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80" r:id="rId3"/>
    <p:sldId id="257" r:id="rId4"/>
    <p:sldId id="258" r:id="rId5"/>
    <p:sldId id="259" r:id="rId6"/>
    <p:sldId id="266" r:id="rId7"/>
    <p:sldId id="265" r:id="rId8"/>
    <p:sldId id="264" r:id="rId9"/>
    <p:sldId id="263" r:id="rId10"/>
    <p:sldId id="262" r:id="rId11"/>
    <p:sldId id="267" r:id="rId12"/>
    <p:sldId id="269" r:id="rId13"/>
    <p:sldId id="268" r:id="rId14"/>
    <p:sldId id="261" r:id="rId15"/>
    <p:sldId id="260" r:id="rId16"/>
    <p:sldId id="271" r:id="rId17"/>
    <p:sldId id="270" r:id="rId18"/>
    <p:sldId id="275" r:id="rId19"/>
    <p:sldId id="274" r:id="rId20"/>
    <p:sldId id="276" r:id="rId21"/>
    <p:sldId id="273" r:id="rId22"/>
    <p:sldId id="279" r:id="rId23"/>
    <p:sldId id="272" r:id="rId24"/>
    <p:sldId id="277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6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23526-7707-498A-B3A8-BC4EDAA2C5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C6DD2-57D0-469D-937F-DFC989B08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9808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417D5-58F3-41C2-AC66-EA45CE70AA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61214-903A-49B2-AA03-B149595FA9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7158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C3027-7D7B-4266-B4F0-14955DA5CB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CB0DD-FD93-458D-B114-053D54E66E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8583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23526-7707-498A-B3A8-BC4EDAA2C5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C6DD2-57D0-469D-937F-DFC989B082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2932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C7C35-29C8-44AA-BA3A-770B9DB395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16BC-645C-437A-A810-9E4EE835FE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131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17E3C-0160-4D00-BE25-1F0FBE1A7E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EA444-6E40-4908-8C0E-1E89F2FDD0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1881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6DDBA-3D1C-4536-B961-D01534A823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6CE71-E52F-4837-9EF1-205597A6389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8566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BACE3-A500-409D-BC48-0D50624E5D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C5DD3-49AB-4279-91B6-1EE0D2B8D6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3717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4675-2559-451A-8C95-6DB81A1292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7691A-DFB6-4FE8-B62E-B9B93E4C7A7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9471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864E2-C609-4221-9FD9-F8B4EFE28D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3F2CB-381E-477E-8914-BBD9D144F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2534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EDC59-CB52-48B7-B364-B53D25C09C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2650D-F98D-4827-B0BB-A496F859F7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7109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C7C35-29C8-44AA-BA3A-770B9DB395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16BC-645C-437A-A810-9E4EE835FE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9279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7BC72-95A2-49C3-9713-3515FA4BD1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CE072-2C8E-4E01-9F08-E6C24D9CB7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1449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417D5-58F3-41C2-AC66-EA45CE70AAD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61214-903A-49B2-AA03-B149595FA9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2047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C3027-7D7B-4266-B4F0-14955DA5CB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CB0DD-FD93-458D-B114-053D54E66E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6348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17E3C-0160-4D00-BE25-1F0FBE1A7E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EA444-6E40-4908-8C0E-1E89F2FDD0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1663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6DDBA-3D1C-4536-B961-D01534A823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6CE71-E52F-4837-9EF1-205597A6389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426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BACE3-A500-409D-BC48-0D50624E5DF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C5DD3-49AB-4279-91B6-1EE0D2B8D67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453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4675-2559-451A-8C95-6DB81A1292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7691A-DFB6-4FE8-B62E-B9B93E4C7A7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8496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864E2-C609-4221-9FD9-F8B4EFE28D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3F2CB-381E-477E-8914-BBD9D144F27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7235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EDC59-CB52-48B7-B364-B53D25C09CE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2650D-F98D-4827-B0BB-A496F859F7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4821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7BC72-95A2-49C3-9713-3515FA4BD1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CE072-2C8E-4E01-9F08-E6C24D9CB7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1655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физика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03F970-6FF1-4F4A-ABE3-4063CFD3FC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F6801C-7075-49E7-AD90-1DA9D9CFA2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013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физика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03F970-6FF1-4F4A-ABE3-4063CFD3FC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F6801C-7075-49E7-AD90-1DA9D9CFA2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360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y.kiev.ua/190368/" TargetMode="External"/><Relationship Id="rId2" Type="http://schemas.openxmlformats.org/officeDocument/2006/relationships/hyperlink" Target="http://www.rudanskyi.info/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day.kiev.ua/291246/" TargetMode="External"/><Relationship Id="rId4" Type="http://schemas.openxmlformats.org/officeDocument/2006/relationships/hyperlink" Target="http://ruthenia.info/txt/kochergas/metod.html#%D0%A1%D0%A2%D0%95%D0%9F%D0%90%D0%9D%20%D0%A0%D0%A3%D0%94%D0%90%D0%9D%D0%A1%D0%AC%D0%9A%D0%98%D0%99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slenedrevo.com.ua/uk/Lit/R/Rudansky.html" TargetMode="External"/><Relationship Id="rId2" Type="http://schemas.openxmlformats.org/officeDocument/2006/relationships/hyperlink" Target="http://museum.vn.ua/articles/muzei_oblasti/musey_s_v.html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vincult.org.ua/k-5_3.php" TargetMode="External"/><Relationship Id="rId5" Type="http://schemas.openxmlformats.org/officeDocument/2006/relationships/hyperlink" Target="http://www.kreschatic.kiev.ua/ua/2817/art/30529.html" TargetMode="External"/><Relationship Id="rId4" Type="http://schemas.openxmlformats.org/officeDocument/2006/relationships/hyperlink" Target="http://memento.sebastopol.ua/grave.php?code=5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987551"/>
            <a:ext cx="10363200" cy="1470025"/>
          </a:xfrm>
        </p:spPr>
        <p:txBody>
          <a:bodyPr/>
          <a:lstStyle/>
          <a:p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Степан 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Руданський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«Добре 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торгувалось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Гуменний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Запорожці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короля», «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Свиня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свинею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uk-UA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Співомовки </a:t>
            </a:r>
            <a:r>
              <a:rPr lang="uk-UA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С.Руданського</a:t>
            </a:r>
            <a:r>
              <a:rPr lang="uk-UA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− унікальне явище у світовій культурі. Іронічно – пародійна, викривальна спрямованість гумористичних і сатиричних </a:t>
            </a:r>
            <a:r>
              <a:rPr lang="uk-UA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творів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6842" y="4314825"/>
            <a:ext cx="5436358" cy="1752600"/>
          </a:xfrm>
        </p:spPr>
        <p:txBody>
          <a:bodyPr/>
          <a:lstStyle/>
          <a:p>
            <a:r>
              <a:rPr lang="uk-UA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 Дядюра Ірина Миколаївна, </a:t>
            </a:r>
            <a:endPara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uk-UA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 мови та </a:t>
            </a:r>
            <a:r>
              <a:rPr lang="uk-UA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</a:p>
          <a:p>
            <a:r>
              <a:rPr lang="uk-UA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Червонослобідської</a:t>
            </a:r>
            <a:r>
              <a:rPr lang="uk-UA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ЗОШ  І –ІІІ ступенів №1, </a:t>
            </a:r>
            <a:endPara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спеціаліст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29933856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614712" y="1570448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1226" y="917315"/>
            <a:ext cx="7190510" cy="827503"/>
          </a:xfrm>
        </p:spPr>
        <p:txBody>
          <a:bodyPr/>
          <a:lstStyle/>
          <a:p>
            <a:r>
              <a:rPr lang="uk-UA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Співомовка «</a:t>
            </a:r>
            <a:r>
              <a:rPr lang="uk-UA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Гуменний</a:t>
            </a:r>
            <a:r>
              <a:rPr lang="uk-UA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68581" y="1404715"/>
            <a:ext cx="5874327" cy="429537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alt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Їздив </a:t>
            </a: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дідич за границю,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Назад повертає –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й до свого </a:t>
            </a:r>
            <a:r>
              <a:rPr lang="uk-UA" alt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гуменного</a:t>
            </a:r>
            <a:endParaRPr lang="uk-UA" alt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Листи посилає,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 </a:t>
            </a:r>
            <a:r>
              <a:rPr lang="uk-UA" alt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гуменний</a:t>
            </a: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границю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Прибув і дав знати,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діється в нього дома,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і коло хати.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Прибуває і </a:t>
            </a:r>
            <a:r>
              <a:rPr lang="uk-UA" alt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гуменний</a:t>
            </a: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 що там, Іване?».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uk-UA" alt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гуменний</a:t>
            </a: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йому каже: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 все гаразд, пане.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Тілько</a:t>
            </a: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ножик, що пан дали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Таляра за нього,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Поламався, </a:t>
            </a:r>
            <a:r>
              <a:rPr lang="uk-UA" altLang="ru-RU" sz="1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сказать</a:t>
            </a: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правду,</a:t>
            </a:r>
          </a:p>
          <a:p>
            <a:pPr>
              <a:lnSpc>
                <a:spcPct val="80000"/>
              </a:lnSpc>
            </a:pPr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 з того ні з сього».</a:t>
            </a:r>
          </a:p>
          <a:p>
            <a:pPr>
              <a:lnSpc>
                <a:spcPct val="80000"/>
              </a:lnSpc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60354" y="1570448"/>
            <a:ext cx="4245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«Ну, зламався, так зламався,</a:t>
            </a:r>
          </a:p>
          <a:p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то й споминати.</a:t>
            </a:r>
          </a:p>
          <a:p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Певне, хлопці мали гратись</a:t>
            </a:r>
          </a:p>
          <a:p>
            <a:r>
              <a:rPr lang="uk-UA" alt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й його зламати?».</a:t>
            </a:r>
          </a:p>
        </p:txBody>
      </p:sp>
      <p:pic>
        <p:nvPicPr>
          <p:cNvPr id="8" name="Picture 7" descr="сп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968" y="2647666"/>
            <a:ext cx="4453882" cy="2357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970968" y="5004836"/>
            <a:ext cx="38434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altLang="ru-RU" i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Дідич</a:t>
            </a:r>
            <a:r>
              <a:rPr lang="uk-UA" altLang="ru-RU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пан.</a:t>
            </a:r>
          </a:p>
          <a:p>
            <a:pPr algn="just"/>
            <a:r>
              <a:rPr lang="uk-UA" altLang="ru-RU" i="1" u="sng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Гуменний</a:t>
            </a:r>
            <a:r>
              <a:rPr lang="uk-UA" altLang="ru-RU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помічник пана в господарстві, управитель маєтку.</a:t>
            </a:r>
          </a:p>
        </p:txBody>
      </p:sp>
    </p:spTree>
    <p:extLst>
      <p:ext uri="{BB962C8B-B14F-4D97-AF65-F5344CB8AC3E}">
        <p14:creationId xmlns:p14="http://schemas.microsoft.com/office/powerpoint/2010/main" val="11442354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614712" y="1570448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1420284" y="290945"/>
            <a:ext cx="3830589" cy="544599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«Таки правда, ясний пане!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Хлопці </a:t>
            </a:r>
            <a:r>
              <a:rPr lang="uk-UA" altLang="ru-RU" sz="1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ізламали</a:t>
            </a: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 не грались, а сивого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Коня білували».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 з чого ж то сивий згинув?» –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«Пані хорували,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лікарством як погнали,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й і підірвали».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 і пані хорувала?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Ах, боже мій, боже!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ж? Здорова моя пані?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Говори, небоже».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«Помоліться, пане богу!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лиш хорували,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 другий від пожару</a:t>
            </a:r>
          </a:p>
          <a:p>
            <a:pPr>
              <a:lnSpc>
                <a:spcPct val="80000"/>
              </a:lnSpc>
            </a:pPr>
            <a:r>
              <a:rPr lang="uk-UA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Богу й душу дали!».</a:t>
            </a: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664036" y="903605"/>
            <a:ext cx="42256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«Од пожару?.. Що </a:t>
            </a:r>
            <a:r>
              <a:rPr lang="uk-UA" altLang="ru-RU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такеє</a:t>
            </a:r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?..» –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«Просте, пане, діло: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зайнявся тік у пана,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все погоріло!».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«Пані вмерла, все згоріло…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</a:t>
            </a:r>
            <a:r>
              <a:rPr lang="uk-UA" altLang="ru-RU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Іване!..» –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 ще ж панна ваша вдома,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Поверніться, пане!».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«Що ж там, голубе Іване!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там бідна дочка?» –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 нічого, уповила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Хлопця, як линочка!».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Спом’янув тут бідний дідич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Чорта і чортицю,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Плюнув з лиха, сів на бричку:</a:t>
            </a:r>
          </a:p>
          <a:p>
            <a:r>
              <a:rPr lang="uk-UA" alt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«Рушай за границю!».</a:t>
            </a:r>
          </a:p>
        </p:txBody>
      </p:sp>
    </p:spTree>
    <p:extLst>
      <p:ext uri="{BB962C8B-B14F-4D97-AF65-F5344CB8AC3E}">
        <p14:creationId xmlns:p14="http://schemas.microsoft.com/office/powerpoint/2010/main" val="23505944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13164" y="929662"/>
            <a:ext cx="9047018" cy="2972568"/>
          </a:xfrm>
        </p:spPr>
        <p:txBody>
          <a:bodyPr/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смішне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сумне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творі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— Кого та за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висміює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автор у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співомовці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Гуменний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20276" y="658251"/>
            <a:ext cx="568508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«Обмін враженнями»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929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911927" y="950355"/>
            <a:ext cx="8082972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97050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9486" y="896684"/>
            <a:ext cx="895531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Порівняльна характеристика різних жанрів комічного</a:t>
            </a:r>
            <a:endParaRPr lang="ru-RU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1621641" y="1846649"/>
            <a:ext cx="2776187" cy="667657"/>
          </a:xfrm>
          <a:prstGeom prst="round2Same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Анекдот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>
          <a:xfrm>
            <a:off x="4599049" y="1850791"/>
            <a:ext cx="2776187" cy="667657"/>
          </a:xfrm>
          <a:prstGeom prst="round2Same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>
          <a:xfrm>
            <a:off x="7621153" y="1859075"/>
            <a:ext cx="2776187" cy="667657"/>
          </a:xfrm>
          <a:prstGeom prst="round2Same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50670" y="3673911"/>
            <a:ext cx="874667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uk-UA" sz="28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Гумористичний,    комічний,       прозовий,</a:t>
            </a:r>
          </a:p>
          <a:p>
            <a:pPr algn="ctr"/>
            <a:r>
              <a:rPr lang="uk-UA" sz="28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частіше віршований,     віршований,</a:t>
            </a:r>
          </a:p>
          <a:p>
            <a:pPr algn="ctr"/>
            <a:r>
              <a:rPr lang="uk-UA" sz="28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uk-UA" sz="28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оротка форма,    мораль,    несподіваний кінець</a:t>
            </a:r>
            <a:endParaRPr lang="ru-RU" sz="2800" b="1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1875293" y="2514306"/>
            <a:ext cx="725715" cy="7951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5029482" y="2517099"/>
            <a:ext cx="725715" cy="7951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7945022" y="2534166"/>
            <a:ext cx="725715" cy="7951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312309" y="2480855"/>
            <a:ext cx="770344" cy="743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487697" y="2514306"/>
            <a:ext cx="770344" cy="743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9554213" y="2514306"/>
            <a:ext cx="770344" cy="743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2896332" y="2526732"/>
            <a:ext cx="1" cy="889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6114716" y="2530349"/>
            <a:ext cx="1" cy="889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9148029" y="2534166"/>
            <a:ext cx="1" cy="889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850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18851" y="758384"/>
            <a:ext cx="47603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«Запорожці у короля»</a:t>
            </a:r>
            <a:endParaRPr lang="ru-RU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07127" y="1412153"/>
            <a:ext cx="8894617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Запорожці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здавна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славилися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своєю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дотепністю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почуттям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гумору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умінням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виходити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сухими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із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води». І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цю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їхню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здатність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прославив у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своїх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творах-співомовках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відомий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український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поет С.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Руданський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kozaks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782" y="2694061"/>
            <a:ext cx="3823854" cy="2767886"/>
          </a:xfrm>
          <a:prstGeom prst="rect">
            <a:avLst/>
          </a:prstGeom>
          <a:noFill/>
          <a:ln w="254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kozak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054" y="2694061"/>
            <a:ext cx="3657600" cy="2832222"/>
          </a:xfrm>
          <a:prstGeom prst="rect">
            <a:avLst/>
          </a:prstGeom>
          <a:noFill/>
          <a:ln w="254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0469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61041" y="883077"/>
            <a:ext cx="4760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«Запорожці у короля»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уданський Степан — Запорожці у короля аудиокниг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11327" y="1640757"/>
            <a:ext cx="7880555" cy="41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83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833063" y="765689"/>
            <a:ext cx="3385155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363151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03905" y="1028078"/>
            <a:ext cx="40682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Евристична бесіда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42655" y="2339856"/>
            <a:ext cx="8686799" cy="237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— 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Спираючись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знання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історії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скажіть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яких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справах могли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запорожці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приїхати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польського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короля?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— 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Чому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«ляхи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препогані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щедро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пригощали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козаків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— Яку думку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королівські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прислужники,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подаючи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козакам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спочатку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сметану?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— 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сподобалася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вам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ця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співомовка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Чим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саме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5163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33754" y="813438"/>
            <a:ext cx="7109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Охарактеризувати риси характеру козаків</a:t>
            </a:r>
            <a:endParaRPr lang="ru-RU" sz="2800" b="1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385455" y="1404715"/>
            <a:ext cx="4294909" cy="4040275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Кмітливість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розум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Гордість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завзятість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Тактовність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Хоробрість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6071506" y="813438"/>
            <a:ext cx="4294909" cy="5227144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придумали, як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поїсти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сметану й не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осоромитися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цьому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не дали ляхам і королю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перехитрити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поставити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себе в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незручне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становище;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розгадавши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підступність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ляхів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тактовно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похвалили сметану, придумали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дотепний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вихід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становища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побоялися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позмагатися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королівськими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наближеними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кмітливості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1457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12599" y="919806"/>
            <a:ext cx="7679283" cy="742740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«Свиня свинею»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094" y="4059382"/>
            <a:ext cx="5349922" cy="1871229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99713" y="1462839"/>
            <a:ext cx="3337705" cy="2729681"/>
          </a:xfrm>
        </p:spPr>
        <p:txBody>
          <a:bodyPr/>
          <a:lstStyle/>
          <a:p>
            <a:pPr algn="l"/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Глянув мужик на болото,</a:t>
            </a:r>
            <a:b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посвистав до лиха,</a:t>
            </a:r>
            <a:b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одвернувся, набік плюнув</a:t>
            </a:r>
            <a:b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й промовив стиха:</a:t>
            </a:r>
            <a:b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 свиня таки свинею!</a:t>
            </a:r>
            <a:b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Правду кажуть люди:</a:t>
            </a:r>
            <a:b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святи її, хрести її – </a:t>
            </a:r>
            <a:b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свинею буде!»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1746913" y="1305682"/>
            <a:ext cx="2762250" cy="4303547"/>
          </a:xfrm>
        </p:spPr>
        <p:txBody>
          <a:bodyPr/>
          <a:lstStyle/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Несе мужик у ночовках   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Додому свячене: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Яйця, паску, і ковбаси,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порося печене.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порося, як підсвинок, 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ще й з хроном в роті.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Несе, бідний, та й спіткнувся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самім болоті.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схибнулись нові ночви,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Затряслось свячене,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в болото покотилось</a:t>
            </a:r>
          </a:p>
          <a:p>
            <a:pPr marL="0" indent="0">
              <a:buNone/>
            </a:pPr>
            <a:r>
              <a:rPr lang="uk-UA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Порося печене.</a:t>
            </a:r>
          </a:p>
          <a:p>
            <a:pPr marL="0" indent="0">
              <a:buNone/>
            </a:pP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1118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833063" y="765689"/>
            <a:ext cx="3385155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363151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03905" y="1028078"/>
            <a:ext cx="40682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Евристична бесіда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61836" y="2271871"/>
            <a:ext cx="8352430" cy="128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— 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сподобалася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вам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ця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співомовка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Чим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саме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— 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Який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вид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усної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народної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творчості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ліг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основу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співомовки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— Яка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головна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думка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співомовки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8495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46540" y="1683207"/>
            <a:ext cx="5187915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228600">
                    <a:srgbClr val="9BBB59">
                      <a:satMod val="175000"/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Степан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228600">
                    <a:srgbClr val="9BBB59">
                      <a:satMod val="175000"/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Васильович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glow rad="228600">
                    <a:srgbClr val="9BBB59">
                      <a:satMod val="175000"/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Руданський</a:t>
            </a:r>
            <a:endParaRPr lang="ru-RU" sz="40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glow rad="228600">
                  <a:srgbClr val="9BBB59">
                    <a:satMod val="175000"/>
                    <a:alpha val="4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9371">
            <a:off x="7370618" y="1149928"/>
            <a:ext cx="3358873" cy="439189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525" y="854313"/>
            <a:ext cx="881803" cy="82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2042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808967" y="2191725"/>
            <a:ext cx="8426854" cy="198449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Виразно читати, аналізувати та переказувати співомовки.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Вивчити теоретичний матеріал підручника с.224.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Намалювати ілюстрації до співомовок (за бажанням).</a:t>
            </a:r>
            <a:endParaRPr lang="ru-RU" sz="24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2347415"/>
            <a:ext cx="7662740" cy="34150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41670" y="742750"/>
            <a:ext cx="60422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Домашнє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завдання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546737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808967" y="2191725"/>
            <a:ext cx="8426854" cy="198449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ru-RU" sz="24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327422" y="1965278"/>
            <a:ext cx="7662740" cy="34150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7791" y="742750"/>
            <a:ext cx="58500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Використана</a:t>
            </a:r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8967" y="1589632"/>
            <a:ext cx="86526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Літературознавча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енциклопедія: У 2-х томах. Автор-укладач Ю. І. Ковалів. – К. : Академія, 2007.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Логачевська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 П.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Диференціація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звичайному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Посібник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.-К.,: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Заповіт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1998.-336 с.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 метод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посіб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/ О.М.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Пєхота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А.З.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Кіктенко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О.М, 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Любарська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..; за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заг.ред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О. М. Пєхоти.-К.:А.С.К.,2001.-256с.</a:t>
            </a:r>
          </a:p>
        </p:txBody>
      </p:sp>
    </p:spTree>
    <p:extLst>
      <p:ext uri="{BB962C8B-B14F-4D97-AF65-F5344CB8AC3E}">
        <p14:creationId xmlns:p14="http://schemas.microsoft.com/office/powerpoint/2010/main" val="11408512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77422" y="1529408"/>
            <a:ext cx="88710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Статті про Степана Руданського на </a:t>
            </a:r>
            <a:r>
              <a:rPr lang="uk-UA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українмовному</a:t>
            </a:r>
            <a:r>
              <a:rPr lang="uk-UA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розділі </a:t>
            </a:r>
            <a:r>
              <a:rPr lang="uk-UA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Вікіпедії</a:t>
            </a:r>
            <a:endParaRPr lang="uk-UA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http://www.rudanskyi.info/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Степан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Васильович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Руданський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Енциклопедія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http://www.day.kiev.ua/190368/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Ялтинський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поетолікар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http://ruthenia.info/txt/kochergas/metod.html#%D0%A1%D0%A2%D0%95%D0%9F%D0%90%D0%9D%20%D0%A0%D0%A3%D0%94%D0%90%D0%9D%D0%A1%D0%AC%D0%9A%D0%98%D0%99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Кочерга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С.О.: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Південний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берег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Криму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українських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alt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письменників</a:t>
            </a: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ХІХ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http://www.day.kiev.ua/291246/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Доктор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Боржковський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роду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Руданських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слідами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предків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1582" y="759176"/>
            <a:ext cx="41949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Інтернет-ресурси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9382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01505" y="1276530"/>
            <a:ext cx="858444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http://museum.vn.ua/articles/muzei_oblasti/musey_s_v.html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Музей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С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В.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Руданського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с.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Хомутинці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http://www.myslenedrevo.com.ua/uk/Lit/R/Rudansky.html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Мислене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древо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http://memento.sebastopol.ua/grave.php?code=55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Кримський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віртуальний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некрополь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http://www.kreschatic.kiev.ua/ua/2817/art/30529.html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Український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Рабле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http://www.vincult.org.ua/k-5_3.php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 культури Вінницької облдержадміністрації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725258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79812" y="1075048"/>
            <a:ext cx="685103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4000" b="1" dirty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</a:t>
            </a:r>
            <a:r>
              <a:rPr lang="uk-UA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Тема уроку: Степан</a:t>
            </a:r>
            <a:r>
              <a:rPr lang="uk-UA" alt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uk-UA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Руданський</a:t>
            </a:r>
            <a:r>
              <a:rPr lang="uk-UA" alt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</a:t>
            </a:r>
            <a:r>
              <a:rPr lang="uk-UA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Співомовка </a:t>
            </a:r>
            <a:r>
              <a:rPr lang="uk-UA" alt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С. Руданського </a:t>
            </a:r>
            <a:r>
              <a:rPr lang="uk-UA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– унікальне явище світової </a:t>
            </a:r>
            <a:r>
              <a:rPr lang="uk-UA" alt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культури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6" descr="RUD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764" y="1404715"/>
            <a:ext cx="2992581" cy="452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с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300" y="2748408"/>
            <a:ext cx="3172856" cy="318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6221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5" name="Степан Руданський. Життя і творчість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1" y="899651"/>
            <a:ext cx="9394722" cy="486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6992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4349" y="1648616"/>
            <a:ext cx="8276937" cy="3749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Степана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Руданського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із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творчістю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якого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ми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познайомимося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називали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найвеселішою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людиною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найсумнішому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місці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Він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працював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лікарем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бачив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багато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людських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страждань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Не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тільки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допомагав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хворим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причому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часто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безкоштовно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й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підтримував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їх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веселим,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підбадьорливим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словом,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своїми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вигаданими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співомовками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0165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139" y="831244"/>
            <a:ext cx="7335789" cy="831301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Літературознавчий словник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87236" y="1687243"/>
            <a:ext cx="3018093" cy="83127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73789" y="1662545"/>
            <a:ext cx="3018093" cy="83127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Інверсія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891145" y="3048138"/>
            <a:ext cx="2810274" cy="2313709"/>
          </a:xfrm>
          <a:prstGeom prst="round2Diag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віршований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ліро-епічний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твір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часто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побудований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якомусь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народному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анекдоті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приказці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казковому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мотиві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7281608" y="3048137"/>
            <a:ext cx="2810274" cy="2313709"/>
          </a:xfrm>
          <a:prstGeom prst="round2Diag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стилістичних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фігур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полягає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незвичному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розташуванні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значуще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слова особливо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підкреслити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звернути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них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увагу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85256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399" y="990963"/>
            <a:ext cx="8728364" cy="827503"/>
          </a:xfrm>
        </p:spPr>
        <p:txBody>
          <a:bodyPr/>
          <a:lstStyle/>
          <a:p>
            <a:r>
              <a:rPr lang="uk-UA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Співомовка «Добре торгувалось»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40089" y="1467061"/>
            <a:ext cx="3822727" cy="423302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 в Києві, чи в Полтаві,</a:t>
            </a:r>
          </a:p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 в самій столиці</a:t>
            </a:r>
          </a:p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Ходив чумак з мазницею</a:t>
            </a:r>
          </a:p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Помежи крамниці.</a:t>
            </a:r>
          </a:p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в крамницях, куди глянеш, –</a:t>
            </a:r>
          </a:p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Сріблом-</a:t>
            </a:r>
            <a:r>
              <a:rPr lang="uk-UA" alt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злотом</a:t>
            </a: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сяє,</a:t>
            </a:r>
          </a:p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йому то і байдуже:</a:t>
            </a:r>
          </a:p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 дьогтю питає!</a:t>
            </a:r>
          </a:p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Реготять дурні кацапи,</a:t>
            </a:r>
          </a:p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він </a:t>
            </a:r>
            <a:r>
              <a:rPr lang="uk-UA" alt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тілько</a:t>
            </a: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сплюне</a:t>
            </a:r>
          </a:p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й до другої крамниці,</a:t>
            </a:r>
          </a:p>
          <a:p>
            <a:pPr>
              <a:lnSpc>
                <a:spcPct val="80000"/>
              </a:lnSpc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Багатшої, суне.</a:t>
            </a:r>
          </a:p>
          <a:p>
            <a:endParaRPr lang="ru-RU" dirty="0"/>
          </a:p>
        </p:txBody>
      </p:sp>
      <p:pic>
        <p:nvPicPr>
          <p:cNvPr id="6" name="Picture 7" descr="сп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578" y="1467061"/>
            <a:ext cx="3367186" cy="443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5201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pic>
        <p:nvPicPr>
          <p:cNvPr id="5" name="Picture 5" descr="сп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618" y="858981"/>
            <a:ext cx="3545556" cy="501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25669" y="858981"/>
            <a:ext cx="515098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alt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найбагатшії</a:t>
            </a: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крамниці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купці сиділо,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туди чумак заходить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мазницею сміло: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«Добридень вам, добрі люди!» –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й зачав питати,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 нема у них принаймні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Дьогтю де продати.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alt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Нєту</a:t>
            </a: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alt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нєту</a:t>
            </a: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– купці кажуть,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й, шельми, сміються: –</a:t>
            </a:r>
          </a:p>
          <a:p>
            <a:pPr>
              <a:buFontTx/>
              <a:buNone/>
            </a:pPr>
            <a:r>
              <a:rPr lang="uk-UA" alt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Здєсь</a:t>
            </a: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дьоготь – </a:t>
            </a:r>
            <a:r>
              <a:rPr lang="uk-UA" alt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толькі</a:t>
            </a: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дурні</a:t>
            </a:r>
          </a:p>
          <a:p>
            <a:pPr>
              <a:buFontTx/>
              <a:buNone/>
            </a:pPr>
            <a:r>
              <a:rPr lang="uk-UA" altLang="ru-RU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Адні</a:t>
            </a: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продаються!».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чумак їм: «То нівроку ж,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Добре торгувалось,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йно два вас таких гарних</a:t>
            </a:r>
          </a:p>
          <a:p>
            <a:pPr>
              <a:buFontTx/>
              <a:buNone/>
            </a:pPr>
            <a:r>
              <a:rPr lang="uk-UA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продаж осталось».</a:t>
            </a:r>
          </a:p>
        </p:txBody>
      </p:sp>
    </p:spTree>
    <p:extLst>
      <p:ext uri="{BB962C8B-B14F-4D97-AF65-F5344CB8AC3E}">
        <p14:creationId xmlns:p14="http://schemas.microsoft.com/office/powerpoint/2010/main" val="8819813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33754" y="620688"/>
            <a:ext cx="7658128" cy="90872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3081" y="1404715"/>
            <a:ext cx="4464496" cy="4357718"/>
          </a:xfrm>
          <a:prstGeom prst="rect">
            <a:avLst/>
          </a:prstGeom>
        </p:spPr>
        <p:txBody>
          <a:bodyPr anchor="t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  <a:p>
            <a:pPr algn="ctr">
              <a:spcBef>
                <a:spcPct val="0"/>
              </a:spcBef>
              <a:defRPr/>
            </a:pPr>
            <a:endParaRPr lang="ru-RU" sz="3600" b="1" dirty="0">
              <a:ln w="50800"/>
              <a:solidFill>
                <a:srgbClr val="0000FF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953491" y="1802499"/>
            <a:ext cx="8013700" cy="2972568"/>
          </a:xfrm>
        </p:spPr>
        <p:txBody>
          <a:bodyPr/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сподобалася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вам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ця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співомовка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Чим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усної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народної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ліг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основу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співомовки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(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Народний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анекдот)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— Кого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висміяв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Руданський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творі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— Яка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головна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думка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співомовки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(На мудрого й хитрого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знайдеться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хитріший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мудріший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20276" y="658251"/>
            <a:ext cx="568508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«Обмін враженнями»</a:t>
            </a:r>
            <a:endParaRPr lang="ru-RU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8301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изика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физика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1011</Words>
  <Application>Microsoft Office PowerPoint</Application>
  <PresentationFormat>Широкоэкранный</PresentationFormat>
  <Paragraphs>173</Paragraphs>
  <Slides>23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физика 1</vt:lpstr>
      <vt:lpstr>1_физика 1</vt:lpstr>
      <vt:lpstr>Степан Руданський. «Добре торгувалось», «Гуменний», «Запорожці у короля», «Свиня свинею». Співомовки С.Руданського − унікальне явище у світовій культурі. Іронічно – пародійна, викривальна спрямованість гумористичних і сатиричних творів</vt:lpstr>
      <vt:lpstr>Презентация PowerPoint</vt:lpstr>
      <vt:lpstr>Презентация PowerPoint</vt:lpstr>
      <vt:lpstr>Презентация PowerPoint</vt:lpstr>
      <vt:lpstr>Презентация PowerPoint</vt:lpstr>
      <vt:lpstr>Літературознавчий словник</vt:lpstr>
      <vt:lpstr>Співомовка «Добре торгувалось»</vt:lpstr>
      <vt:lpstr>Презентация PowerPoint</vt:lpstr>
      <vt:lpstr>Презентация PowerPoint</vt:lpstr>
      <vt:lpstr>Співомовка «Гуменний»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Глянув мужик на болото, посвистав до лиха, одвернувся, набік плюнув та й промовив стиха: «Та свиня таки свинею! Правду кажуть люди: святи її, хрести її –  все свинею буде!»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 досвіду роботи вчителя української мови</dc:title>
  <dc:creator>Тима</dc:creator>
  <cp:lastModifiedBy>Тима</cp:lastModifiedBy>
  <cp:revision>19</cp:revision>
  <dcterms:created xsi:type="dcterms:W3CDTF">2015-02-09T20:42:16Z</dcterms:created>
  <dcterms:modified xsi:type="dcterms:W3CDTF">2015-03-17T20:17:27Z</dcterms:modified>
</cp:coreProperties>
</file>