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48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PjRk0LsiHCg" TargetMode="External"/><Relationship Id="rId3" Type="http://schemas.openxmlformats.org/officeDocument/2006/relationships/hyperlink" Target="https://www.youtube.com/watch?v=O94yKoK9PwU" TargetMode="External"/><Relationship Id="rId7" Type="http://schemas.openxmlformats.org/officeDocument/2006/relationships/hyperlink" Target="https://www.youtube.com/watch?v=sIO825Zg-v8" TargetMode="External"/><Relationship Id="rId2" Type="http://schemas.openxmlformats.org/officeDocument/2006/relationships/hyperlink" Target="https://www.youtube.com/watch?v=gupjlXkeTW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ES_rqTPXy74" TargetMode="External"/><Relationship Id="rId5" Type="http://schemas.openxmlformats.org/officeDocument/2006/relationships/hyperlink" Target="https://www.youtube.com/watch?v=GFWvhWpZn90" TargetMode="External"/><Relationship Id="rId4" Type="http://schemas.openxmlformats.org/officeDocument/2006/relationships/hyperlink" Target="https://www.youtube.com/watch?v=KJVQvAV-yjM" TargetMode="External"/><Relationship Id="rId9" Type="http://schemas.openxmlformats.org/officeDocument/2006/relationships/hyperlink" Target="https://www.youtube.com/watch?v=hiDcf5SQLRA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hyperlink" Target="&#1076;&#1086;&#1076;&#1072;&#1090;&#1082;&#1080;/&#1042;&#1087;&#1088;&#1072;&#1074;&#1072;%20&#171;&#1047;&#1072;&#1082;&#1110;&#1085;&#1095;&#1080;%20&#1088;&#1077;&#1095;&#1077;&#1085;&#1085;&#1103;&#187;.pptx" TargetMode="External"/><Relationship Id="rId3" Type="http://schemas.openxmlformats.org/officeDocument/2006/relationships/image" Target="../media/image3.png"/><Relationship Id="rId7" Type="http://schemas.openxmlformats.org/officeDocument/2006/relationships/hyperlink" Target="&#1076;&#1086;&#1076;&#1072;&#1090;&#1082;&#1080;/&#1058;&#1077;&#1089;&#1090;&#1091;&#1074;&#1072;&#1085;&#1085;&#1103;%20&#1079;%20&#1090;&#1077;&#1084;&#1080;%20&#1079;&#1085;&#1072;&#1095;&#1077;&#1085;&#1085;&#1103;%20&#1086;&#1087;&#1086;&#1088;&#1086;&#1085;&#1086;-&#1088;&#1091;&#1093;&#1086;&#1074;&#1086;&#1111;%20&#1089;&#1080;&#1089;&#1090;&#1077;&#1084;&#1080;.pptx" TargetMode="External"/><Relationship Id="rId12" Type="http://schemas.openxmlformats.org/officeDocument/2006/relationships/hyperlink" Target="&#1076;&#1086;&#1076;&#1072;&#1090;&#1082;&#1080;/&#1059;&#1088;&#1086;&#1082;%201.docx" TargetMode="External"/><Relationship Id="rId2" Type="http://schemas.openxmlformats.org/officeDocument/2006/relationships/hyperlink" Target="&#1076;&#1086;&#1076;&#1072;&#1090;&#1082;&#1080;/&#1047;&#1085;&#1072;&#1095;&#1077;&#1085;&#1085;&#1103;%20&#1086;&#1087;&#1086;&#1088;&#1085;&#1086;-&#1088;&#1091;&#1093;&#1086;&#1074;&#1086;&#1111;%20&#1089;&#1080;&#1089;&#1090;&#1077;&#1084;&#1080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hyperlink" Target="&#1076;&#1086;&#1076;&#1072;&#1090;&#1082;&#1080;/&#1054;&#1087;&#1086;&#1088;&#1085;&#1086;-&#1088;&#1091;&#1093;&#1086;&#1074;&#1072;%20&#1089;&#1080;&#1089;&#1090;&#1077;&#1084;&#1072;%20&#1083;&#1102;&#1076;&#1080;&#1085;&#1080;.mp4" TargetMode="External"/><Relationship Id="rId9" Type="http://schemas.openxmlformats.org/officeDocument/2006/relationships/hyperlink" Target="&#1076;&#1086;&#1076;&#1072;&#1090;&#1082;&#1080;/&#1058;&#1077;&#1089;&#1090;&#1080;%201.docx" TargetMode="External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hyperlink" Target="&#1076;&#1086;&#1076;&#1072;&#1090;&#1082;&#1080;/&#1047;'&#1108;&#1076;&#1085;&#1072;&#1085;&#1085;&#1103;%20&#1095;&#1077;&#1088;&#1077;&#1087;&#1072;.mp4" TargetMode="External"/><Relationship Id="rId12" Type="http://schemas.openxmlformats.org/officeDocument/2006/relationships/hyperlink" Target="&#1076;&#1086;&#1076;&#1072;&#1090;&#1082;&#1080;/&#1058;&#1077;&#1089;&#1090;&#1080;%203.docx" TargetMode="External"/><Relationship Id="rId2" Type="http://schemas.openxmlformats.org/officeDocument/2006/relationships/hyperlink" Target="&#1076;&#1086;&#1076;&#1072;&#1090;&#1082;&#1080;/&#1058;&#1080;&#1087;&#1080;%20&#1082;&#1110;&#1089;&#1090;&#1086;&#1082;%20&#1089;&#1082;&#1077;&#1083;&#1077;&#1090;&#1072;%20&#1083;&#1102;&#1076;&#1080;&#1085;&#1080;.pptx" TargetMode="External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76;&#1086;&#1076;&#1072;&#1090;&#1082;&#1080;/&#1047;'&#1108;&#1076;&#1085;&#1072;&#1085;&#1085;&#1103;%20&#1093;&#1088;&#1077;&#1073;&#1094;&#1110;&#1074;.mp4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10.jpeg"/><Relationship Id="rId15" Type="http://schemas.openxmlformats.org/officeDocument/2006/relationships/image" Target="../media/image7.png"/><Relationship Id="rId10" Type="http://schemas.openxmlformats.org/officeDocument/2006/relationships/hyperlink" Target="&#1076;&#1086;&#1076;&#1072;&#1090;&#1082;&#1080;/&#1058;&#1077;&#1089;&#1090;&#1080;%202.docx" TargetMode="External"/><Relationship Id="rId4" Type="http://schemas.openxmlformats.org/officeDocument/2006/relationships/hyperlink" Target="&#1076;&#1086;&#1076;&#1072;&#1090;&#1082;&#1080;/&#1041;&#1091;&#1076;&#1086;&#1074;&#1072;%20&#1089;&#1091;&#1075;&#1083;&#1086;&#1073;&#1091;.mp4" TargetMode="External"/><Relationship Id="rId9" Type="http://schemas.openxmlformats.org/officeDocument/2006/relationships/image" Target="../media/image12.png"/><Relationship Id="rId14" Type="http://schemas.openxmlformats.org/officeDocument/2006/relationships/hyperlink" Target="&#1076;&#1086;&#1076;&#1072;&#1090;&#1082;&#1080;/&#1059;&#1088;&#1086;&#1082;%202.doc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5.png"/><Relationship Id="rId7" Type="http://schemas.openxmlformats.org/officeDocument/2006/relationships/hyperlink" Target="&#1076;&#1086;&#1076;&#1072;&#1090;&#1082;&#1080;/&#1058;&#1077;&#1089;&#1090;&#1080;%204.docx" TargetMode="External"/><Relationship Id="rId2" Type="http://schemas.openxmlformats.org/officeDocument/2006/relationships/hyperlink" Target="&#1076;&#1086;&#1076;&#1072;&#1090;&#1082;&#1080;/&#1041;&#1091;&#1076;&#1086;&#1074;&#1072;%20&#1089;&#1082;&#1077;&#1083;&#1077;&#1090;&#1072;%20&#1083;&#1102;&#1076;&#1080;&#1085;&#1080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76;&#1086;&#1076;&#1072;&#1090;&#1082;&#1080;/&#1089;&#1082;&#1077;&#1083;&#1077;&#1090;%20&#1095;&#1077;&#1083;&#1086;&#1074;&#1077;&#1082;&#1072;.by%20Anastasia.mp4" TargetMode="External"/><Relationship Id="rId11" Type="http://schemas.openxmlformats.org/officeDocument/2006/relationships/slide" Target="slide2.xml"/><Relationship Id="rId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hyperlink" Target="&#1076;&#1086;&#1076;&#1072;&#1090;&#1082;&#1080;/&#1057;&#1082;&#1077;&#1083;&#1077;&#1090;%20&#1083;&#1102;&#1076;&#1080;&#1085;&#1080;.mp4" TargetMode="External"/><Relationship Id="rId9" Type="http://schemas.openxmlformats.org/officeDocument/2006/relationships/hyperlink" Target="&#1076;&#1086;&#1076;&#1072;&#1090;&#1082;&#1080;/&#1059;&#1088;&#1086;&#1082;%203.docx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&#1076;&#1086;&#1076;&#1072;&#1090;&#1082;&#1080;/&#1058;&#1077;&#1089;&#1090;&#1080;%205.docx" TargetMode="External"/><Relationship Id="rId3" Type="http://schemas.openxmlformats.org/officeDocument/2006/relationships/image" Target="../media/image16.png"/><Relationship Id="rId7" Type="http://schemas.openxmlformats.org/officeDocument/2006/relationships/hyperlink" Target="&#1076;&#1086;&#1076;&#1072;&#1090;&#1082;&#1080;/&#1071;&#1082;%20&#1087;&#1088;&#1072;&#1074;&#1080;&#1083;&#1100;&#1085;&#1086;%20&#1085;&#1072;&#1088;&#1086;&#1097;&#1091;&#1074;&#1072;&#1090;&#1080;%20&#1089;&#1090;&#1072;&#1083;&#1077;&#1074;&#1110;%20&#1084;&#1103;&#1079;&#1080;.mp4" TargetMode="External"/><Relationship Id="rId12" Type="http://schemas.openxmlformats.org/officeDocument/2006/relationships/slide" Target="slide2.xml"/><Relationship Id="rId2" Type="http://schemas.openxmlformats.org/officeDocument/2006/relationships/hyperlink" Target="&#1076;&#1086;&#1076;&#1072;&#1090;&#1082;&#1080;/&#1041;&#1091;&#1076;&#1086;&#1074;&#1072;%20&#1110;%20&#1092;&#1091;&#1085;&#1082;&#1094;&#1110;&#1111;%20&#1089;&#1082;&#1077;&#1083;&#1077;&#1090;&#1085;&#1080;&#1093;%20&#1084;&#1103;&#1079;&#1110;&#1074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76;&#1086;&#1076;&#1072;&#1090;&#1082;&#1080;/&#1041;&#1091;&#1076;&#1086;&#1074;&#1072;%20&#1084;&#1103;&#1079;&#1110;&#1074;.mp4" TargetMode="External"/><Relationship Id="rId11" Type="http://schemas.openxmlformats.org/officeDocument/2006/relationships/hyperlink" Target="&#1076;&#1086;&#1076;&#1072;&#1090;&#1082;&#1080;/&#1059;&#1088;&#1086;&#1082;%204.docx" TargetMode="External"/><Relationship Id="rId5" Type="http://schemas.openxmlformats.org/officeDocument/2006/relationships/image" Target="../media/image17.png"/><Relationship Id="rId10" Type="http://schemas.openxmlformats.org/officeDocument/2006/relationships/image" Target="../media/image7.png"/><Relationship Id="rId4" Type="http://schemas.openxmlformats.org/officeDocument/2006/relationships/hyperlink" Target="&#1076;&#1086;&#1076;&#1072;&#1090;&#1082;&#1080;/&#1052;&#1103;&#1079;&#1080;.mp4" TargetMode="Externa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8.jpeg"/><Relationship Id="rId7" Type="http://schemas.openxmlformats.org/officeDocument/2006/relationships/hyperlink" Target="&#1076;&#1086;&#1076;&#1072;&#1090;&#1082;&#1080;/&#1058;&#1077;&#1089;&#1090;&#1080;%206.docx" TargetMode="External"/><Relationship Id="rId2" Type="http://schemas.openxmlformats.org/officeDocument/2006/relationships/hyperlink" Target="&#1076;&#1086;&#1076;&#1072;&#1090;&#1082;&#1080;/&#1056;&#1086;&#1073;&#1086;&#1090;&#1072;%20&#1084;&#1103;&#1079;&#1110;&#1074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76;&#1086;&#1076;&#1072;&#1090;&#1082;&#1080;/&#1042;&#1080;&#1090;&#1088;&#1080;&#1074;&#1072;&#1083;&#1110;&#1089;&#1090;&#1100;.mp4" TargetMode="External"/><Relationship Id="rId11" Type="http://schemas.openxmlformats.org/officeDocument/2006/relationships/slide" Target="slide2.xml"/><Relationship Id="rId5" Type="http://schemas.openxmlformats.org/officeDocument/2006/relationships/image" Target="../media/image19.png"/><Relationship Id="rId10" Type="http://schemas.openxmlformats.org/officeDocument/2006/relationships/image" Target="../media/image7.png"/><Relationship Id="rId4" Type="http://schemas.openxmlformats.org/officeDocument/2006/relationships/hyperlink" Target="&#1076;&#1086;&#1076;&#1072;&#1090;&#1082;&#1080;/&#1056;&#1086;&#1073;&#1086;&#1090;&#1072;%20&#1084;'&#1103;&#1079;&#1110;&#1074;.mp4" TargetMode="External"/><Relationship Id="rId9" Type="http://schemas.openxmlformats.org/officeDocument/2006/relationships/hyperlink" Target="&#1076;&#1086;&#1076;&#1072;&#1090;&#1082;&#1080;/&#1059;&#1088;&#1086;&#1082;%205.docx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png"/><Relationship Id="rId7" Type="http://schemas.openxmlformats.org/officeDocument/2006/relationships/hyperlink" Target="&#1076;&#1086;&#1076;&#1072;&#1090;&#1082;&#1080;/&#1058;&#1077;&#1089;&#1090;&#1080;%207.docx" TargetMode="External"/><Relationship Id="rId2" Type="http://schemas.openxmlformats.org/officeDocument/2006/relationships/hyperlink" Target="&#1076;&#1086;&#1076;&#1072;&#1090;&#1082;&#1080;/&#1055;&#1077;&#1088;&#1096;&#1072;%20&#1076;&#1086;&#1087;&#1086;&#1084;&#1086;&#1075;&#1072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hyperlink" Target="&#1076;&#1086;&#1076;&#1072;&#1090;&#1082;&#1080;/&#1065;&#1086;%20&#1088;&#1086;&#1073;&#1080;&#1090;&#1080;%20&#1087;&#1088;&#1080;%20&#1087;&#1077;&#1088;&#1077;&#1083;&#1086;&#1084;&#1110;%20&#1090;&#1072;%20&#1074;&#1080;&#1074;&#1080;&#1093;&#1091;%20&#1085;&#1086;&#1075;&#1080;%20&#1095;&#1080;%20&#1088;&#1091;&#1082;&#1080;.mp4" TargetMode="External"/><Relationship Id="rId4" Type="http://schemas.openxmlformats.org/officeDocument/2006/relationships/hyperlink" Target="&#1076;&#1086;&#1076;&#1072;&#1090;&#1082;&#1080;/&#1055;&#1077;&#1088;&#1096;&#1072;%20&#1084;&#1077;&#1076;&#1080;&#1095;&#1085;&#1072;%20&#1076;&#1086;&#1087;&#1086;&#1084;&#1086;&#1075;&#1072;!%20&#1065;&#1086;%20&#1088;&#1086;&#1073;&#1080;&#1090;&#1080;%20&#1087;&#1088;&#1080;%20&#1087;&#1077;&#1088;&#1077;&#1083;&#1086;&#1084;&#1110;%20&#1088;&#1091;&#1082;&#1080;%20&#1095;&#1080;%20&#1085;&#1086;&#1075;&#1080;!.mp4" TargetMode="External"/><Relationship Id="rId9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1076;&#1086;&#1076;&#1072;&#1090;&#1082;&#1080;/&#1058;&#1077;&#1089;&#1090;&#1080;%208.docx" TargetMode="External"/><Relationship Id="rId3" Type="http://schemas.openxmlformats.org/officeDocument/2006/relationships/image" Target="../media/image21.jpeg"/><Relationship Id="rId7" Type="http://schemas.openxmlformats.org/officeDocument/2006/relationships/image" Target="../media/image19.png"/><Relationship Id="rId2" Type="http://schemas.openxmlformats.org/officeDocument/2006/relationships/hyperlink" Target="&#1076;&#1086;&#1076;&#1072;&#1090;&#1082;&#1080;/&#1056;&#1086;&#1079;&#1074;&#1080;&#1090;&#1086;&#1082;%20&#1086;&#1087;&#1086;&#1088;&#1085;&#1086;-&#1088;&#1091;&#1093;&#1086;&#1074;&#1086;&#1111;%20&#1089;&#1080;&#1089;&#1090;&#1077;&#1084;&#1080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76;&#1086;&#1076;&#1072;&#1090;&#1082;&#1080;%20&#1095;&#1072;&#1089;&#1090;&#1080;&#1085;&#1072;%202/&#1057;&#1082;&#1086;&#1083;&#1110;&#1086;&#1079;.%20&#1057;&#1091;&#1095;&#1072;&#1089;&#1085;&#1110;%20&#1090;&#1077;&#1085;&#1076;&#1077;&#1085;&#1094;&#1110;&#1111;.%20&#1054;&#1089;&#1086;&#1073;&#1083;&#1080;&#1074;&#1086;&#1089;&#1090;&#1110;%20&#1083;&#1110;&#1082;&#1091;&#1074;&#1072;&#1085;&#1085;&#1103;,%20&#1087;&#1088;&#1086;&#1092;&#1110;&#1083;&#1072;&#1082;&#1090;&#1080;&#1082;&#1072;..mp4" TargetMode="External"/><Relationship Id="rId5" Type="http://schemas.openxmlformats.org/officeDocument/2006/relationships/hyperlink" Target="&#1076;&#1086;&#1076;&#1072;&#1090;&#1082;&#1080;%20&#1095;&#1072;&#1089;&#1090;&#1080;&#1085;&#1072;%202/&#1043;&#1110;&#1087;&#1086;&#1076;&#1080;&#1085;&#1072;&#1084;&#1110;&#1103;.mp4" TargetMode="External"/><Relationship Id="rId10" Type="http://schemas.openxmlformats.org/officeDocument/2006/relationships/slide" Target="slide2.xml"/><Relationship Id="rId4" Type="http://schemas.openxmlformats.org/officeDocument/2006/relationships/hyperlink" Target="&#1076;&#1086;&#1076;&#1072;&#1090;&#1082;&#1080;%20&#1095;&#1072;&#1089;&#1090;&#1080;&#1085;&#1072;%202/&#1040;&#1085;&#1072;&#1090;&#1086;&#1084;&#1110;&#1103;%20&#1083;&#1102;&#1076;&#1080;&#1085;&#1080;%20-%20&#1056;&#1110;&#1089;&#1090;%20&#1082;&#1110;&#1089;&#1090;&#1086;&#1082;.mp4" TargetMode="Externa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1181100" y="332656"/>
            <a:ext cx="7962900" cy="831850"/>
          </a:xfrm>
          <a:noFill/>
        </p:spPr>
        <p:txBody>
          <a:bodyPr>
            <a:normAutofit fontScale="90000"/>
          </a:bodyPr>
          <a:lstStyle/>
          <a:p>
            <a:pPr algn="ctr">
              <a:lnSpc>
                <a:spcPct val="130000"/>
              </a:lnSpc>
            </a:pPr>
            <a:r>
              <a:rPr lang="uk-UA" sz="1800" b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УПРАВЛІННЯ  ОСВІТИ І НАУКИ</a:t>
            </a:r>
            <a:br>
              <a:rPr lang="uk-UA" sz="1800" b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</a:br>
            <a:r>
              <a:rPr lang="uk-UA" sz="1800" b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ЧЕРКАСЬКОЇ ОБЛАСНОЇ ДЕРЖАВНОЇ АДМІНІСТРАЦІЇ</a:t>
            </a:r>
            <a:br>
              <a:rPr lang="uk-UA" sz="1800" b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</a:br>
            <a:r>
              <a:rPr lang="uk-UA" sz="1800" b="1" dirty="0" smtClean="0">
                <a:solidFill>
                  <a:schemeClr val="accent3">
                    <a:lumMod val="75000"/>
                  </a:schemeClr>
                </a:solidFill>
                <a:cs typeface="Times New Roman" pitchFamily="18" charset="0"/>
              </a:rPr>
              <a:t> ВІДДІЛ ОСВІТИ СМІЛЯНСЬКОЇ  РАЙДЕРЖАДМІНІСТРАЦІЇ</a:t>
            </a:r>
            <a:endParaRPr lang="es-ES" sz="3600" b="1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051" name="Rectangle 122"/>
          <p:cNvSpPr>
            <a:spLocks noChangeArrowheads="1"/>
          </p:cNvSpPr>
          <p:nvPr/>
        </p:nvSpPr>
        <p:spPr bwMode="auto">
          <a:xfrm>
            <a:off x="1475656" y="1857375"/>
            <a:ext cx="72008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uk-UA" sz="6600" b="1" dirty="0" smtClean="0">
                <a:solidFill>
                  <a:schemeClr val="accent3">
                    <a:lumMod val="50000"/>
                  </a:schemeClr>
                </a:solidFill>
              </a:rPr>
              <a:t>Опора і рух</a:t>
            </a:r>
            <a:endParaRPr lang="es-ES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52" name="Rectangle 122"/>
          <p:cNvSpPr>
            <a:spLocks noChangeArrowheads="1"/>
          </p:cNvSpPr>
          <p:nvPr/>
        </p:nvSpPr>
        <p:spPr bwMode="auto">
          <a:xfrm>
            <a:off x="1187624" y="3025850"/>
            <a:ext cx="77866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uk-UA" b="1" dirty="0">
                <a:solidFill>
                  <a:srgbClr val="360036"/>
                </a:solidFill>
              </a:rPr>
              <a:t>Серія цифрових ресурсів до уроків </a:t>
            </a:r>
            <a:r>
              <a:rPr lang="uk-UA" b="1" dirty="0" smtClean="0">
                <a:solidFill>
                  <a:srgbClr val="360036"/>
                </a:solidFill>
              </a:rPr>
              <a:t>біології в 8 </a:t>
            </a:r>
            <a:r>
              <a:rPr lang="uk-UA" b="1" dirty="0">
                <a:solidFill>
                  <a:srgbClr val="360036"/>
                </a:solidFill>
              </a:rPr>
              <a:t>класі</a:t>
            </a:r>
            <a:endParaRPr lang="es-ES" b="1" dirty="0">
              <a:solidFill>
                <a:srgbClr val="36003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4286250"/>
            <a:ext cx="6948264" cy="12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Підготувала: Сторчак Ірина Станіславівна, 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учитель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біології, Попівської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ЗОШ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І-ІІ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ступенів, </a:t>
            </a:r>
            <a:b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Смілянської районної ради Черкаської області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4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827584" y="548680"/>
            <a:ext cx="7346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sz="4000" dirty="0">
                <a:solidFill>
                  <a:schemeClr val="accent1">
                    <a:lumMod val="75000"/>
                  </a:schemeClr>
                </a:solidFill>
              </a:rPr>
              <a:t>Список використаних джерел: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412776"/>
            <a:ext cx="640871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www.youtube.com/watch?v=gupjlXkeTWo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www.youtube.com/watch?v=O94yKoK9PwU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www.youtube.com/watch?v=KJVQvAV-yjM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5"/>
              </a:rPr>
              <a:t>www.youtube.com/watch?v=GFWvhWpZn90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  <a:hlinkClick r:id="rId6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6"/>
              </a:rPr>
              <a:t>www.youtube.com/watch?v=ES_rqTPXy74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  <a:hlinkClick r:id="rId7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7"/>
              </a:rPr>
              <a:t>www.youtube.com/watch?v=sIO825Zg-v8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  <a:hlinkClick r:id="rId8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8"/>
              </a:rPr>
              <a:t>www.youtube.com/watch?v=PjRk0LsiHCg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  <a:hlinkClick r:id="rId9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9"/>
              </a:rPr>
              <a:t>www.youtube.com/watch?v=hiDcf5SQLRA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922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2494693" y="1124744"/>
            <a:ext cx="6534504" cy="5040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0000"/>
                </a:solidFill>
              </a:rPr>
              <a:t>1.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опорно-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рухов</a:t>
            </a:r>
            <a:r>
              <a:rPr lang="uk-UA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ої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системи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99992" y="260648"/>
            <a:ext cx="23042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Зміст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2501976" y="1844824"/>
            <a:ext cx="6534504" cy="5040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0000"/>
                </a:solidFill>
              </a:rPr>
              <a:t>2. </a:t>
            </a:r>
            <a:r>
              <a:rPr lang="ru-RU" dirty="0" err="1" smtClean="0">
                <a:solidFill>
                  <a:srgbClr val="FF0000"/>
                </a:solidFill>
              </a:rPr>
              <a:t>Типи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кісток</a:t>
            </a:r>
            <a:r>
              <a:rPr lang="ru-RU" dirty="0" smtClean="0">
                <a:solidFill>
                  <a:srgbClr val="FF0000"/>
                </a:solidFill>
              </a:rPr>
              <a:t> скелета </a:t>
            </a:r>
            <a:r>
              <a:rPr lang="ru-RU" dirty="0" err="1" smtClean="0">
                <a:solidFill>
                  <a:srgbClr val="FF0000"/>
                </a:solidFill>
              </a:rPr>
              <a:t>людини</a:t>
            </a:r>
            <a:r>
              <a:rPr lang="ru-RU" dirty="0" smtClean="0">
                <a:solidFill>
                  <a:srgbClr val="FF0000"/>
                </a:solidFill>
              </a:rPr>
              <a:t> та </a:t>
            </a:r>
            <a:r>
              <a:rPr lang="ru-RU" dirty="0" err="1" smtClean="0">
                <a:solidFill>
                  <a:srgbClr val="FF0000"/>
                </a:solidFill>
              </a:rPr>
              <a:t>особливості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їхнього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сполучення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2494693" y="2605424"/>
            <a:ext cx="6534504" cy="5040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rgbClr val="FF0000"/>
                </a:solidFill>
              </a:rPr>
              <a:t>3. Будова скелета людини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>
            <a:hlinkClick r:id="rId5" action="ppaction://hlinksldjump"/>
          </p:cNvPr>
          <p:cNvSpPr/>
          <p:nvPr/>
        </p:nvSpPr>
        <p:spPr>
          <a:xfrm>
            <a:off x="2481681" y="3397512"/>
            <a:ext cx="6534504" cy="5040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rgbClr val="FF0000"/>
                </a:solidFill>
              </a:rPr>
              <a:t>4</a:t>
            </a:r>
            <a:r>
              <a:rPr lang="uk-UA" smtClean="0">
                <a:solidFill>
                  <a:srgbClr val="FF0000"/>
                </a:solidFill>
              </a:rPr>
              <a:t>. Будова </a:t>
            </a:r>
            <a:r>
              <a:rPr lang="uk-UA" dirty="0" smtClean="0">
                <a:solidFill>
                  <a:srgbClr val="FF0000"/>
                </a:solidFill>
              </a:rPr>
              <a:t>і функції скелетних м’язів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>
            <a:hlinkClick r:id="rId6" action="ppaction://hlinksldjump"/>
          </p:cNvPr>
          <p:cNvSpPr/>
          <p:nvPr/>
        </p:nvSpPr>
        <p:spPr>
          <a:xfrm>
            <a:off x="2481681" y="4212566"/>
            <a:ext cx="6534504" cy="5040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rgbClr val="FF0000"/>
                </a:solidFill>
              </a:rPr>
              <a:t>5. Робота м’язів та причини їхньої втоми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>
            <a:hlinkClick r:id="rId7" action="ppaction://hlinksldjump"/>
          </p:cNvPr>
          <p:cNvSpPr/>
          <p:nvPr/>
        </p:nvSpPr>
        <p:spPr>
          <a:xfrm>
            <a:off x="2481681" y="5013176"/>
            <a:ext cx="6534504" cy="5040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rgbClr val="FF0000"/>
                </a:solidFill>
              </a:rPr>
              <a:t>6. Перша допомога при ушкодженнях опорно-рухової системи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>
            <a:hlinkClick r:id="rId8" action="ppaction://hlinksldjump"/>
          </p:cNvPr>
          <p:cNvSpPr/>
          <p:nvPr/>
        </p:nvSpPr>
        <p:spPr>
          <a:xfrm>
            <a:off x="2481681" y="5854635"/>
            <a:ext cx="6534504" cy="5040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rgbClr val="FF0000"/>
                </a:solidFill>
              </a:rPr>
              <a:t>7. Розвиток опорно-рухової системи людини в процесі її індивідуального розвитку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80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611560" y="260648"/>
            <a:ext cx="7704856" cy="1296144"/>
          </a:xfrm>
          <a:prstGeom prst="downArrow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опорно-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рухов</a:t>
            </a:r>
            <a:r>
              <a:rPr lang="uk-UA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ої</a:t>
            </a:r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системи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pres?slideindex=1&amp;slidetitle="/>
          </p:cNvPr>
          <p:cNvSpPr/>
          <p:nvPr/>
        </p:nvSpPr>
        <p:spPr>
          <a:xfrm>
            <a:off x="1395514" y="1608067"/>
            <a:ext cx="6588732" cy="554019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Презентація</a:t>
            </a:r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системи</a:t>
            </a:r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66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98" y="1647678"/>
            <a:ext cx="474796" cy="474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>
            <a:hlinkClick r:id="rId4" action="ppaction://hlinkfile"/>
          </p:cNvPr>
          <p:cNvSpPr/>
          <p:nvPr/>
        </p:nvSpPr>
        <p:spPr>
          <a:xfrm>
            <a:off x="1411781" y="2260719"/>
            <a:ext cx="6572465" cy="55401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Відеоролик «Опорно-рухова система»</a:t>
            </a:r>
            <a:endParaRPr lang="ru-RU" sz="1600" dirty="0">
              <a:solidFill>
                <a:srgbClr val="0066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40" y="2270515"/>
            <a:ext cx="652312" cy="493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Равнобедренный треугольник 1">
            <a:hlinkClick r:id="rId6" action="ppaction://hlinksldjump"/>
          </p:cNvPr>
          <p:cNvSpPr/>
          <p:nvPr/>
        </p:nvSpPr>
        <p:spPr>
          <a:xfrm rot="16200000">
            <a:off x="7272300" y="5913275"/>
            <a:ext cx="504055" cy="7200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7" action="ppaction://hlinkpres?slideindex=1&amp;slidetitle="/>
          </p:cNvPr>
          <p:cNvSpPr/>
          <p:nvPr/>
        </p:nvSpPr>
        <p:spPr>
          <a:xfrm>
            <a:off x="1395514" y="2924944"/>
            <a:ext cx="6572465" cy="55401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Тренажер </a:t>
            </a:r>
            <a:r>
              <a:rPr lang="uk-UA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«Значення опорно-рухової системи»</a:t>
            </a:r>
            <a:endParaRPr lang="ru-RU" sz="1600" dirty="0">
              <a:solidFill>
                <a:srgbClr val="0066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38" y="3670461"/>
            <a:ext cx="502978" cy="376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>
            <a:hlinkClick r:id="rId9" action="ppaction://hlinkfile"/>
          </p:cNvPr>
          <p:cNvSpPr/>
          <p:nvPr/>
        </p:nvSpPr>
        <p:spPr>
          <a:xfrm>
            <a:off x="1411781" y="3581826"/>
            <a:ext cx="6572465" cy="55401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4. Тестова перевірка знань по темі </a:t>
            </a:r>
            <a:r>
              <a:rPr lang="uk-UA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«Значення опорно-рухової системи»</a:t>
            </a:r>
            <a:endParaRPr lang="ru-RU" sz="1600" dirty="0">
              <a:solidFill>
                <a:srgbClr val="0066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38" y="2866262"/>
            <a:ext cx="450156" cy="511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49" y="4303177"/>
            <a:ext cx="513978" cy="43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Скругленный прямоугольник 13">
            <a:hlinkClick r:id="rId12" action="ppaction://hlinkfile"/>
          </p:cNvPr>
          <p:cNvSpPr/>
          <p:nvPr/>
        </p:nvSpPr>
        <p:spPr>
          <a:xfrm>
            <a:off x="1434919" y="4243134"/>
            <a:ext cx="6572465" cy="55401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5. Конспект уроку «</a:t>
            </a:r>
            <a:r>
              <a:rPr lang="uk-UA" sz="1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Значення опорно-рухової системи»</a:t>
            </a:r>
            <a:endParaRPr lang="ru-RU" sz="1600" dirty="0">
              <a:solidFill>
                <a:srgbClr val="006600"/>
              </a:solidFill>
            </a:endParaRPr>
          </a:p>
        </p:txBody>
      </p:sp>
      <p:sp>
        <p:nvSpPr>
          <p:cNvPr id="15" name="Скругленный прямоугольник 14">
            <a:hlinkClick r:id="rId13" action="ppaction://hlinkpres?slideindex=1&amp;slidetitle="/>
          </p:cNvPr>
          <p:cNvSpPr/>
          <p:nvPr/>
        </p:nvSpPr>
        <p:spPr>
          <a:xfrm>
            <a:off x="1460994" y="4899660"/>
            <a:ext cx="6572465" cy="55401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6. Вправа «Закінчи речення»</a:t>
            </a:r>
            <a:endParaRPr lang="ru-RU" sz="1600" dirty="0">
              <a:solidFill>
                <a:srgbClr val="006600"/>
              </a:solidFill>
            </a:endParaRPr>
          </a:p>
        </p:txBody>
      </p:sp>
      <p:pic>
        <p:nvPicPr>
          <p:cNvPr id="3" name="Pictur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rcy;&amp;iecy;&amp;chcy;&amp;iecy;&amp;ncy;&amp;ncy;&amp;yacy;&quot;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53" y="4968466"/>
            <a:ext cx="429595" cy="41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70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611560" y="260648"/>
            <a:ext cx="7704856" cy="1296144"/>
          </a:xfrm>
          <a:prstGeom prst="downArrow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Типи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кісток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скелета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їхнього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сполучення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pres?slideindex=1&amp;slidetitle="/>
          </p:cNvPr>
          <p:cNvSpPr/>
          <p:nvPr/>
        </p:nvSpPr>
        <p:spPr>
          <a:xfrm>
            <a:off x="1434773" y="1621584"/>
            <a:ext cx="6588732" cy="511272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Презентація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Типи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кісток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їхнього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сполучення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23" y="1721045"/>
            <a:ext cx="312349" cy="31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>
            <a:hlinkClick r:id="rId4" action="ppaction://hlinkfile"/>
          </p:cNvPr>
          <p:cNvSpPr/>
          <p:nvPr/>
        </p:nvSpPr>
        <p:spPr>
          <a:xfrm>
            <a:off x="1418119" y="2190904"/>
            <a:ext cx="6572174" cy="554817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Відеоролик «Будова суглобу»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16" y="2368358"/>
            <a:ext cx="326156" cy="2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>
            <a:hlinkClick r:id="rId6" action="ppaction://hlinkfile"/>
          </p:cNvPr>
          <p:cNvSpPr/>
          <p:nvPr/>
        </p:nvSpPr>
        <p:spPr>
          <a:xfrm>
            <a:off x="1393963" y="2816145"/>
            <a:ext cx="6588732" cy="554817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Відеоролик «З’єднання хребців»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0" name="Скругленный прямоугольник 9">
            <a:hlinkClick r:id="rId7" action="ppaction://hlinkfile"/>
          </p:cNvPr>
          <p:cNvSpPr/>
          <p:nvPr/>
        </p:nvSpPr>
        <p:spPr>
          <a:xfrm>
            <a:off x="1393963" y="3429000"/>
            <a:ext cx="6561103" cy="55311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4. Відеоролик «З’єднання черепа»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16" y="2970296"/>
            <a:ext cx="326156" cy="2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565" y="3571954"/>
            <a:ext cx="353540" cy="26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Скругленный прямоугольник 17">
            <a:hlinkClick r:id="rId10" action="ppaction://hlinkfile"/>
          </p:cNvPr>
          <p:cNvSpPr/>
          <p:nvPr/>
        </p:nvSpPr>
        <p:spPr>
          <a:xfrm>
            <a:off x="1366334" y="4077072"/>
            <a:ext cx="6588732" cy="511272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5. Тестова перевірка знань по темі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«Будова і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ріст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кісток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565" y="4137106"/>
            <a:ext cx="353540" cy="26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кругленный прямоугольник 19">
            <a:hlinkClick r:id="rId12" action="ppaction://hlinkfile"/>
          </p:cNvPr>
          <p:cNvSpPr/>
          <p:nvPr/>
        </p:nvSpPr>
        <p:spPr>
          <a:xfrm>
            <a:off x="1393963" y="4721481"/>
            <a:ext cx="6588732" cy="511272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6. Тестова перевірка знань по темі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Типи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з’єднання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кісток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16" y="4844710"/>
            <a:ext cx="353540" cy="26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Скругленный прямоугольник 15">
            <a:hlinkClick r:id="rId14" action="ppaction://hlinkfile"/>
          </p:cNvPr>
          <p:cNvSpPr/>
          <p:nvPr/>
        </p:nvSpPr>
        <p:spPr>
          <a:xfrm>
            <a:off x="1366334" y="5301208"/>
            <a:ext cx="6572465" cy="55401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7. Конспект уроку «Типи кісток скелета людини та особливості їхнього сполучення»</a:t>
            </a:r>
            <a:endParaRPr lang="ru-RU" sz="1600" dirty="0">
              <a:solidFill>
                <a:srgbClr val="006600"/>
              </a:solidFill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06" y="5361251"/>
            <a:ext cx="513978" cy="43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Равнобедренный треугольник 21">
            <a:hlinkClick r:id="rId16" action="ppaction://hlinksldjump"/>
          </p:cNvPr>
          <p:cNvSpPr/>
          <p:nvPr/>
        </p:nvSpPr>
        <p:spPr>
          <a:xfrm rot="16200000">
            <a:off x="7272300" y="5913275"/>
            <a:ext cx="504055" cy="7200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8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611560" y="260648"/>
            <a:ext cx="7704856" cy="1296144"/>
          </a:xfrm>
          <a:prstGeom prst="downArrow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Будова скелета людини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pres?slideindex=1&amp;slidetitle="/>
          </p:cNvPr>
          <p:cNvSpPr/>
          <p:nvPr/>
        </p:nvSpPr>
        <p:spPr>
          <a:xfrm>
            <a:off x="1465898" y="1590095"/>
            <a:ext cx="6557607" cy="468052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Презентація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«Будова скелета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34" y="1636996"/>
            <a:ext cx="374249" cy="37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>
            <a:hlinkClick r:id="rId4" action="ppaction://hlinkfile"/>
          </p:cNvPr>
          <p:cNvSpPr/>
          <p:nvPr/>
        </p:nvSpPr>
        <p:spPr>
          <a:xfrm>
            <a:off x="1496731" y="2132856"/>
            <a:ext cx="6588732" cy="468051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Відеоролик 1  «Скелет людини»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427" y="2243624"/>
            <a:ext cx="326156" cy="2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>
            <a:hlinkClick r:id="rId6" action="ppaction://hlinkfile"/>
          </p:cNvPr>
          <p:cNvSpPr/>
          <p:nvPr/>
        </p:nvSpPr>
        <p:spPr>
          <a:xfrm>
            <a:off x="1484010" y="2708920"/>
            <a:ext cx="6588732" cy="468052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Відеоролик 2 «Скелет людини»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38" y="2819688"/>
            <a:ext cx="326156" cy="2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>
            <a:hlinkClick r:id="rId7" action="ppaction://hlinkfile"/>
          </p:cNvPr>
          <p:cNvSpPr/>
          <p:nvPr/>
        </p:nvSpPr>
        <p:spPr>
          <a:xfrm>
            <a:off x="1499572" y="3284984"/>
            <a:ext cx="6557607" cy="468052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4. Тестова перевірка знань з теми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«Будова скелета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238" y="3386603"/>
            <a:ext cx="353540" cy="26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Скругленный прямоугольник 13">
            <a:hlinkClick r:id="rId9" action="ppaction://hlinkfile"/>
          </p:cNvPr>
          <p:cNvSpPr/>
          <p:nvPr/>
        </p:nvSpPr>
        <p:spPr>
          <a:xfrm>
            <a:off x="1504864" y="3861048"/>
            <a:ext cx="6572465" cy="55401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5. Конспект уроку «Будова скелета людини»</a:t>
            </a:r>
            <a:endParaRPr lang="ru-RU" sz="1600" dirty="0">
              <a:solidFill>
                <a:srgbClr val="006600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27" y="3921091"/>
            <a:ext cx="513978" cy="43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Равнобедренный треугольник 15">
            <a:hlinkClick r:id="rId11" action="ppaction://hlinksldjump"/>
          </p:cNvPr>
          <p:cNvSpPr/>
          <p:nvPr/>
        </p:nvSpPr>
        <p:spPr>
          <a:xfrm rot="16200000">
            <a:off x="7272300" y="5913275"/>
            <a:ext cx="504055" cy="7200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25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611560" y="260648"/>
            <a:ext cx="7704856" cy="1296144"/>
          </a:xfrm>
          <a:prstGeom prst="downArrow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Будова і функції скелетних м’язів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pres?slideindex=1&amp;slidetitle="/>
          </p:cNvPr>
          <p:cNvSpPr/>
          <p:nvPr/>
        </p:nvSpPr>
        <p:spPr>
          <a:xfrm>
            <a:off x="1440989" y="1585002"/>
            <a:ext cx="6588732" cy="40383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Презентація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«Будова і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м’язів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14" y="1604216"/>
            <a:ext cx="366783" cy="366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>
            <a:hlinkClick r:id="rId4" action="ppaction://hlinkfile"/>
          </p:cNvPr>
          <p:cNvSpPr/>
          <p:nvPr/>
        </p:nvSpPr>
        <p:spPr>
          <a:xfrm>
            <a:off x="1440989" y="2071761"/>
            <a:ext cx="6588732" cy="40383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Відеоролик «М’язи»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14" y="2197092"/>
            <a:ext cx="368487" cy="278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>
            <a:hlinkClick r:id="rId6" action="ppaction://hlinkfile"/>
          </p:cNvPr>
          <p:cNvSpPr/>
          <p:nvPr/>
        </p:nvSpPr>
        <p:spPr>
          <a:xfrm>
            <a:off x="1440989" y="2556765"/>
            <a:ext cx="6588732" cy="40383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Відеоролик «Будова м’язів»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0" name="Скругленный прямоугольник 9">
            <a:hlinkClick r:id="rId7" action="ppaction://hlinkfile"/>
          </p:cNvPr>
          <p:cNvSpPr/>
          <p:nvPr/>
        </p:nvSpPr>
        <p:spPr>
          <a:xfrm>
            <a:off x="1475656" y="3073540"/>
            <a:ext cx="6588732" cy="40383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4. Відеоролик «Як правильно нарощувати сталеві м’язи»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310" y="2653157"/>
            <a:ext cx="368487" cy="278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14" y="3136205"/>
            <a:ext cx="368487" cy="278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Скругленный прямоугольник 14">
            <a:hlinkClick r:id="rId8" action="ppaction://hlinkfile"/>
          </p:cNvPr>
          <p:cNvSpPr/>
          <p:nvPr/>
        </p:nvSpPr>
        <p:spPr>
          <a:xfrm>
            <a:off x="1459927" y="3573016"/>
            <a:ext cx="6588732" cy="40383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 Тестова перевірка знань по темі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«Будова і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м’язів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06" y="3621344"/>
            <a:ext cx="353540" cy="26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68" y="4061799"/>
            <a:ext cx="513978" cy="43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Скругленный прямоугольник 18">
            <a:hlinkClick r:id="rId11" action="ppaction://hlinkfile"/>
          </p:cNvPr>
          <p:cNvSpPr/>
          <p:nvPr/>
        </p:nvSpPr>
        <p:spPr>
          <a:xfrm>
            <a:off x="1475656" y="4076846"/>
            <a:ext cx="6588732" cy="40383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6. Конспект уроку 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«Будова і функції скелетних м’язів»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0" name="Равнобедренный треугольник 19">
            <a:hlinkClick r:id="rId12" action="ppaction://hlinksldjump"/>
          </p:cNvPr>
          <p:cNvSpPr/>
          <p:nvPr/>
        </p:nvSpPr>
        <p:spPr>
          <a:xfrm rot="16200000">
            <a:off x="7272300" y="5913275"/>
            <a:ext cx="504055" cy="7200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64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611560" y="260648"/>
            <a:ext cx="7704856" cy="1296144"/>
          </a:xfrm>
          <a:prstGeom prst="downArrow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Робота м’язів та причини їхньої втоми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pres?slideindex=1&amp;slidetitle="/>
          </p:cNvPr>
          <p:cNvSpPr/>
          <p:nvPr/>
        </p:nvSpPr>
        <p:spPr>
          <a:xfrm>
            <a:off x="1387965" y="1590095"/>
            <a:ext cx="6588732" cy="468052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Презентація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«Робота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м’язів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та причини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їхньої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втоми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063" y="1636996"/>
            <a:ext cx="374249" cy="37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>
            <a:hlinkClick r:id="rId4" action="ppaction://hlinkfile"/>
          </p:cNvPr>
          <p:cNvSpPr/>
          <p:nvPr/>
        </p:nvSpPr>
        <p:spPr>
          <a:xfrm>
            <a:off x="1387965" y="2190904"/>
            <a:ext cx="6588732" cy="501355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Відеоролик «Робота м’язів»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425" y="2300322"/>
            <a:ext cx="373792" cy="28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>
            <a:hlinkClick r:id="rId6" action="ppaction://hlinkfile"/>
          </p:cNvPr>
          <p:cNvSpPr/>
          <p:nvPr/>
        </p:nvSpPr>
        <p:spPr>
          <a:xfrm>
            <a:off x="1387965" y="2780928"/>
            <a:ext cx="6588732" cy="468052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Відеоролик «Витривалість м’язів»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19" y="2873695"/>
            <a:ext cx="373792" cy="28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>
            <a:hlinkClick r:id="rId7" action="ppaction://hlinkfile"/>
          </p:cNvPr>
          <p:cNvSpPr/>
          <p:nvPr/>
        </p:nvSpPr>
        <p:spPr>
          <a:xfrm>
            <a:off x="1387965" y="3356992"/>
            <a:ext cx="6588732" cy="576064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 Тестова перевірка знань по темі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«Робота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м’язів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та причини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їхньої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втоми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71" y="3512617"/>
            <a:ext cx="353540" cy="26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Скругленный прямоугольник 14">
            <a:hlinkClick r:id="rId9" action="ppaction://hlinkfile"/>
          </p:cNvPr>
          <p:cNvSpPr/>
          <p:nvPr/>
        </p:nvSpPr>
        <p:spPr>
          <a:xfrm>
            <a:off x="1387965" y="4077476"/>
            <a:ext cx="6588732" cy="576064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5. Конспект уроку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«Робота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м’язів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та причини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їхньої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втоми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8" y="4148542"/>
            <a:ext cx="513978" cy="43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Равнобедренный треугольник 16">
            <a:hlinkClick r:id="rId11" action="ppaction://hlinksldjump"/>
          </p:cNvPr>
          <p:cNvSpPr/>
          <p:nvPr/>
        </p:nvSpPr>
        <p:spPr>
          <a:xfrm rot="16200000">
            <a:off x="7272300" y="5913275"/>
            <a:ext cx="504055" cy="7200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7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611560" y="260648"/>
            <a:ext cx="7704856" cy="1296144"/>
          </a:xfrm>
          <a:prstGeom prst="downArrow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Перша допомога при ушкодженнях опорно-рухової системи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pres?slideindex=1&amp;slidetitle="/>
          </p:cNvPr>
          <p:cNvSpPr/>
          <p:nvPr/>
        </p:nvSpPr>
        <p:spPr>
          <a:xfrm>
            <a:off x="1408406" y="1652763"/>
            <a:ext cx="6588732" cy="554019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Презентація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«Перша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допомога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ушкодженнях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опорно-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рухової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89" y="1746380"/>
            <a:ext cx="366783" cy="366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>
            <a:hlinkClick r:id="rId4" action="ppaction://hlinkfile"/>
          </p:cNvPr>
          <p:cNvSpPr/>
          <p:nvPr/>
        </p:nvSpPr>
        <p:spPr>
          <a:xfrm>
            <a:off x="1408406" y="2924944"/>
            <a:ext cx="6588732" cy="554553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Відеоролик  «Перша допомога! Що робити при переломах?»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9" name="Скругленный прямоугольник 8">
            <a:hlinkClick r:id="rId5" action="ppaction://hlinkfile"/>
          </p:cNvPr>
          <p:cNvSpPr/>
          <p:nvPr/>
        </p:nvSpPr>
        <p:spPr>
          <a:xfrm>
            <a:off x="1419864" y="2280679"/>
            <a:ext cx="6588732" cy="55401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Відеоролик  «Що робити при переломі та вивиху ноги чи руки?»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30" y="2416429"/>
            <a:ext cx="373792" cy="28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425" y="3060961"/>
            <a:ext cx="373792" cy="28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Скругленный прямоугольник 12">
            <a:hlinkClick r:id="rId7" action="ppaction://hlinkfile"/>
          </p:cNvPr>
          <p:cNvSpPr/>
          <p:nvPr/>
        </p:nvSpPr>
        <p:spPr>
          <a:xfrm>
            <a:off x="1419864" y="3573016"/>
            <a:ext cx="6588732" cy="576064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 Тестова перевірка знань по темі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«Перша </a:t>
            </a:r>
            <a:r>
              <a:rPr lang="ru-RU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допомога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ушкодженнях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опорно-</a:t>
            </a:r>
            <a:r>
              <a:rPr lang="ru-RU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рухової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14" y="3728641"/>
            <a:ext cx="353540" cy="26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Равнобедренный треугольник 14">
            <a:hlinkClick r:id="rId9" action="ppaction://hlinksldjump"/>
          </p:cNvPr>
          <p:cNvSpPr/>
          <p:nvPr/>
        </p:nvSpPr>
        <p:spPr>
          <a:xfrm rot="16200000">
            <a:off x="7272300" y="5913275"/>
            <a:ext cx="504055" cy="7200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4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611560" y="260648"/>
            <a:ext cx="7704856" cy="1296144"/>
          </a:xfrm>
          <a:prstGeom prst="downArrowCallou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Розвиток опорно-рухової системи людини в процесі її індивідуального розвитку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pres?slideindex=1&amp;slidetitle="/>
          </p:cNvPr>
          <p:cNvSpPr/>
          <p:nvPr/>
        </p:nvSpPr>
        <p:spPr>
          <a:xfrm>
            <a:off x="1403648" y="1575458"/>
            <a:ext cx="6588732" cy="55739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Презентація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опорно-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рухової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960" y="1698491"/>
            <a:ext cx="290069" cy="29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>
            <a:hlinkClick r:id="rId4" action="ppaction://hlinkfile"/>
          </p:cNvPr>
          <p:cNvSpPr/>
          <p:nvPr/>
        </p:nvSpPr>
        <p:spPr>
          <a:xfrm>
            <a:off x="1403648" y="2204864"/>
            <a:ext cx="6588732" cy="55739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Відеоролик «Анатомія людини – Ріст кісток» 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9" name="Скругленный прямоугольник 8">
            <a:hlinkClick r:id="rId5" action="ppaction://hlinkfile"/>
          </p:cNvPr>
          <p:cNvSpPr/>
          <p:nvPr/>
        </p:nvSpPr>
        <p:spPr>
          <a:xfrm>
            <a:off x="1403648" y="2837008"/>
            <a:ext cx="6588732" cy="585397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Відеоролик 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«Гіподинамія» 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10" name="Скругленный прямоугольник 9">
            <a:hlinkClick r:id="rId6" action="ppaction://hlinkfile"/>
          </p:cNvPr>
          <p:cNvSpPr/>
          <p:nvPr/>
        </p:nvSpPr>
        <p:spPr>
          <a:xfrm>
            <a:off x="1403648" y="3501008"/>
            <a:ext cx="6588732" cy="557398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4. Відеоролик «Сколіоз»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08" y="3638448"/>
            <a:ext cx="373792" cy="28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08" y="2342304"/>
            <a:ext cx="373792" cy="28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08" y="2988447"/>
            <a:ext cx="373792" cy="28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Скругленный прямоугольник 15">
            <a:hlinkClick r:id="rId8" action="ppaction://hlinkfile"/>
          </p:cNvPr>
          <p:cNvSpPr/>
          <p:nvPr/>
        </p:nvSpPr>
        <p:spPr>
          <a:xfrm>
            <a:off x="1403648" y="4160689"/>
            <a:ext cx="6588732" cy="576064"/>
          </a:xfrm>
          <a:prstGeom prst="roundRect">
            <a:avLst/>
          </a:prstGeom>
          <a:solidFill>
            <a:srgbClr val="66FF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Тестова перевірка знань по темі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опорно-</a:t>
            </a:r>
            <a:r>
              <a:rPr lang="ru-RU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рухової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08" y="4316314"/>
            <a:ext cx="353540" cy="26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Равнобедренный треугольник 17">
            <a:hlinkClick r:id="rId10" action="ppaction://hlinksldjump"/>
          </p:cNvPr>
          <p:cNvSpPr/>
          <p:nvPr/>
        </p:nvSpPr>
        <p:spPr>
          <a:xfrm rot="16200000">
            <a:off x="7272300" y="5913275"/>
            <a:ext cx="504055" cy="7200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64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399</TotalTime>
  <Words>519</Words>
  <Application>Microsoft Office PowerPoint</Application>
  <PresentationFormat>Экран (4:3)</PresentationFormat>
  <Paragraphs>66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Century Schoolbook</vt:lpstr>
      <vt:lpstr>Times New Roman</vt:lpstr>
      <vt:lpstr>Wingdings</vt:lpstr>
      <vt:lpstr>Wingdings 2</vt:lpstr>
      <vt:lpstr>Эркер</vt:lpstr>
      <vt:lpstr>УПРАВЛІННЯ  ОСВІТИ І НАУКИ ЧЕРКАСЬКОЇ ОБЛАСНОЇ ДЕРЖАВНОЇ АДМІНІСТРАЦІЇ  ВІДДІЛ ОСВІТИ СМІЛЯНСЬКОЇ  РАЙДЕРЖАДМІНІСТРАЦІЇ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УПРАВЛІННЯ  ОСВІТИ І НАУКИ ЧЕРКАСЬКОЇ ОБЛАСНОЇ ДЕРЖАВНОЇ АДМІНІСТРАЦІЇ  ВІДДІЛ ОСВІТИ СМІЛЯНСЬКОЇ  РАЙДЕРЖАДМІНІСТРАЦІЇ </dc:title>
  <dc:creator>Doc</dc:creator>
  <cp:lastModifiedBy>MM</cp:lastModifiedBy>
  <cp:revision>29</cp:revision>
  <dcterms:created xsi:type="dcterms:W3CDTF">2017-02-08T14:23:31Z</dcterms:created>
  <dcterms:modified xsi:type="dcterms:W3CDTF">2017-02-26T23:04:43Z</dcterms:modified>
</cp:coreProperties>
</file>