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693" r:id="rId2"/>
  </p:sldMasterIdLst>
  <p:notesMasterIdLst>
    <p:notesMasterId r:id="rId26"/>
  </p:notesMasterIdLst>
  <p:sldIdLst>
    <p:sldId id="316" r:id="rId3"/>
    <p:sldId id="299" r:id="rId4"/>
    <p:sldId id="286" r:id="rId5"/>
    <p:sldId id="300" r:id="rId6"/>
    <p:sldId id="301" r:id="rId7"/>
    <p:sldId id="297" r:id="rId8"/>
    <p:sldId id="302" r:id="rId9"/>
    <p:sldId id="284" r:id="rId10"/>
    <p:sldId id="303" r:id="rId11"/>
    <p:sldId id="305" r:id="rId12"/>
    <p:sldId id="310" r:id="rId13"/>
    <p:sldId id="306" r:id="rId14"/>
    <p:sldId id="307" r:id="rId15"/>
    <p:sldId id="314" r:id="rId16"/>
    <p:sldId id="315" r:id="rId17"/>
    <p:sldId id="308" r:id="rId18"/>
    <p:sldId id="309" r:id="rId19"/>
    <p:sldId id="282" r:id="rId20"/>
    <p:sldId id="311" r:id="rId21"/>
    <p:sldId id="313" r:id="rId22"/>
    <p:sldId id="288" r:id="rId23"/>
    <p:sldId id="312" r:id="rId24"/>
    <p:sldId id="31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D1FFF3"/>
    <a:srgbClr val="FFFF66"/>
    <a:srgbClr val="9FD5A9"/>
    <a:srgbClr val="CCFF99"/>
    <a:srgbClr val="C3FDE7"/>
    <a:srgbClr val="7DFBCB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A379D1-05F5-4F42-9FDD-C114F3781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043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85B95-0472-445F-9786-4B1CB86118F2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57563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0D5BA7-1311-426A-A777-E4B87889AA5E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21643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85B95-0472-445F-9786-4B1CB86118F2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6161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85B95-0472-445F-9786-4B1CB86118F2}" type="slidenum">
              <a:rPr lang="en-GB" smtClean="0"/>
              <a:pPr/>
              <a:t>5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51428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85B95-0472-445F-9786-4B1CB86118F2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82345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85B95-0472-445F-9786-4B1CB86118F2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26008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10AC96-75AC-4771-AF0A-8CCEDC7E2AC2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8704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4AFF55-6485-4AB2-9605-7FF3598DD2C7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471702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BA8C5-AE85-4064-94D0-1F4293035ABC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83240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41886C0-4039-4FA8-B774-E5D4F4D6B1B2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347CAF85-1025-4765-A201-4604B79710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B6659-325F-44D0-B769-D300C19085E0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358FA-D040-42F6-BC27-FF40745F6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E5B2F-69D1-4967-AFB8-4B5D19D7A99A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F2BFE-010F-4CCC-BB61-E671E01A5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73BE350-8E31-4A11-9016-12FBE36978A6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937BC85C-7B5E-4992-B225-55380868C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4015" indent="0" algn="ctr">
              <a:buNone/>
              <a:defRPr sz="1700"/>
            </a:lvl2pPr>
            <a:lvl3pPr marL="768029" indent="0" algn="ctr">
              <a:buNone/>
              <a:defRPr sz="1500"/>
            </a:lvl3pPr>
            <a:lvl4pPr marL="1152044" indent="0" algn="ctr">
              <a:buNone/>
              <a:defRPr sz="1300"/>
            </a:lvl4pPr>
            <a:lvl5pPr marL="1536059" indent="0" algn="ctr">
              <a:buNone/>
              <a:defRPr sz="1300"/>
            </a:lvl5pPr>
            <a:lvl6pPr marL="1920074" indent="0" algn="ctr">
              <a:buNone/>
              <a:defRPr sz="1300"/>
            </a:lvl6pPr>
            <a:lvl7pPr marL="2304088" indent="0" algn="ctr">
              <a:buNone/>
              <a:defRPr sz="1300"/>
            </a:lvl7pPr>
            <a:lvl8pPr marL="2688103" indent="0" algn="ctr">
              <a:buNone/>
              <a:defRPr sz="1300"/>
            </a:lvl8pPr>
            <a:lvl9pPr marL="3072118" indent="0" algn="ctr">
              <a:buNone/>
              <a:defRPr sz="13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A343-85A3-46B9-A311-74F62496568C}" type="datetimeFigureOut">
              <a:rPr lang="nl-NL" smtClean="0"/>
              <a:pPr/>
              <a:t>4-4-2016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9215C-3A82-40ED-9E83-CB21DA54D377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7027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73DE2FE-7AA9-4F23-8047-8E07DFFE649F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827D84E-680D-4912-AF89-244CC5D82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5" r:id="rId2"/>
    <p:sldLayoutId id="214748389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A2256F0-B4DA-4F4E-8B1A-2871EEDFD4F1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D948EE4-227A-44AF-9572-25D7C40168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7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2.wmf"/><Relationship Id="rId3" Type="http://schemas.openxmlformats.org/officeDocument/2006/relationships/image" Target="../media/image25.png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6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609600" y="609600"/>
            <a:ext cx="777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 smtClean="0">
                <a:cs typeface="Times New Roman" pitchFamily="18" charset="0"/>
              </a:rPr>
              <a:t>Тра</a:t>
            </a:r>
            <a:r>
              <a:rPr lang="uk-UA" sz="4000" b="1" dirty="0" smtClean="0">
                <a:cs typeface="Times New Roman" pitchFamily="18" charset="0"/>
              </a:rPr>
              <a:t>є</a:t>
            </a:r>
            <a:r>
              <a:rPr lang="ru-RU" sz="4000" b="1" dirty="0" smtClean="0">
                <a:cs typeface="Times New Roman" pitchFamily="18" charset="0"/>
              </a:rPr>
              <a:t>кт</a:t>
            </a:r>
            <a:r>
              <a:rPr lang="uk-UA" sz="4000" b="1" dirty="0" smtClean="0">
                <a:cs typeface="Times New Roman" pitchFamily="18" charset="0"/>
              </a:rPr>
              <a:t>о</a:t>
            </a:r>
            <a:r>
              <a:rPr lang="ru-RU" sz="4000" b="1" dirty="0" err="1" smtClean="0">
                <a:cs typeface="Times New Roman" pitchFamily="18" charset="0"/>
              </a:rPr>
              <a:t>рія</a:t>
            </a:r>
            <a:r>
              <a:rPr lang="ru-RU" sz="4000" b="1" dirty="0" smtClean="0">
                <a:cs typeface="Times New Roman" pitchFamily="18" charset="0"/>
              </a:rPr>
              <a:t>.</a:t>
            </a:r>
            <a:r>
              <a:rPr lang="uk-UA" sz="4000" b="1" dirty="0" smtClean="0"/>
              <a:t> Шлях. Переміщення</a:t>
            </a:r>
            <a:endParaRPr lang="en-US" sz="4000" b="1" dirty="0" smtClean="0"/>
          </a:p>
          <a:p>
            <a:r>
              <a:rPr lang="uk-UA" sz="4000" b="1" dirty="0" smtClean="0"/>
              <a:t> </a:t>
            </a:r>
            <a:endParaRPr lang="ru-RU" sz="4000" dirty="0"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65276" y="3276600"/>
            <a:ext cx="447673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 err="1" smtClean="0"/>
              <a:t>Ситніченко</a:t>
            </a:r>
            <a:r>
              <a:rPr lang="uk-UA" dirty="0" smtClean="0"/>
              <a:t> Ольга Анатоліївна,</a:t>
            </a:r>
          </a:p>
          <a:p>
            <a:pPr algn="r"/>
            <a:r>
              <a:rPr lang="uk-UA" dirty="0" smtClean="0"/>
              <a:t>вчитель фізики</a:t>
            </a:r>
          </a:p>
          <a:p>
            <a:pPr algn="r"/>
            <a:r>
              <a:rPr lang="uk-UA" dirty="0" err="1" smtClean="0"/>
              <a:t>Білозірської</a:t>
            </a:r>
            <a:r>
              <a:rPr lang="uk-UA" dirty="0" smtClean="0"/>
              <a:t> загальноосвітньої </a:t>
            </a:r>
            <a:r>
              <a:rPr lang="uk-UA" dirty="0" err="1" smtClean="0"/>
              <a:t>щколи</a:t>
            </a:r>
            <a:endParaRPr lang="uk-UA" dirty="0" smtClean="0"/>
          </a:p>
          <a:p>
            <a:pPr algn="r"/>
            <a:r>
              <a:rPr lang="uk-UA" dirty="0" smtClean="0"/>
              <a:t>І-ІІ ступенів №1 </a:t>
            </a:r>
            <a:r>
              <a:rPr lang="uk-UA" dirty="0" err="1" smtClean="0"/>
              <a:t>Білозірської</a:t>
            </a:r>
            <a:r>
              <a:rPr lang="uk-UA" dirty="0" smtClean="0"/>
              <a:t> сільської ради</a:t>
            </a:r>
          </a:p>
          <a:p>
            <a:pPr algn="r"/>
            <a:r>
              <a:rPr lang="uk-UA" dirty="0" smtClean="0"/>
              <a:t>Черкаського району Черкаської області</a:t>
            </a:r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/>
          <p:cNvPicPr>
            <a:picLocks noChangeAspect="1" noChangeArrowheads="1"/>
          </p:cNvPicPr>
          <p:nvPr/>
        </p:nvPicPr>
        <p:blipFill>
          <a:blip r:embed="rId2"/>
          <a:srcRect t="18617" b="19170"/>
          <a:stretch>
            <a:fillRect/>
          </a:stretch>
        </p:blipFill>
        <p:spPr bwMode="auto">
          <a:xfrm>
            <a:off x="250825" y="1935163"/>
            <a:ext cx="3095625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1225" y="1611313"/>
            <a:ext cx="230346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Заголовок 1"/>
          <p:cNvSpPr>
            <a:spLocks noGrp="1"/>
          </p:cNvSpPr>
          <p:nvPr>
            <p:ph type="title"/>
          </p:nvPr>
        </p:nvSpPr>
        <p:spPr>
          <a:xfrm>
            <a:off x="395288" y="269875"/>
            <a:ext cx="8229600" cy="1143000"/>
          </a:xfrm>
        </p:spPr>
        <p:txBody>
          <a:bodyPr/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Механічний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(за формою </a:t>
            </a:r>
            <a:r>
              <a:rPr lang="ru-RU" sz="3200" dirty="0" err="1" smtClean="0"/>
              <a:t>траєкторій</a:t>
            </a:r>
            <a:r>
              <a:rPr lang="ru-RU" sz="3200" dirty="0" smtClean="0"/>
              <a:t>)</a:t>
            </a:r>
          </a:p>
        </p:txBody>
      </p:sp>
      <p:sp>
        <p:nvSpPr>
          <p:cNvPr id="10245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прямолінійний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     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криволінійний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692275" y="1428750"/>
            <a:ext cx="2165350" cy="235743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000625" y="1428750"/>
            <a:ext cx="2524125" cy="243205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8" name="Picture 3"/>
          <p:cNvPicPr>
            <a:picLocks noChangeAspect="1" noChangeArrowheads="1"/>
          </p:cNvPicPr>
          <p:nvPr/>
        </p:nvPicPr>
        <p:blipFill>
          <a:blip r:embed="rId4"/>
          <a:srcRect l="13869" r="13605"/>
          <a:stretch>
            <a:fillRect/>
          </a:stretch>
        </p:blipFill>
        <p:spPr bwMode="auto">
          <a:xfrm>
            <a:off x="6629400" y="4419600"/>
            <a:ext cx="1827212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9" name="Picture 5"/>
          <p:cNvPicPr>
            <a:picLocks noChangeAspect="1" noChangeArrowheads="1"/>
          </p:cNvPicPr>
          <p:nvPr/>
        </p:nvPicPr>
        <p:blipFill>
          <a:blip r:embed="rId5"/>
          <a:srcRect l="14905" t="16606" b="16721"/>
          <a:stretch>
            <a:fillRect/>
          </a:stretch>
        </p:blipFill>
        <p:spPr bwMode="auto">
          <a:xfrm>
            <a:off x="3886200" y="4419600"/>
            <a:ext cx="263525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50" name="Picture 7"/>
          <p:cNvPicPr>
            <a:picLocks noChangeAspect="1" noChangeArrowheads="1"/>
          </p:cNvPicPr>
          <p:nvPr/>
        </p:nvPicPr>
        <p:blipFill>
          <a:blip r:embed="rId6"/>
          <a:srcRect t="16875" b="17046"/>
          <a:stretch>
            <a:fillRect/>
          </a:stretch>
        </p:blipFill>
        <p:spPr bwMode="auto">
          <a:xfrm>
            <a:off x="304800" y="4483100"/>
            <a:ext cx="3259138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3"/>
          <p:cNvSpPr>
            <a:spLocks noGrp="1"/>
          </p:cNvSpPr>
          <p:nvPr>
            <p:ph type="title"/>
          </p:nvPr>
        </p:nvSpPr>
        <p:spPr>
          <a:xfrm>
            <a:off x="609600" y="990600"/>
            <a:ext cx="7620000" cy="990600"/>
          </a:xfrm>
        </p:spPr>
        <p:txBody>
          <a:bodyPr/>
          <a:lstStyle/>
          <a:p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Людина їде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велосипеді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прямій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дорозі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5219700" y="2276475"/>
            <a:ext cx="3467100" cy="28082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uk-UA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1844675"/>
            <a:ext cx="4114800" cy="4824413"/>
          </a:xfrm>
        </p:spPr>
        <p:txBody>
          <a:bodyPr rtlCol="0">
            <a:normAutofit/>
          </a:bodyPr>
          <a:lstStyle/>
          <a:p>
            <a:pPr marL="457200" indent="-45720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якій траєкторії рухається велосипед?</a:t>
            </a:r>
          </a:p>
          <a:p>
            <a:pPr marL="457200" indent="-45720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Яку траєкторію описує при русі вісь колеса (т. А)?</a:t>
            </a:r>
          </a:p>
          <a:p>
            <a:pPr marL="457200" indent="-45720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Яку траєкторію описує точка на ободі колеса (т. Б) ?</a:t>
            </a:r>
          </a:p>
          <a:p>
            <a:pPr marL="457200" indent="-457200"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Яку траєкторію описує точка на педалі  (т. В) 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5338" y="1484313"/>
            <a:ext cx="4297362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7956550" y="4216400"/>
            <a:ext cx="647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• А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4787900" y="4721225"/>
            <a:ext cx="720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• Б</a:t>
            </a:r>
          </a:p>
        </p:txBody>
      </p:sp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6605588" y="4921250"/>
            <a:ext cx="719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• В</a:t>
            </a:r>
          </a:p>
        </p:txBody>
      </p:sp>
      <p:sp>
        <p:nvSpPr>
          <p:cNvPr id="9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14400" y="457200"/>
            <a:ext cx="3986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РОЗВ’ЯЗУВАННЯ ЗАДАЧІ</a:t>
            </a:r>
            <a:endParaRPr lang="uk-UA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1"/>
      <p:bldP spid="5" grpId="0" build="p"/>
      <p:bldP spid="9222" grpId="0"/>
      <p:bldP spid="9223" grpId="0"/>
      <p:bldP spid="9224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52400" y="685800"/>
            <a:ext cx="8715375" cy="130175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Шлях</a:t>
            </a:r>
            <a:r>
              <a:rPr lang="ru-RU" sz="2800" dirty="0" smtClean="0"/>
              <a:t> –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фізична</a:t>
            </a:r>
            <a:r>
              <a:rPr lang="ru-RU" sz="2800" dirty="0" smtClean="0"/>
              <a:t> величина, яка </a:t>
            </a:r>
            <a:r>
              <a:rPr lang="ru-RU" sz="2800" dirty="0" err="1" smtClean="0"/>
              <a:t>рівна</a:t>
            </a:r>
            <a:r>
              <a:rPr lang="ru-RU" sz="2800" dirty="0" smtClean="0"/>
              <a:t> </a:t>
            </a:r>
            <a:r>
              <a:rPr lang="ru-RU" sz="2800" dirty="0" err="1" smtClean="0"/>
              <a:t>довжині</a:t>
            </a:r>
            <a:r>
              <a:rPr lang="ru-RU" sz="2800" dirty="0" smtClean="0"/>
              <a:t> траєкторії.</a:t>
            </a: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858845">
            <a:off x="7581900" y="1525588"/>
            <a:ext cx="952500" cy="1352550"/>
          </a:xfrm>
        </p:spPr>
      </p:pic>
      <p:cxnSp>
        <p:nvCxnSpPr>
          <p:cNvPr id="6" name="Прямая соединительная линия 5"/>
          <p:cNvCxnSpPr/>
          <p:nvPr/>
        </p:nvCxnSpPr>
        <p:spPr>
          <a:xfrm rot="5400000">
            <a:off x="6446044" y="2697956"/>
            <a:ext cx="1285875" cy="1604963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>
            <a:off x="3929063" y="4143375"/>
            <a:ext cx="2428875" cy="0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928688" y="4143375"/>
            <a:ext cx="3000375" cy="1428750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928813" y="5786438"/>
            <a:ext cx="2214562" cy="857250"/>
          </a:xfrm>
          <a:prstGeom prst="rect">
            <a:avLst/>
          </a:prstGeom>
          <a:solidFill>
            <a:schemeClr val="accent6">
              <a:lumMod val="60000"/>
              <a:lumOff val="40000"/>
              <a:alpha val="2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Трапеция 11"/>
          <p:cNvSpPr/>
          <p:nvPr/>
        </p:nvSpPr>
        <p:spPr>
          <a:xfrm>
            <a:off x="1752600" y="5181600"/>
            <a:ext cx="2643188" cy="571500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Рамка 12"/>
          <p:cNvSpPr/>
          <p:nvPr/>
        </p:nvSpPr>
        <p:spPr>
          <a:xfrm>
            <a:off x="2143125" y="5929313"/>
            <a:ext cx="500063" cy="357187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Рамка 15"/>
          <p:cNvSpPr/>
          <p:nvPr/>
        </p:nvSpPr>
        <p:spPr>
          <a:xfrm>
            <a:off x="2786063" y="5929313"/>
            <a:ext cx="500062" cy="357187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3429000" y="5929313"/>
            <a:ext cx="500063" cy="357187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928688" y="5572125"/>
            <a:ext cx="928687" cy="785813"/>
          </a:xfrm>
          <a:prstGeom prst="line">
            <a:avLst/>
          </a:prstGeom>
          <a:ln w="7620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277" name="Объект 19"/>
          <p:cNvGraphicFramePr>
            <a:graphicFrameLocks noChangeAspect="1"/>
          </p:cNvGraphicFramePr>
          <p:nvPr/>
        </p:nvGraphicFramePr>
        <p:xfrm>
          <a:off x="2438400" y="6248400"/>
          <a:ext cx="142875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7" name="Формула" r:id="rId4" imgW="457200" imgH="139700" progId="Equation.3">
                  <p:embed/>
                </p:oleObj>
              </mc:Choice>
              <mc:Fallback>
                <p:oleObj name="Формула" r:id="rId4" imgW="457200" imgH="139700" progId="Equation.3">
                  <p:embed/>
                  <p:pic>
                    <p:nvPicPr>
                      <p:cNvPr id="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6248400"/>
                        <a:ext cx="1428750" cy="285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олилиния 22"/>
          <p:cNvSpPr/>
          <p:nvPr/>
        </p:nvSpPr>
        <p:spPr>
          <a:xfrm>
            <a:off x="2665413" y="3529013"/>
            <a:ext cx="68262" cy="657225"/>
          </a:xfrm>
          <a:custGeom>
            <a:avLst/>
            <a:gdLst>
              <a:gd name="connsiteX0" fmla="*/ 12879 w 67907"/>
              <a:gd name="connsiteY0" fmla="*/ 0 h 656823"/>
              <a:gd name="connsiteX1" fmla="*/ 38636 w 67907"/>
              <a:gd name="connsiteY1" fmla="*/ 180304 h 656823"/>
              <a:gd name="connsiteX2" fmla="*/ 12879 w 67907"/>
              <a:gd name="connsiteY2" fmla="*/ 631065 h 656823"/>
              <a:gd name="connsiteX3" fmla="*/ 0 w 67907"/>
              <a:gd name="connsiteY3" fmla="*/ 656823 h 6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07" h="656823">
                <a:moveTo>
                  <a:pt x="12879" y="0"/>
                </a:moveTo>
                <a:cubicBezTo>
                  <a:pt x="19288" y="38454"/>
                  <a:pt x="38636" y="148063"/>
                  <a:pt x="38636" y="180304"/>
                </a:cubicBezTo>
                <a:cubicBezTo>
                  <a:pt x="38636" y="287536"/>
                  <a:pt x="67907" y="493495"/>
                  <a:pt x="12879" y="631065"/>
                </a:cubicBezTo>
                <a:cubicBezTo>
                  <a:pt x="9314" y="639978"/>
                  <a:pt x="4293" y="648237"/>
                  <a:pt x="0" y="656823"/>
                </a:cubicBezTo>
              </a:path>
            </a:pathLst>
          </a:cu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 flipH="1">
            <a:off x="2000250" y="3857625"/>
            <a:ext cx="117475" cy="642938"/>
          </a:xfrm>
          <a:custGeom>
            <a:avLst/>
            <a:gdLst>
              <a:gd name="connsiteX0" fmla="*/ 15061 w 92334"/>
              <a:gd name="connsiteY0" fmla="*/ 23048 h 674176"/>
              <a:gd name="connsiteX1" fmla="*/ 40819 w 92334"/>
              <a:gd name="connsiteY1" fmla="*/ 113200 h 674176"/>
              <a:gd name="connsiteX2" fmla="*/ 53698 w 92334"/>
              <a:gd name="connsiteY2" fmla="*/ 151837 h 674176"/>
              <a:gd name="connsiteX3" fmla="*/ 40819 w 92334"/>
              <a:gd name="connsiteY3" fmla="*/ 319262 h 674176"/>
              <a:gd name="connsiteX4" fmla="*/ 15061 w 92334"/>
              <a:gd name="connsiteY4" fmla="*/ 396535 h 674176"/>
              <a:gd name="connsiteX5" fmla="*/ 40819 w 92334"/>
              <a:gd name="connsiteY5" fmla="*/ 357899 h 674176"/>
              <a:gd name="connsiteX6" fmla="*/ 53698 w 92334"/>
              <a:gd name="connsiteY6" fmla="*/ 319262 h 674176"/>
              <a:gd name="connsiteX7" fmla="*/ 53698 w 92334"/>
              <a:gd name="connsiteY7" fmla="*/ 396535 h 674176"/>
              <a:gd name="connsiteX8" fmla="*/ 66577 w 92334"/>
              <a:gd name="connsiteY8" fmla="*/ 435172 h 674176"/>
              <a:gd name="connsiteX9" fmla="*/ 92334 w 92334"/>
              <a:gd name="connsiteY9" fmla="*/ 666992 h 6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4" h="674176">
                <a:moveTo>
                  <a:pt x="15061" y="23048"/>
                </a:moveTo>
                <a:cubicBezTo>
                  <a:pt x="45941" y="115687"/>
                  <a:pt x="8476" y="0"/>
                  <a:pt x="40819" y="113200"/>
                </a:cubicBezTo>
                <a:cubicBezTo>
                  <a:pt x="44549" y="126253"/>
                  <a:pt x="49405" y="138958"/>
                  <a:pt x="53698" y="151837"/>
                </a:cubicBezTo>
                <a:cubicBezTo>
                  <a:pt x="49405" y="207645"/>
                  <a:pt x="49549" y="263974"/>
                  <a:pt x="40819" y="319262"/>
                </a:cubicBezTo>
                <a:cubicBezTo>
                  <a:pt x="36584" y="346081"/>
                  <a:pt x="0" y="419126"/>
                  <a:pt x="15061" y="396535"/>
                </a:cubicBezTo>
                <a:lnTo>
                  <a:pt x="40819" y="357899"/>
                </a:lnTo>
                <a:cubicBezTo>
                  <a:pt x="45112" y="345020"/>
                  <a:pt x="40122" y="319262"/>
                  <a:pt x="53698" y="319262"/>
                </a:cubicBezTo>
                <a:cubicBezTo>
                  <a:pt x="88042" y="319262"/>
                  <a:pt x="53698" y="396535"/>
                  <a:pt x="53698" y="396535"/>
                </a:cubicBezTo>
                <a:cubicBezTo>
                  <a:pt x="57991" y="409414"/>
                  <a:pt x="65156" y="421671"/>
                  <a:pt x="66577" y="435172"/>
                </a:cubicBezTo>
                <a:cubicBezTo>
                  <a:pt x="91735" y="674176"/>
                  <a:pt x="47048" y="576420"/>
                  <a:pt x="92334" y="666992"/>
                </a:cubicBezTo>
              </a:path>
            </a:pathLst>
          </a:custGeom>
          <a:solidFill>
            <a:schemeClr val="bg2">
              <a:lumMod val="2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500188" y="2928938"/>
            <a:ext cx="884237" cy="974725"/>
          </a:xfrm>
          <a:custGeom>
            <a:avLst/>
            <a:gdLst>
              <a:gd name="connsiteX0" fmla="*/ 347729 w 883615"/>
              <a:gd name="connsiteY0" fmla="*/ 914400 h 974372"/>
              <a:gd name="connsiteX1" fmla="*/ 283335 w 883615"/>
              <a:gd name="connsiteY1" fmla="*/ 888642 h 974372"/>
              <a:gd name="connsiteX2" fmla="*/ 193183 w 883615"/>
              <a:gd name="connsiteY2" fmla="*/ 811369 h 974372"/>
              <a:gd name="connsiteX3" fmla="*/ 218941 w 883615"/>
              <a:gd name="connsiteY3" fmla="*/ 695459 h 974372"/>
              <a:gd name="connsiteX4" fmla="*/ 180304 w 883615"/>
              <a:gd name="connsiteY4" fmla="*/ 605307 h 974372"/>
              <a:gd name="connsiteX5" fmla="*/ 141667 w 883615"/>
              <a:gd name="connsiteY5" fmla="*/ 579549 h 974372"/>
              <a:gd name="connsiteX6" fmla="*/ 115910 w 883615"/>
              <a:gd name="connsiteY6" fmla="*/ 540912 h 974372"/>
              <a:gd name="connsiteX7" fmla="*/ 25757 w 883615"/>
              <a:gd name="connsiteY7" fmla="*/ 450760 h 974372"/>
              <a:gd name="connsiteX8" fmla="*/ 0 w 883615"/>
              <a:gd name="connsiteY8" fmla="*/ 412123 h 974372"/>
              <a:gd name="connsiteX9" fmla="*/ 25757 w 883615"/>
              <a:gd name="connsiteY9" fmla="*/ 373487 h 974372"/>
              <a:gd name="connsiteX10" fmla="*/ 64394 w 883615"/>
              <a:gd name="connsiteY10" fmla="*/ 360608 h 974372"/>
              <a:gd name="connsiteX11" fmla="*/ 77273 w 883615"/>
              <a:gd name="connsiteY11" fmla="*/ 321971 h 974372"/>
              <a:gd name="connsiteX12" fmla="*/ 103031 w 883615"/>
              <a:gd name="connsiteY12" fmla="*/ 283335 h 974372"/>
              <a:gd name="connsiteX13" fmla="*/ 128788 w 883615"/>
              <a:gd name="connsiteY13" fmla="*/ 206061 h 974372"/>
              <a:gd name="connsiteX14" fmla="*/ 206062 w 883615"/>
              <a:gd name="connsiteY14" fmla="*/ 154546 h 974372"/>
              <a:gd name="connsiteX15" fmla="*/ 231819 w 883615"/>
              <a:gd name="connsiteY15" fmla="*/ 77273 h 974372"/>
              <a:gd name="connsiteX16" fmla="*/ 244698 w 883615"/>
              <a:gd name="connsiteY16" fmla="*/ 38636 h 974372"/>
              <a:gd name="connsiteX17" fmla="*/ 334850 w 883615"/>
              <a:gd name="connsiteY17" fmla="*/ 0 h 974372"/>
              <a:gd name="connsiteX18" fmla="*/ 463639 w 883615"/>
              <a:gd name="connsiteY18" fmla="*/ 12878 h 974372"/>
              <a:gd name="connsiteX19" fmla="*/ 579549 w 883615"/>
              <a:gd name="connsiteY19" fmla="*/ 103031 h 974372"/>
              <a:gd name="connsiteX20" fmla="*/ 605307 w 883615"/>
              <a:gd name="connsiteY20" fmla="*/ 141667 h 974372"/>
              <a:gd name="connsiteX21" fmla="*/ 643943 w 883615"/>
              <a:gd name="connsiteY21" fmla="*/ 180304 h 974372"/>
              <a:gd name="connsiteX22" fmla="*/ 656822 w 883615"/>
              <a:gd name="connsiteY22" fmla="*/ 270456 h 974372"/>
              <a:gd name="connsiteX23" fmla="*/ 708338 w 883615"/>
              <a:gd name="connsiteY23" fmla="*/ 309092 h 974372"/>
              <a:gd name="connsiteX24" fmla="*/ 798490 w 883615"/>
              <a:gd name="connsiteY24" fmla="*/ 360608 h 974372"/>
              <a:gd name="connsiteX25" fmla="*/ 837126 w 883615"/>
              <a:gd name="connsiteY25" fmla="*/ 373487 h 974372"/>
              <a:gd name="connsiteX26" fmla="*/ 862884 w 883615"/>
              <a:gd name="connsiteY26" fmla="*/ 412123 h 974372"/>
              <a:gd name="connsiteX27" fmla="*/ 862884 w 883615"/>
              <a:gd name="connsiteY27" fmla="*/ 540912 h 974372"/>
              <a:gd name="connsiteX28" fmla="*/ 824248 w 883615"/>
              <a:gd name="connsiteY28" fmla="*/ 553791 h 974372"/>
              <a:gd name="connsiteX29" fmla="*/ 785611 w 883615"/>
              <a:gd name="connsiteY29" fmla="*/ 631064 h 974372"/>
              <a:gd name="connsiteX30" fmla="*/ 746974 w 883615"/>
              <a:gd name="connsiteY30" fmla="*/ 643943 h 974372"/>
              <a:gd name="connsiteX31" fmla="*/ 708338 w 883615"/>
              <a:gd name="connsiteY31" fmla="*/ 759853 h 974372"/>
              <a:gd name="connsiteX32" fmla="*/ 695459 w 883615"/>
              <a:gd name="connsiteY32" fmla="*/ 798490 h 974372"/>
              <a:gd name="connsiteX33" fmla="*/ 669701 w 883615"/>
              <a:gd name="connsiteY33" fmla="*/ 837126 h 974372"/>
              <a:gd name="connsiteX34" fmla="*/ 656822 w 883615"/>
              <a:gd name="connsiteY34" fmla="*/ 875763 h 974372"/>
              <a:gd name="connsiteX35" fmla="*/ 437881 w 883615"/>
              <a:gd name="connsiteY35" fmla="*/ 927278 h 974372"/>
              <a:gd name="connsiteX36" fmla="*/ 412124 w 883615"/>
              <a:gd name="connsiteY36" fmla="*/ 965915 h 974372"/>
              <a:gd name="connsiteX37" fmla="*/ 347729 w 883615"/>
              <a:gd name="connsiteY37" fmla="*/ 914400 h 9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83615" h="974372">
                <a:moveTo>
                  <a:pt x="347729" y="914400"/>
                </a:moveTo>
                <a:cubicBezTo>
                  <a:pt x="326264" y="901521"/>
                  <a:pt x="301829" y="902513"/>
                  <a:pt x="283335" y="888642"/>
                </a:cubicBezTo>
                <a:cubicBezTo>
                  <a:pt x="116158" y="763258"/>
                  <a:pt x="368562" y="899057"/>
                  <a:pt x="193183" y="811369"/>
                </a:cubicBezTo>
                <a:cubicBezTo>
                  <a:pt x="206464" y="771527"/>
                  <a:pt x="218941" y="740790"/>
                  <a:pt x="218941" y="695459"/>
                </a:cubicBezTo>
                <a:cubicBezTo>
                  <a:pt x="218941" y="665901"/>
                  <a:pt x="201336" y="626338"/>
                  <a:pt x="180304" y="605307"/>
                </a:cubicBezTo>
                <a:cubicBezTo>
                  <a:pt x="169359" y="594362"/>
                  <a:pt x="154546" y="588135"/>
                  <a:pt x="141667" y="579549"/>
                </a:cubicBezTo>
                <a:cubicBezTo>
                  <a:pt x="133081" y="566670"/>
                  <a:pt x="126265" y="552417"/>
                  <a:pt x="115910" y="540912"/>
                </a:cubicBezTo>
                <a:cubicBezTo>
                  <a:pt x="87480" y="509323"/>
                  <a:pt x="49330" y="486121"/>
                  <a:pt x="25757" y="450760"/>
                </a:cubicBezTo>
                <a:lnTo>
                  <a:pt x="0" y="412123"/>
                </a:lnTo>
                <a:cubicBezTo>
                  <a:pt x="8586" y="399244"/>
                  <a:pt x="13671" y="383156"/>
                  <a:pt x="25757" y="373487"/>
                </a:cubicBezTo>
                <a:cubicBezTo>
                  <a:pt x="36358" y="365006"/>
                  <a:pt x="54795" y="370207"/>
                  <a:pt x="64394" y="360608"/>
                </a:cubicBezTo>
                <a:cubicBezTo>
                  <a:pt x="73993" y="351009"/>
                  <a:pt x="71202" y="334113"/>
                  <a:pt x="77273" y="321971"/>
                </a:cubicBezTo>
                <a:cubicBezTo>
                  <a:pt x="84195" y="308127"/>
                  <a:pt x="94445" y="296214"/>
                  <a:pt x="103031" y="283335"/>
                </a:cubicBezTo>
                <a:cubicBezTo>
                  <a:pt x="111617" y="257577"/>
                  <a:pt x="106197" y="221122"/>
                  <a:pt x="128788" y="206061"/>
                </a:cubicBezTo>
                <a:lnTo>
                  <a:pt x="206062" y="154546"/>
                </a:lnTo>
                <a:lnTo>
                  <a:pt x="231819" y="77273"/>
                </a:lnTo>
                <a:cubicBezTo>
                  <a:pt x="236112" y="64394"/>
                  <a:pt x="231819" y="42929"/>
                  <a:pt x="244698" y="38636"/>
                </a:cubicBezTo>
                <a:cubicBezTo>
                  <a:pt x="301548" y="19686"/>
                  <a:pt x="271193" y="31828"/>
                  <a:pt x="334850" y="0"/>
                </a:cubicBezTo>
                <a:cubicBezTo>
                  <a:pt x="377780" y="4293"/>
                  <a:pt x="422459" y="9"/>
                  <a:pt x="463639" y="12878"/>
                </a:cubicBezTo>
                <a:cubicBezTo>
                  <a:pt x="495999" y="22990"/>
                  <a:pt x="554363" y="72808"/>
                  <a:pt x="579549" y="103031"/>
                </a:cubicBezTo>
                <a:cubicBezTo>
                  <a:pt x="589458" y="114922"/>
                  <a:pt x="595398" y="129776"/>
                  <a:pt x="605307" y="141667"/>
                </a:cubicBezTo>
                <a:cubicBezTo>
                  <a:pt x="616967" y="155659"/>
                  <a:pt x="631064" y="167425"/>
                  <a:pt x="643943" y="180304"/>
                </a:cubicBezTo>
                <a:cubicBezTo>
                  <a:pt x="648236" y="210355"/>
                  <a:pt x="643246" y="243305"/>
                  <a:pt x="656822" y="270456"/>
                </a:cubicBezTo>
                <a:cubicBezTo>
                  <a:pt x="666421" y="289655"/>
                  <a:pt x="690871" y="296616"/>
                  <a:pt x="708338" y="309092"/>
                </a:cubicBezTo>
                <a:cubicBezTo>
                  <a:pt x="740677" y="332191"/>
                  <a:pt x="760754" y="344435"/>
                  <a:pt x="798490" y="360608"/>
                </a:cubicBezTo>
                <a:cubicBezTo>
                  <a:pt x="810968" y="365956"/>
                  <a:pt x="824247" y="369194"/>
                  <a:pt x="837126" y="373487"/>
                </a:cubicBezTo>
                <a:cubicBezTo>
                  <a:pt x="845712" y="386366"/>
                  <a:pt x="855962" y="398279"/>
                  <a:pt x="862884" y="412123"/>
                </a:cubicBezTo>
                <a:cubicBezTo>
                  <a:pt x="882709" y="451773"/>
                  <a:pt x="883615" y="499449"/>
                  <a:pt x="862884" y="540912"/>
                </a:cubicBezTo>
                <a:cubicBezTo>
                  <a:pt x="856813" y="553054"/>
                  <a:pt x="837127" y="549498"/>
                  <a:pt x="824248" y="553791"/>
                </a:cubicBezTo>
                <a:cubicBezTo>
                  <a:pt x="815764" y="579244"/>
                  <a:pt x="808308" y="612907"/>
                  <a:pt x="785611" y="631064"/>
                </a:cubicBezTo>
                <a:cubicBezTo>
                  <a:pt x="775010" y="639545"/>
                  <a:pt x="759853" y="639650"/>
                  <a:pt x="746974" y="643943"/>
                </a:cubicBezTo>
                <a:lnTo>
                  <a:pt x="708338" y="759853"/>
                </a:lnTo>
                <a:cubicBezTo>
                  <a:pt x="704045" y="772732"/>
                  <a:pt x="702990" y="787194"/>
                  <a:pt x="695459" y="798490"/>
                </a:cubicBezTo>
                <a:lnTo>
                  <a:pt x="669701" y="837126"/>
                </a:lnTo>
                <a:cubicBezTo>
                  <a:pt x="665408" y="850005"/>
                  <a:pt x="662893" y="863621"/>
                  <a:pt x="656822" y="875763"/>
                </a:cubicBezTo>
                <a:cubicBezTo>
                  <a:pt x="611185" y="967037"/>
                  <a:pt x="580132" y="917795"/>
                  <a:pt x="437881" y="927278"/>
                </a:cubicBezTo>
                <a:cubicBezTo>
                  <a:pt x="429295" y="940157"/>
                  <a:pt x="426495" y="960166"/>
                  <a:pt x="412124" y="965915"/>
                </a:cubicBezTo>
                <a:cubicBezTo>
                  <a:pt x="390983" y="974372"/>
                  <a:pt x="369194" y="927279"/>
                  <a:pt x="347729" y="9144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1928813" y="3857625"/>
            <a:ext cx="71437" cy="657225"/>
          </a:xfrm>
          <a:custGeom>
            <a:avLst/>
            <a:gdLst>
              <a:gd name="connsiteX0" fmla="*/ 12879 w 67907"/>
              <a:gd name="connsiteY0" fmla="*/ 0 h 656823"/>
              <a:gd name="connsiteX1" fmla="*/ 38636 w 67907"/>
              <a:gd name="connsiteY1" fmla="*/ 180304 h 656823"/>
              <a:gd name="connsiteX2" fmla="*/ 12879 w 67907"/>
              <a:gd name="connsiteY2" fmla="*/ 631065 h 656823"/>
              <a:gd name="connsiteX3" fmla="*/ 0 w 67907"/>
              <a:gd name="connsiteY3" fmla="*/ 656823 h 6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07" h="656823">
                <a:moveTo>
                  <a:pt x="12879" y="0"/>
                </a:moveTo>
                <a:cubicBezTo>
                  <a:pt x="19288" y="38454"/>
                  <a:pt x="38636" y="148063"/>
                  <a:pt x="38636" y="180304"/>
                </a:cubicBezTo>
                <a:cubicBezTo>
                  <a:pt x="38636" y="287536"/>
                  <a:pt x="67907" y="493495"/>
                  <a:pt x="12879" y="631065"/>
                </a:cubicBezTo>
                <a:cubicBezTo>
                  <a:pt x="9314" y="639978"/>
                  <a:pt x="4293" y="648237"/>
                  <a:pt x="0" y="656823"/>
                </a:cubicBezTo>
              </a:path>
            </a:pathLst>
          </a:cu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 flipH="1">
            <a:off x="2714625" y="3500438"/>
            <a:ext cx="117475" cy="642937"/>
          </a:xfrm>
          <a:custGeom>
            <a:avLst/>
            <a:gdLst>
              <a:gd name="connsiteX0" fmla="*/ 15061 w 92334"/>
              <a:gd name="connsiteY0" fmla="*/ 23048 h 674176"/>
              <a:gd name="connsiteX1" fmla="*/ 40819 w 92334"/>
              <a:gd name="connsiteY1" fmla="*/ 113200 h 674176"/>
              <a:gd name="connsiteX2" fmla="*/ 53698 w 92334"/>
              <a:gd name="connsiteY2" fmla="*/ 151837 h 674176"/>
              <a:gd name="connsiteX3" fmla="*/ 40819 w 92334"/>
              <a:gd name="connsiteY3" fmla="*/ 319262 h 674176"/>
              <a:gd name="connsiteX4" fmla="*/ 15061 w 92334"/>
              <a:gd name="connsiteY4" fmla="*/ 396535 h 674176"/>
              <a:gd name="connsiteX5" fmla="*/ 40819 w 92334"/>
              <a:gd name="connsiteY5" fmla="*/ 357899 h 674176"/>
              <a:gd name="connsiteX6" fmla="*/ 53698 w 92334"/>
              <a:gd name="connsiteY6" fmla="*/ 319262 h 674176"/>
              <a:gd name="connsiteX7" fmla="*/ 53698 w 92334"/>
              <a:gd name="connsiteY7" fmla="*/ 396535 h 674176"/>
              <a:gd name="connsiteX8" fmla="*/ 66577 w 92334"/>
              <a:gd name="connsiteY8" fmla="*/ 435172 h 674176"/>
              <a:gd name="connsiteX9" fmla="*/ 92334 w 92334"/>
              <a:gd name="connsiteY9" fmla="*/ 666992 h 6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4" h="674176">
                <a:moveTo>
                  <a:pt x="15061" y="23048"/>
                </a:moveTo>
                <a:cubicBezTo>
                  <a:pt x="45941" y="115687"/>
                  <a:pt x="8476" y="0"/>
                  <a:pt x="40819" y="113200"/>
                </a:cubicBezTo>
                <a:cubicBezTo>
                  <a:pt x="44549" y="126253"/>
                  <a:pt x="49405" y="138958"/>
                  <a:pt x="53698" y="151837"/>
                </a:cubicBezTo>
                <a:cubicBezTo>
                  <a:pt x="49405" y="207645"/>
                  <a:pt x="49549" y="263974"/>
                  <a:pt x="40819" y="319262"/>
                </a:cubicBezTo>
                <a:cubicBezTo>
                  <a:pt x="36584" y="346081"/>
                  <a:pt x="0" y="419126"/>
                  <a:pt x="15061" y="396535"/>
                </a:cubicBezTo>
                <a:lnTo>
                  <a:pt x="40819" y="357899"/>
                </a:lnTo>
                <a:cubicBezTo>
                  <a:pt x="45112" y="345020"/>
                  <a:pt x="40122" y="319262"/>
                  <a:pt x="53698" y="319262"/>
                </a:cubicBezTo>
                <a:cubicBezTo>
                  <a:pt x="88042" y="319262"/>
                  <a:pt x="53698" y="396535"/>
                  <a:pt x="53698" y="396535"/>
                </a:cubicBezTo>
                <a:cubicBezTo>
                  <a:pt x="57991" y="409414"/>
                  <a:pt x="65156" y="421671"/>
                  <a:pt x="66577" y="435172"/>
                </a:cubicBezTo>
                <a:cubicBezTo>
                  <a:pt x="91735" y="674176"/>
                  <a:pt x="47048" y="576420"/>
                  <a:pt x="92334" y="666992"/>
                </a:cubicBezTo>
              </a:path>
            </a:pathLst>
          </a:custGeom>
          <a:solidFill>
            <a:schemeClr val="bg2">
              <a:lumMod val="2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785813" y="3500438"/>
            <a:ext cx="884237" cy="974725"/>
          </a:xfrm>
          <a:custGeom>
            <a:avLst/>
            <a:gdLst>
              <a:gd name="connsiteX0" fmla="*/ 347729 w 883615"/>
              <a:gd name="connsiteY0" fmla="*/ 914400 h 974372"/>
              <a:gd name="connsiteX1" fmla="*/ 283335 w 883615"/>
              <a:gd name="connsiteY1" fmla="*/ 888642 h 974372"/>
              <a:gd name="connsiteX2" fmla="*/ 193183 w 883615"/>
              <a:gd name="connsiteY2" fmla="*/ 811369 h 974372"/>
              <a:gd name="connsiteX3" fmla="*/ 218941 w 883615"/>
              <a:gd name="connsiteY3" fmla="*/ 695459 h 974372"/>
              <a:gd name="connsiteX4" fmla="*/ 180304 w 883615"/>
              <a:gd name="connsiteY4" fmla="*/ 605307 h 974372"/>
              <a:gd name="connsiteX5" fmla="*/ 141667 w 883615"/>
              <a:gd name="connsiteY5" fmla="*/ 579549 h 974372"/>
              <a:gd name="connsiteX6" fmla="*/ 115910 w 883615"/>
              <a:gd name="connsiteY6" fmla="*/ 540912 h 974372"/>
              <a:gd name="connsiteX7" fmla="*/ 25757 w 883615"/>
              <a:gd name="connsiteY7" fmla="*/ 450760 h 974372"/>
              <a:gd name="connsiteX8" fmla="*/ 0 w 883615"/>
              <a:gd name="connsiteY8" fmla="*/ 412123 h 974372"/>
              <a:gd name="connsiteX9" fmla="*/ 25757 w 883615"/>
              <a:gd name="connsiteY9" fmla="*/ 373487 h 974372"/>
              <a:gd name="connsiteX10" fmla="*/ 64394 w 883615"/>
              <a:gd name="connsiteY10" fmla="*/ 360608 h 974372"/>
              <a:gd name="connsiteX11" fmla="*/ 77273 w 883615"/>
              <a:gd name="connsiteY11" fmla="*/ 321971 h 974372"/>
              <a:gd name="connsiteX12" fmla="*/ 103031 w 883615"/>
              <a:gd name="connsiteY12" fmla="*/ 283335 h 974372"/>
              <a:gd name="connsiteX13" fmla="*/ 128788 w 883615"/>
              <a:gd name="connsiteY13" fmla="*/ 206061 h 974372"/>
              <a:gd name="connsiteX14" fmla="*/ 206062 w 883615"/>
              <a:gd name="connsiteY14" fmla="*/ 154546 h 974372"/>
              <a:gd name="connsiteX15" fmla="*/ 231819 w 883615"/>
              <a:gd name="connsiteY15" fmla="*/ 77273 h 974372"/>
              <a:gd name="connsiteX16" fmla="*/ 244698 w 883615"/>
              <a:gd name="connsiteY16" fmla="*/ 38636 h 974372"/>
              <a:gd name="connsiteX17" fmla="*/ 334850 w 883615"/>
              <a:gd name="connsiteY17" fmla="*/ 0 h 974372"/>
              <a:gd name="connsiteX18" fmla="*/ 463639 w 883615"/>
              <a:gd name="connsiteY18" fmla="*/ 12878 h 974372"/>
              <a:gd name="connsiteX19" fmla="*/ 579549 w 883615"/>
              <a:gd name="connsiteY19" fmla="*/ 103031 h 974372"/>
              <a:gd name="connsiteX20" fmla="*/ 605307 w 883615"/>
              <a:gd name="connsiteY20" fmla="*/ 141667 h 974372"/>
              <a:gd name="connsiteX21" fmla="*/ 643943 w 883615"/>
              <a:gd name="connsiteY21" fmla="*/ 180304 h 974372"/>
              <a:gd name="connsiteX22" fmla="*/ 656822 w 883615"/>
              <a:gd name="connsiteY22" fmla="*/ 270456 h 974372"/>
              <a:gd name="connsiteX23" fmla="*/ 708338 w 883615"/>
              <a:gd name="connsiteY23" fmla="*/ 309092 h 974372"/>
              <a:gd name="connsiteX24" fmla="*/ 798490 w 883615"/>
              <a:gd name="connsiteY24" fmla="*/ 360608 h 974372"/>
              <a:gd name="connsiteX25" fmla="*/ 837126 w 883615"/>
              <a:gd name="connsiteY25" fmla="*/ 373487 h 974372"/>
              <a:gd name="connsiteX26" fmla="*/ 862884 w 883615"/>
              <a:gd name="connsiteY26" fmla="*/ 412123 h 974372"/>
              <a:gd name="connsiteX27" fmla="*/ 862884 w 883615"/>
              <a:gd name="connsiteY27" fmla="*/ 540912 h 974372"/>
              <a:gd name="connsiteX28" fmla="*/ 824248 w 883615"/>
              <a:gd name="connsiteY28" fmla="*/ 553791 h 974372"/>
              <a:gd name="connsiteX29" fmla="*/ 785611 w 883615"/>
              <a:gd name="connsiteY29" fmla="*/ 631064 h 974372"/>
              <a:gd name="connsiteX30" fmla="*/ 746974 w 883615"/>
              <a:gd name="connsiteY30" fmla="*/ 643943 h 974372"/>
              <a:gd name="connsiteX31" fmla="*/ 708338 w 883615"/>
              <a:gd name="connsiteY31" fmla="*/ 759853 h 974372"/>
              <a:gd name="connsiteX32" fmla="*/ 695459 w 883615"/>
              <a:gd name="connsiteY32" fmla="*/ 798490 h 974372"/>
              <a:gd name="connsiteX33" fmla="*/ 669701 w 883615"/>
              <a:gd name="connsiteY33" fmla="*/ 837126 h 974372"/>
              <a:gd name="connsiteX34" fmla="*/ 656822 w 883615"/>
              <a:gd name="connsiteY34" fmla="*/ 875763 h 974372"/>
              <a:gd name="connsiteX35" fmla="*/ 437881 w 883615"/>
              <a:gd name="connsiteY35" fmla="*/ 927278 h 974372"/>
              <a:gd name="connsiteX36" fmla="*/ 412124 w 883615"/>
              <a:gd name="connsiteY36" fmla="*/ 965915 h 974372"/>
              <a:gd name="connsiteX37" fmla="*/ 347729 w 883615"/>
              <a:gd name="connsiteY37" fmla="*/ 914400 h 9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83615" h="974372">
                <a:moveTo>
                  <a:pt x="347729" y="914400"/>
                </a:moveTo>
                <a:cubicBezTo>
                  <a:pt x="326264" y="901521"/>
                  <a:pt x="301829" y="902513"/>
                  <a:pt x="283335" y="888642"/>
                </a:cubicBezTo>
                <a:cubicBezTo>
                  <a:pt x="116158" y="763258"/>
                  <a:pt x="368562" y="899057"/>
                  <a:pt x="193183" y="811369"/>
                </a:cubicBezTo>
                <a:cubicBezTo>
                  <a:pt x="206464" y="771527"/>
                  <a:pt x="218941" y="740790"/>
                  <a:pt x="218941" y="695459"/>
                </a:cubicBezTo>
                <a:cubicBezTo>
                  <a:pt x="218941" y="665901"/>
                  <a:pt x="201336" y="626338"/>
                  <a:pt x="180304" y="605307"/>
                </a:cubicBezTo>
                <a:cubicBezTo>
                  <a:pt x="169359" y="594362"/>
                  <a:pt x="154546" y="588135"/>
                  <a:pt x="141667" y="579549"/>
                </a:cubicBezTo>
                <a:cubicBezTo>
                  <a:pt x="133081" y="566670"/>
                  <a:pt x="126265" y="552417"/>
                  <a:pt x="115910" y="540912"/>
                </a:cubicBezTo>
                <a:cubicBezTo>
                  <a:pt x="87480" y="509323"/>
                  <a:pt x="49330" y="486121"/>
                  <a:pt x="25757" y="450760"/>
                </a:cubicBezTo>
                <a:lnTo>
                  <a:pt x="0" y="412123"/>
                </a:lnTo>
                <a:cubicBezTo>
                  <a:pt x="8586" y="399244"/>
                  <a:pt x="13671" y="383156"/>
                  <a:pt x="25757" y="373487"/>
                </a:cubicBezTo>
                <a:cubicBezTo>
                  <a:pt x="36358" y="365006"/>
                  <a:pt x="54795" y="370207"/>
                  <a:pt x="64394" y="360608"/>
                </a:cubicBezTo>
                <a:cubicBezTo>
                  <a:pt x="73993" y="351009"/>
                  <a:pt x="71202" y="334113"/>
                  <a:pt x="77273" y="321971"/>
                </a:cubicBezTo>
                <a:cubicBezTo>
                  <a:pt x="84195" y="308127"/>
                  <a:pt x="94445" y="296214"/>
                  <a:pt x="103031" y="283335"/>
                </a:cubicBezTo>
                <a:cubicBezTo>
                  <a:pt x="111617" y="257577"/>
                  <a:pt x="106197" y="221122"/>
                  <a:pt x="128788" y="206061"/>
                </a:cubicBezTo>
                <a:lnTo>
                  <a:pt x="206062" y="154546"/>
                </a:lnTo>
                <a:lnTo>
                  <a:pt x="231819" y="77273"/>
                </a:lnTo>
                <a:cubicBezTo>
                  <a:pt x="236112" y="64394"/>
                  <a:pt x="231819" y="42929"/>
                  <a:pt x="244698" y="38636"/>
                </a:cubicBezTo>
                <a:cubicBezTo>
                  <a:pt x="301548" y="19686"/>
                  <a:pt x="271193" y="31828"/>
                  <a:pt x="334850" y="0"/>
                </a:cubicBezTo>
                <a:cubicBezTo>
                  <a:pt x="377780" y="4293"/>
                  <a:pt x="422459" y="9"/>
                  <a:pt x="463639" y="12878"/>
                </a:cubicBezTo>
                <a:cubicBezTo>
                  <a:pt x="495999" y="22990"/>
                  <a:pt x="554363" y="72808"/>
                  <a:pt x="579549" y="103031"/>
                </a:cubicBezTo>
                <a:cubicBezTo>
                  <a:pt x="589458" y="114922"/>
                  <a:pt x="595398" y="129776"/>
                  <a:pt x="605307" y="141667"/>
                </a:cubicBezTo>
                <a:cubicBezTo>
                  <a:pt x="616967" y="155659"/>
                  <a:pt x="631064" y="167425"/>
                  <a:pt x="643943" y="180304"/>
                </a:cubicBezTo>
                <a:cubicBezTo>
                  <a:pt x="648236" y="210355"/>
                  <a:pt x="643246" y="243305"/>
                  <a:pt x="656822" y="270456"/>
                </a:cubicBezTo>
                <a:cubicBezTo>
                  <a:pt x="666421" y="289655"/>
                  <a:pt x="690871" y="296616"/>
                  <a:pt x="708338" y="309092"/>
                </a:cubicBezTo>
                <a:cubicBezTo>
                  <a:pt x="740677" y="332191"/>
                  <a:pt x="760754" y="344435"/>
                  <a:pt x="798490" y="360608"/>
                </a:cubicBezTo>
                <a:cubicBezTo>
                  <a:pt x="810968" y="365956"/>
                  <a:pt x="824247" y="369194"/>
                  <a:pt x="837126" y="373487"/>
                </a:cubicBezTo>
                <a:cubicBezTo>
                  <a:pt x="845712" y="386366"/>
                  <a:pt x="855962" y="398279"/>
                  <a:pt x="862884" y="412123"/>
                </a:cubicBezTo>
                <a:cubicBezTo>
                  <a:pt x="882709" y="451773"/>
                  <a:pt x="883615" y="499449"/>
                  <a:pt x="862884" y="540912"/>
                </a:cubicBezTo>
                <a:cubicBezTo>
                  <a:pt x="856813" y="553054"/>
                  <a:pt x="837127" y="549498"/>
                  <a:pt x="824248" y="553791"/>
                </a:cubicBezTo>
                <a:cubicBezTo>
                  <a:pt x="815764" y="579244"/>
                  <a:pt x="808308" y="612907"/>
                  <a:pt x="785611" y="631064"/>
                </a:cubicBezTo>
                <a:cubicBezTo>
                  <a:pt x="775010" y="639545"/>
                  <a:pt x="759853" y="639650"/>
                  <a:pt x="746974" y="643943"/>
                </a:cubicBezTo>
                <a:lnTo>
                  <a:pt x="708338" y="759853"/>
                </a:lnTo>
                <a:cubicBezTo>
                  <a:pt x="704045" y="772732"/>
                  <a:pt x="702990" y="787194"/>
                  <a:pt x="695459" y="798490"/>
                </a:cubicBezTo>
                <a:lnTo>
                  <a:pt x="669701" y="837126"/>
                </a:lnTo>
                <a:cubicBezTo>
                  <a:pt x="665408" y="850005"/>
                  <a:pt x="662893" y="863621"/>
                  <a:pt x="656822" y="875763"/>
                </a:cubicBezTo>
                <a:cubicBezTo>
                  <a:pt x="611185" y="967037"/>
                  <a:pt x="580132" y="917795"/>
                  <a:pt x="437881" y="927278"/>
                </a:cubicBezTo>
                <a:cubicBezTo>
                  <a:pt x="429295" y="940157"/>
                  <a:pt x="426495" y="960166"/>
                  <a:pt x="412124" y="965915"/>
                </a:cubicBezTo>
                <a:cubicBezTo>
                  <a:pt x="390983" y="974372"/>
                  <a:pt x="369194" y="927279"/>
                  <a:pt x="347729" y="9144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1214438" y="4429125"/>
            <a:ext cx="71437" cy="657225"/>
          </a:xfrm>
          <a:custGeom>
            <a:avLst/>
            <a:gdLst>
              <a:gd name="connsiteX0" fmla="*/ 12879 w 67907"/>
              <a:gd name="connsiteY0" fmla="*/ 0 h 656823"/>
              <a:gd name="connsiteX1" fmla="*/ 38636 w 67907"/>
              <a:gd name="connsiteY1" fmla="*/ 180304 h 656823"/>
              <a:gd name="connsiteX2" fmla="*/ 12879 w 67907"/>
              <a:gd name="connsiteY2" fmla="*/ 631065 h 656823"/>
              <a:gd name="connsiteX3" fmla="*/ 0 w 67907"/>
              <a:gd name="connsiteY3" fmla="*/ 656823 h 65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07" h="656823">
                <a:moveTo>
                  <a:pt x="12879" y="0"/>
                </a:moveTo>
                <a:cubicBezTo>
                  <a:pt x="19288" y="38454"/>
                  <a:pt x="38636" y="148063"/>
                  <a:pt x="38636" y="180304"/>
                </a:cubicBezTo>
                <a:cubicBezTo>
                  <a:pt x="38636" y="287536"/>
                  <a:pt x="67907" y="493495"/>
                  <a:pt x="12879" y="631065"/>
                </a:cubicBezTo>
                <a:cubicBezTo>
                  <a:pt x="9314" y="639978"/>
                  <a:pt x="4293" y="648237"/>
                  <a:pt x="0" y="656823"/>
                </a:cubicBezTo>
              </a:path>
            </a:pathLst>
          </a:custGeom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flipH="1">
            <a:off x="1285875" y="4429125"/>
            <a:ext cx="55563" cy="642938"/>
          </a:xfrm>
          <a:custGeom>
            <a:avLst/>
            <a:gdLst>
              <a:gd name="connsiteX0" fmla="*/ 15061 w 92334"/>
              <a:gd name="connsiteY0" fmla="*/ 23048 h 674176"/>
              <a:gd name="connsiteX1" fmla="*/ 40819 w 92334"/>
              <a:gd name="connsiteY1" fmla="*/ 113200 h 674176"/>
              <a:gd name="connsiteX2" fmla="*/ 53698 w 92334"/>
              <a:gd name="connsiteY2" fmla="*/ 151837 h 674176"/>
              <a:gd name="connsiteX3" fmla="*/ 40819 w 92334"/>
              <a:gd name="connsiteY3" fmla="*/ 319262 h 674176"/>
              <a:gd name="connsiteX4" fmla="*/ 15061 w 92334"/>
              <a:gd name="connsiteY4" fmla="*/ 396535 h 674176"/>
              <a:gd name="connsiteX5" fmla="*/ 40819 w 92334"/>
              <a:gd name="connsiteY5" fmla="*/ 357899 h 674176"/>
              <a:gd name="connsiteX6" fmla="*/ 53698 w 92334"/>
              <a:gd name="connsiteY6" fmla="*/ 319262 h 674176"/>
              <a:gd name="connsiteX7" fmla="*/ 53698 w 92334"/>
              <a:gd name="connsiteY7" fmla="*/ 396535 h 674176"/>
              <a:gd name="connsiteX8" fmla="*/ 66577 w 92334"/>
              <a:gd name="connsiteY8" fmla="*/ 435172 h 674176"/>
              <a:gd name="connsiteX9" fmla="*/ 92334 w 92334"/>
              <a:gd name="connsiteY9" fmla="*/ 666992 h 6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2334" h="674176">
                <a:moveTo>
                  <a:pt x="15061" y="23048"/>
                </a:moveTo>
                <a:cubicBezTo>
                  <a:pt x="45941" y="115687"/>
                  <a:pt x="8476" y="0"/>
                  <a:pt x="40819" y="113200"/>
                </a:cubicBezTo>
                <a:cubicBezTo>
                  <a:pt x="44549" y="126253"/>
                  <a:pt x="49405" y="138958"/>
                  <a:pt x="53698" y="151837"/>
                </a:cubicBezTo>
                <a:cubicBezTo>
                  <a:pt x="49405" y="207645"/>
                  <a:pt x="49549" y="263974"/>
                  <a:pt x="40819" y="319262"/>
                </a:cubicBezTo>
                <a:cubicBezTo>
                  <a:pt x="36584" y="346081"/>
                  <a:pt x="0" y="419126"/>
                  <a:pt x="15061" y="396535"/>
                </a:cubicBezTo>
                <a:lnTo>
                  <a:pt x="40819" y="357899"/>
                </a:lnTo>
                <a:cubicBezTo>
                  <a:pt x="45112" y="345020"/>
                  <a:pt x="40122" y="319262"/>
                  <a:pt x="53698" y="319262"/>
                </a:cubicBezTo>
                <a:cubicBezTo>
                  <a:pt x="88042" y="319262"/>
                  <a:pt x="53698" y="396535"/>
                  <a:pt x="53698" y="396535"/>
                </a:cubicBezTo>
                <a:cubicBezTo>
                  <a:pt x="57991" y="409414"/>
                  <a:pt x="65156" y="421671"/>
                  <a:pt x="66577" y="435172"/>
                </a:cubicBezTo>
                <a:cubicBezTo>
                  <a:pt x="91735" y="674176"/>
                  <a:pt x="47048" y="576420"/>
                  <a:pt x="92334" y="666992"/>
                </a:cubicBezTo>
              </a:path>
            </a:pathLst>
          </a:custGeom>
          <a:solidFill>
            <a:schemeClr val="bg2">
              <a:lumMod val="25000"/>
            </a:schemeClr>
          </a:solidFill>
          <a:ln w="762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11286" name="Объект 30"/>
          <p:cNvGraphicFramePr>
            <a:graphicFrameLocks noChangeAspect="1"/>
          </p:cNvGraphicFramePr>
          <p:nvPr/>
        </p:nvGraphicFramePr>
        <p:xfrm>
          <a:off x="990600" y="1752600"/>
          <a:ext cx="3500438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Формула" r:id="rId6" imgW="1498320" imgH="406080" progId="Equation.3">
                  <p:embed/>
                </p:oleObj>
              </mc:Choice>
              <mc:Fallback>
                <p:oleObj name="Формула" r:id="rId6" imgW="1498320" imgH="406080" progId="Equation.3">
                  <p:embed/>
                  <p:pic>
                    <p:nvPicPr>
                      <p:cNvPr id="0" name="Объект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752600"/>
                        <a:ext cx="3500438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7" name="Объект 31"/>
          <p:cNvGraphicFramePr>
            <a:graphicFrameLocks noChangeAspect="1"/>
          </p:cNvGraphicFramePr>
          <p:nvPr/>
        </p:nvGraphicFramePr>
        <p:xfrm>
          <a:off x="7286625" y="2428875"/>
          <a:ext cx="4381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Формула" r:id="rId8" imgW="152268" imgH="164957" progId="Equation.3">
                  <p:embed/>
                </p:oleObj>
              </mc:Choice>
              <mc:Fallback>
                <p:oleObj name="Формула" r:id="rId8" imgW="152268" imgH="164957" progId="Equation.3">
                  <p:embed/>
                  <p:pic>
                    <p:nvPicPr>
                      <p:cNvPr id="0" name="Объект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25" y="2428875"/>
                        <a:ext cx="438150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8" name="Объект 32"/>
          <p:cNvGraphicFramePr>
            <a:graphicFrameLocks noChangeAspect="1"/>
          </p:cNvGraphicFramePr>
          <p:nvPr/>
        </p:nvGraphicFramePr>
        <p:xfrm>
          <a:off x="6000750" y="3643313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Формула" r:id="rId10" imgW="152268" imgH="164957" progId="Equation.3">
                  <p:embed/>
                </p:oleObj>
              </mc:Choice>
              <mc:Fallback>
                <p:oleObj name="Формула" r:id="rId10" imgW="152268" imgH="164957" progId="Equation.3">
                  <p:embed/>
                  <p:pic>
                    <p:nvPicPr>
                      <p:cNvPr id="0" name="Объект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3643313"/>
                        <a:ext cx="4286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9" name="Объект 33"/>
          <p:cNvGraphicFramePr>
            <a:graphicFrameLocks noChangeAspect="1"/>
          </p:cNvGraphicFramePr>
          <p:nvPr/>
        </p:nvGraphicFramePr>
        <p:xfrm>
          <a:off x="3929063" y="4143375"/>
          <a:ext cx="4381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Формула" r:id="rId12" imgW="152202" imgH="177569" progId="Equation.3">
                  <p:embed/>
                </p:oleObj>
              </mc:Choice>
              <mc:Fallback>
                <p:oleObj name="Формула" r:id="rId12" imgW="152202" imgH="177569" progId="Equation.3">
                  <p:embed/>
                  <p:pic>
                    <p:nvPicPr>
                      <p:cNvPr id="0" name="Объект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63" y="4143375"/>
                        <a:ext cx="43815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0" name="Объект 34"/>
          <p:cNvGraphicFramePr>
            <a:graphicFrameLocks noChangeAspect="1"/>
          </p:cNvGraphicFramePr>
          <p:nvPr/>
        </p:nvGraphicFramePr>
        <p:xfrm>
          <a:off x="571500" y="5143500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2" name="Формула" r:id="rId14" imgW="164885" imgH="164885" progId="Equation.3">
                  <p:embed/>
                </p:oleObj>
              </mc:Choice>
              <mc:Fallback>
                <p:oleObj name="Формула" r:id="rId14" imgW="164885" imgH="164885" progId="Equation.3">
                  <p:embed/>
                  <p:pic>
                    <p:nvPicPr>
                      <p:cNvPr id="0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5143500"/>
                        <a:ext cx="4286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Объект 36"/>
          <p:cNvGraphicFramePr>
            <a:graphicFrameLocks noChangeAspect="1"/>
          </p:cNvGraphicFramePr>
          <p:nvPr/>
        </p:nvGraphicFramePr>
        <p:xfrm>
          <a:off x="1428750" y="6215063"/>
          <a:ext cx="433388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3" name="Формула" r:id="rId16" imgW="152268" imgH="164957" progId="Equation.3">
                  <p:embed/>
                </p:oleObj>
              </mc:Choice>
              <mc:Fallback>
                <p:oleObj name="Формула" r:id="rId16" imgW="152268" imgH="164957" progId="Equation.3">
                  <p:embed/>
                  <p:pic>
                    <p:nvPicPr>
                      <p:cNvPr id="0" name="Объект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0" y="6215063"/>
                        <a:ext cx="433388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6400800" y="1295400"/>
            <a:ext cx="357188" cy="1000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6500813" y="1357313"/>
            <a:ext cx="214312" cy="214312"/>
          </a:xfrm>
          <a:prstGeom prst="flowChartConnector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6500813" y="1643063"/>
            <a:ext cx="214312" cy="21431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6500813" y="2000250"/>
            <a:ext cx="214312" cy="214313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6572250" y="2286000"/>
            <a:ext cx="46038" cy="9286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3071813" y="3429000"/>
            <a:ext cx="58578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27" idx="1"/>
          </p:cNvCxnSpPr>
          <p:nvPr/>
        </p:nvCxnSpPr>
        <p:spPr>
          <a:xfrm rot="10800000" flipH="1" flipV="1">
            <a:off x="2779713" y="3608388"/>
            <a:ext cx="6149975" cy="349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2571750" y="3352800"/>
            <a:ext cx="6115050" cy="2143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>
            <a:off x="2286000" y="2714625"/>
            <a:ext cx="884238" cy="974725"/>
          </a:xfrm>
          <a:custGeom>
            <a:avLst/>
            <a:gdLst>
              <a:gd name="connsiteX0" fmla="*/ 347729 w 883615"/>
              <a:gd name="connsiteY0" fmla="*/ 914400 h 974372"/>
              <a:gd name="connsiteX1" fmla="*/ 283335 w 883615"/>
              <a:gd name="connsiteY1" fmla="*/ 888642 h 974372"/>
              <a:gd name="connsiteX2" fmla="*/ 193183 w 883615"/>
              <a:gd name="connsiteY2" fmla="*/ 811369 h 974372"/>
              <a:gd name="connsiteX3" fmla="*/ 218941 w 883615"/>
              <a:gd name="connsiteY3" fmla="*/ 695459 h 974372"/>
              <a:gd name="connsiteX4" fmla="*/ 180304 w 883615"/>
              <a:gd name="connsiteY4" fmla="*/ 605307 h 974372"/>
              <a:gd name="connsiteX5" fmla="*/ 141667 w 883615"/>
              <a:gd name="connsiteY5" fmla="*/ 579549 h 974372"/>
              <a:gd name="connsiteX6" fmla="*/ 115910 w 883615"/>
              <a:gd name="connsiteY6" fmla="*/ 540912 h 974372"/>
              <a:gd name="connsiteX7" fmla="*/ 25757 w 883615"/>
              <a:gd name="connsiteY7" fmla="*/ 450760 h 974372"/>
              <a:gd name="connsiteX8" fmla="*/ 0 w 883615"/>
              <a:gd name="connsiteY8" fmla="*/ 412123 h 974372"/>
              <a:gd name="connsiteX9" fmla="*/ 25757 w 883615"/>
              <a:gd name="connsiteY9" fmla="*/ 373487 h 974372"/>
              <a:gd name="connsiteX10" fmla="*/ 64394 w 883615"/>
              <a:gd name="connsiteY10" fmla="*/ 360608 h 974372"/>
              <a:gd name="connsiteX11" fmla="*/ 77273 w 883615"/>
              <a:gd name="connsiteY11" fmla="*/ 321971 h 974372"/>
              <a:gd name="connsiteX12" fmla="*/ 103031 w 883615"/>
              <a:gd name="connsiteY12" fmla="*/ 283335 h 974372"/>
              <a:gd name="connsiteX13" fmla="*/ 128788 w 883615"/>
              <a:gd name="connsiteY13" fmla="*/ 206061 h 974372"/>
              <a:gd name="connsiteX14" fmla="*/ 206062 w 883615"/>
              <a:gd name="connsiteY14" fmla="*/ 154546 h 974372"/>
              <a:gd name="connsiteX15" fmla="*/ 231819 w 883615"/>
              <a:gd name="connsiteY15" fmla="*/ 77273 h 974372"/>
              <a:gd name="connsiteX16" fmla="*/ 244698 w 883615"/>
              <a:gd name="connsiteY16" fmla="*/ 38636 h 974372"/>
              <a:gd name="connsiteX17" fmla="*/ 334850 w 883615"/>
              <a:gd name="connsiteY17" fmla="*/ 0 h 974372"/>
              <a:gd name="connsiteX18" fmla="*/ 463639 w 883615"/>
              <a:gd name="connsiteY18" fmla="*/ 12878 h 974372"/>
              <a:gd name="connsiteX19" fmla="*/ 579549 w 883615"/>
              <a:gd name="connsiteY19" fmla="*/ 103031 h 974372"/>
              <a:gd name="connsiteX20" fmla="*/ 605307 w 883615"/>
              <a:gd name="connsiteY20" fmla="*/ 141667 h 974372"/>
              <a:gd name="connsiteX21" fmla="*/ 643943 w 883615"/>
              <a:gd name="connsiteY21" fmla="*/ 180304 h 974372"/>
              <a:gd name="connsiteX22" fmla="*/ 656822 w 883615"/>
              <a:gd name="connsiteY22" fmla="*/ 270456 h 974372"/>
              <a:gd name="connsiteX23" fmla="*/ 708338 w 883615"/>
              <a:gd name="connsiteY23" fmla="*/ 309092 h 974372"/>
              <a:gd name="connsiteX24" fmla="*/ 798490 w 883615"/>
              <a:gd name="connsiteY24" fmla="*/ 360608 h 974372"/>
              <a:gd name="connsiteX25" fmla="*/ 837126 w 883615"/>
              <a:gd name="connsiteY25" fmla="*/ 373487 h 974372"/>
              <a:gd name="connsiteX26" fmla="*/ 862884 w 883615"/>
              <a:gd name="connsiteY26" fmla="*/ 412123 h 974372"/>
              <a:gd name="connsiteX27" fmla="*/ 862884 w 883615"/>
              <a:gd name="connsiteY27" fmla="*/ 540912 h 974372"/>
              <a:gd name="connsiteX28" fmla="*/ 824248 w 883615"/>
              <a:gd name="connsiteY28" fmla="*/ 553791 h 974372"/>
              <a:gd name="connsiteX29" fmla="*/ 785611 w 883615"/>
              <a:gd name="connsiteY29" fmla="*/ 631064 h 974372"/>
              <a:gd name="connsiteX30" fmla="*/ 746974 w 883615"/>
              <a:gd name="connsiteY30" fmla="*/ 643943 h 974372"/>
              <a:gd name="connsiteX31" fmla="*/ 708338 w 883615"/>
              <a:gd name="connsiteY31" fmla="*/ 759853 h 974372"/>
              <a:gd name="connsiteX32" fmla="*/ 695459 w 883615"/>
              <a:gd name="connsiteY32" fmla="*/ 798490 h 974372"/>
              <a:gd name="connsiteX33" fmla="*/ 669701 w 883615"/>
              <a:gd name="connsiteY33" fmla="*/ 837126 h 974372"/>
              <a:gd name="connsiteX34" fmla="*/ 656822 w 883615"/>
              <a:gd name="connsiteY34" fmla="*/ 875763 h 974372"/>
              <a:gd name="connsiteX35" fmla="*/ 437881 w 883615"/>
              <a:gd name="connsiteY35" fmla="*/ 927278 h 974372"/>
              <a:gd name="connsiteX36" fmla="*/ 412124 w 883615"/>
              <a:gd name="connsiteY36" fmla="*/ 965915 h 974372"/>
              <a:gd name="connsiteX37" fmla="*/ 347729 w 883615"/>
              <a:gd name="connsiteY37" fmla="*/ 914400 h 97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83615" h="974372">
                <a:moveTo>
                  <a:pt x="347729" y="914400"/>
                </a:moveTo>
                <a:cubicBezTo>
                  <a:pt x="326264" y="901521"/>
                  <a:pt x="301829" y="902513"/>
                  <a:pt x="283335" y="888642"/>
                </a:cubicBezTo>
                <a:cubicBezTo>
                  <a:pt x="116158" y="763258"/>
                  <a:pt x="368562" y="899057"/>
                  <a:pt x="193183" y="811369"/>
                </a:cubicBezTo>
                <a:cubicBezTo>
                  <a:pt x="206464" y="771527"/>
                  <a:pt x="218941" y="740790"/>
                  <a:pt x="218941" y="695459"/>
                </a:cubicBezTo>
                <a:cubicBezTo>
                  <a:pt x="218941" y="665901"/>
                  <a:pt x="201336" y="626338"/>
                  <a:pt x="180304" y="605307"/>
                </a:cubicBezTo>
                <a:cubicBezTo>
                  <a:pt x="169359" y="594362"/>
                  <a:pt x="154546" y="588135"/>
                  <a:pt x="141667" y="579549"/>
                </a:cubicBezTo>
                <a:cubicBezTo>
                  <a:pt x="133081" y="566670"/>
                  <a:pt x="126265" y="552417"/>
                  <a:pt x="115910" y="540912"/>
                </a:cubicBezTo>
                <a:cubicBezTo>
                  <a:pt x="87480" y="509323"/>
                  <a:pt x="49330" y="486121"/>
                  <a:pt x="25757" y="450760"/>
                </a:cubicBezTo>
                <a:lnTo>
                  <a:pt x="0" y="412123"/>
                </a:lnTo>
                <a:cubicBezTo>
                  <a:pt x="8586" y="399244"/>
                  <a:pt x="13671" y="383156"/>
                  <a:pt x="25757" y="373487"/>
                </a:cubicBezTo>
                <a:cubicBezTo>
                  <a:pt x="36358" y="365006"/>
                  <a:pt x="54795" y="370207"/>
                  <a:pt x="64394" y="360608"/>
                </a:cubicBezTo>
                <a:cubicBezTo>
                  <a:pt x="73993" y="351009"/>
                  <a:pt x="71202" y="334113"/>
                  <a:pt x="77273" y="321971"/>
                </a:cubicBezTo>
                <a:cubicBezTo>
                  <a:pt x="84195" y="308127"/>
                  <a:pt x="94445" y="296214"/>
                  <a:pt x="103031" y="283335"/>
                </a:cubicBezTo>
                <a:cubicBezTo>
                  <a:pt x="111617" y="257577"/>
                  <a:pt x="106197" y="221122"/>
                  <a:pt x="128788" y="206061"/>
                </a:cubicBezTo>
                <a:lnTo>
                  <a:pt x="206062" y="154546"/>
                </a:lnTo>
                <a:lnTo>
                  <a:pt x="231819" y="77273"/>
                </a:lnTo>
                <a:cubicBezTo>
                  <a:pt x="236112" y="64394"/>
                  <a:pt x="231819" y="42929"/>
                  <a:pt x="244698" y="38636"/>
                </a:cubicBezTo>
                <a:cubicBezTo>
                  <a:pt x="301548" y="19686"/>
                  <a:pt x="271193" y="31828"/>
                  <a:pt x="334850" y="0"/>
                </a:cubicBezTo>
                <a:cubicBezTo>
                  <a:pt x="377780" y="4293"/>
                  <a:pt x="422459" y="9"/>
                  <a:pt x="463639" y="12878"/>
                </a:cubicBezTo>
                <a:cubicBezTo>
                  <a:pt x="495999" y="22990"/>
                  <a:pt x="554363" y="72808"/>
                  <a:pt x="579549" y="103031"/>
                </a:cubicBezTo>
                <a:cubicBezTo>
                  <a:pt x="589458" y="114922"/>
                  <a:pt x="595398" y="129776"/>
                  <a:pt x="605307" y="141667"/>
                </a:cubicBezTo>
                <a:cubicBezTo>
                  <a:pt x="616967" y="155659"/>
                  <a:pt x="631064" y="167425"/>
                  <a:pt x="643943" y="180304"/>
                </a:cubicBezTo>
                <a:cubicBezTo>
                  <a:pt x="648236" y="210355"/>
                  <a:pt x="643246" y="243305"/>
                  <a:pt x="656822" y="270456"/>
                </a:cubicBezTo>
                <a:cubicBezTo>
                  <a:pt x="666421" y="289655"/>
                  <a:pt x="690871" y="296616"/>
                  <a:pt x="708338" y="309092"/>
                </a:cubicBezTo>
                <a:cubicBezTo>
                  <a:pt x="740677" y="332191"/>
                  <a:pt x="760754" y="344435"/>
                  <a:pt x="798490" y="360608"/>
                </a:cubicBezTo>
                <a:cubicBezTo>
                  <a:pt x="810968" y="365956"/>
                  <a:pt x="824247" y="369194"/>
                  <a:pt x="837126" y="373487"/>
                </a:cubicBezTo>
                <a:cubicBezTo>
                  <a:pt x="845712" y="386366"/>
                  <a:pt x="855962" y="398279"/>
                  <a:pt x="862884" y="412123"/>
                </a:cubicBezTo>
                <a:cubicBezTo>
                  <a:pt x="882709" y="451773"/>
                  <a:pt x="883615" y="499449"/>
                  <a:pt x="862884" y="540912"/>
                </a:cubicBezTo>
                <a:cubicBezTo>
                  <a:pt x="856813" y="553054"/>
                  <a:pt x="837127" y="549498"/>
                  <a:pt x="824248" y="553791"/>
                </a:cubicBezTo>
                <a:cubicBezTo>
                  <a:pt x="815764" y="579244"/>
                  <a:pt x="808308" y="612907"/>
                  <a:pt x="785611" y="631064"/>
                </a:cubicBezTo>
                <a:cubicBezTo>
                  <a:pt x="775010" y="639545"/>
                  <a:pt x="759853" y="639650"/>
                  <a:pt x="746974" y="643943"/>
                </a:cubicBezTo>
                <a:lnTo>
                  <a:pt x="708338" y="759853"/>
                </a:lnTo>
                <a:cubicBezTo>
                  <a:pt x="704045" y="772732"/>
                  <a:pt x="702990" y="787194"/>
                  <a:pt x="695459" y="798490"/>
                </a:cubicBezTo>
                <a:lnTo>
                  <a:pt x="669701" y="837126"/>
                </a:lnTo>
                <a:cubicBezTo>
                  <a:pt x="665408" y="850005"/>
                  <a:pt x="662893" y="863621"/>
                  <a:pt x="656822" y="875763"/>
                </a:cubicBezTo>
                <a:cubicBezTo>
                  <a:pt x="611185" y="967037"/>
                  <a:pt x="580132" y="917795"/>
                  <a:pt x="437881" y="927278"/>
                </a:cubicBezTo>
                <a:cubicBezTo>
                  <a:pt x="429295" y="940157"/>
                  <a:pt x="426495" y="960166"/>
                  <a:pt x="412124" y="965915"/>
                </a:cubicBezTo>
                <a:cubicBezTo>
                  <a:pt x="390983" y="974372"/>
                  <a:pt x="369194" y="927279"/>
                  <a:pt x="347729" y="914400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Заголовок 1"/>
          <p:cNvSpPr txBox="1">
            <a:spLocks/>
          </p:cNvSpPr>
          <p:nvPr/>
        </p:nvSpPr>
        <p:spPr bwMode="auto">
          <a:xfrm>
            <a:off x="228600" y="269875"/>
            <a:ext cx="8396288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ШЛЯХ</a:t>
            </a:r>
            <a:b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Times New Roman" pitchFamily="18" charset="0"/>
              </a:rPr>
            </a:br>
            <a:endParaRPr kumimoji="0" lang="ru-RU" sz="32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43600" cy="1011237"/>
          </a:xfrm>
        </p:spPr>
        <p:txBody>
          <a:bodyPr/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Одиниці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шляху</a:t>
            </a:r>
          </a:p>
        </p:txBody>
      </p:sp>
      <p:sp>
        <p:nvSpPr>
          <p:cNvPr id="5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СІ [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 (метр)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Інші одиниці: сантиметр, кілометр, міліметр і ін.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мм = 0,001м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см = 0,01 м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 км = 1000 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 rot="2226440">
            <a:off x="838200" y="5029200"/>
            <a:ext cx="8229600" cy="777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Перевір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себе!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627313" y="1773238"/>
            <a:ext cx="3978275" cy="2735262"/>
            <a:chOff x="340" y="2387"/>
            <a:chExt cx="2506" cy="1723"/>
          </a:xfrm>
        </p:grpSpPr>
        <p:pic>
          <p:nvPicPr>
            <p:cNvPr id="10279" name="Picture 3" descr="MCj04298290000[1]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0" y="2905"/>
              <a:ext cx="1390" cy="1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80" name="AutoShape 4"/>
            <p:cNvSpPr>
              <a:spLocks noChangeArrowheads="1"/>
            </p:cNvSpPr>
            <p:nvPr/>
          </p:nvSpPr>
          <p:spPr bwMode="auto">
            <a:xfrm>
              <a:off x="839" y="2387"/>
              <a:ext cx="2007" cy="593"/>
            </a:xfrm>
            <a:prstGeom prst="wedgeEllipseCallout">
              <a:avLst>
                <a:gd name="adj1" fmla="val -58222"/>
                <a:gd name="adj2" fmla="val 75384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i="1">
                  <a:solidFill>
                    <a:srgbClr val="FF0066"/>
                  </a:solidFill>
                  <a:latin typeface="Century Schoolbook" pitchFamily="18" charset="0"/>
                </a:rPr>
                <a:t>ПРАВИЛЬНО!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0277" name="Picture 6" descr="MCj0424444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8" name="AutoShape 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latin typeface="Century Schoolbook" pitchFamily="18" charset="0"/>
                </a:rPr>
                <a:t>ПОДУМАЙ!</a:t>
              </a:r>
            </a:p>
          </p:txBody>
        </p:sp>
      </p:grpSp>
      <p:sp>
        <p:nvSpPr>
          <p:cNvPr id="6861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87450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1</a:t>
            </a:r>
          </a:p>
        </p:txBody>
      </p:sp>
      <p:sp>
        <p:nvSpPr>
          <p:cNvPr id="6861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87675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2</a:t>
            </a:r>
          </a:p>
        </p:txBody>
      </p:sp>
      <p:sp>
        <p:nvSpPr>
          <p:cNvPr id="6861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5933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3</a:t>
            </a:r>
          </a:p>
        </p:txBody>
      </p:sp>
      <p:sp>
        <p:nvSpPr>
          <p:cNvPr id="6861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3258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4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0275" name="Picture 13" descr="MCj0424444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6" name="AutoShape 14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latin typeface="Century Schoolbook" pitchFamily="18" charset="0"/>
                </a:rPr>
                <a:t>ПОДУМАЙ!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0273" name="Picture 16" descr="MCj0424444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4" name="AutoShape 1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latin typeface="Century Schoolbook" pitchFamily="18" charset="0"/>
                </a:rPr>
                <a:t>ПОДУМАЙ!</a:t>
              </a:r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1295400" y="457200"/>
            <a:ext cx="6769100" cy="1590676"/>
            <a:chOff x="975" y="300"/>
            <a:chExt cx="4264" cy="1002"/>
          </a:xfrm>
        </p:grpSpPr>
        <p:sp>
          <p:nvSpPr>
            <p:cNvPr id="10271" name="AutoShape 20"/>
            <p:cNvSpPr>
              <a:spLocks noChangeArrowheads="1"/>
            </p:cNvSpPr>
            <p:nvPr/>
          </p:nvSpPr>
          <p:spPr bwMode="auto">
            <a:xfrm>
              <a:off x="975" y="300"/>
              <a:ext cx="4264" cy="635"/>
            </a:xfrm>
            <a:prstGeom prst="roundRect">
              <a:avLst>
                <a:gd name="adj" fmla="val 16667"/>
              </a:avLst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>
                <a:latin typeface="Tahoma" pitchFamily="34" charset="0"/>
              </a:endParaRPr>
            </a:p>
          </p:txBody>
        </p:sp>
        <p:sp>
          <p:nvSpPr>
            <p:cNvPr id="10272" name="Text Box 21"/>
            <p:cNvSpPr txBox="1">
              <a:spLocks noChangeArrowheads="1"/>
            </p:cNvSpPr>
            <p:nvPr/>
          </p:nvSpPr>
          <p:spPr bwMode="auto">
            <a:xfrm>
              <a:off x="1020" y="391"/>
              <a:ext cx="4066" cy="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457200" indent="-457200">
                <a:buAutoNum type="arabicPeriod"/>
              </a:pPr>
              <a:r>
                <a:rPr lang="ru-RU" sz="2400" dirty="0" err="1" smtClean="0"/>
                <a:t>Від</a:t>
              </a:r>
              <a:r>
                <a:rPr lang="ru-RU" sz="2400" dirty="0" smtClean="0"/>
                <a:t> дому до </a:t>
              </a:r>
              <a:r>
                <a:rPr lang="ru-RU" sz="2400" dirty="0" err="1" smtClean="0"/>
                <a:t>школи</a:t>
              </a:r>
              <a:r>
                <a:rPr lang="ru-RU" sz="2400" dirty="0" smtClean="0"/>
                <a:t> Маша проходить 1,2 км. </a:t>
              </a:r>
            </a:p>
            <a:p>
              <a:pPr marL="457200" indent="-457200"/>
              <a:r>
                <a:rPr lang="ru-RU" sz="2400" dirty="0" smtClean="0"/>
                <a:t>  В СІ </a:t>
              </a:r>
              <a:r>
                <a:rPr lang="ru-RU" sz="2400" dirty="0" err="1" smtClean="0"/>
                <a:t>цей</a:t>
              </a:r>
              <a:r>
                <a:rPr lang="ru-RU" sz="2400" dirty="0" smtClean="0"/>
                <a:t> шлях </a:t>
              </a:r>
              <a:r>
                <a:rPr lang="ru-RU" sz="2400" dirty="0" err="1" smtClean="0"/>
                <a:t>рівний</a:t>
              </a:r>
              <a:r>
                <a:rPr lang="ru-RU" sz="2400" dirty="0" smtClean="0"/>
                <a:t> …</a:t>
              </a:r>
            </a:p>
            <a:p>
              <a:endParaRPr lang="ru-RU" sz="4000" i="1" dirty="0">
                <a:solidFill>
                  <a:srgbClr val="003300"/>
                </a:solidFill>
                <a:latin typeface="Century Schoolbook" pitchFamily="18" charset="0"/>
              </a:endParaRPr>
            </a:p>
          </p:txBody>
        </p:sp>
      </p:grp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571500" y="1571625"/>
            <a:ext cx="2016125" cy="1403350"/>
            <a:chOff x="521" y="1389"/>
            <a:chExt cx="846" cy="590"/>
          </a:xfrm>
        </p:grpSpPr>
        <p:grpSp>
          <p:nvGrpSpPr>
            <p:cNvPr id="8" name="Group 22"/>
            <p:cNvGrpSpPr>
              <a:grpSpLocks/>
            </p:cNvGrpSpPr>
            <p:nvPr/>
          </p:nvGrpSpPr>
          <p:grpSpPr bwMode="auto">
            <a:xfrm>
              <a:off x="521" y="1616"/>
              <a:ext cx="846" cy="363"/>
              <a:chOff x="514" y="210"/>
              <a:chExt cx="4044" cy="499"/>
            </a:xfrm>
          </p:grpSpPr>
          <p:sp>
            <p:nvSpPr>
              <p:cNvPr id="10269" name="AutoShape 23"/>
              <p:cNvSpPr>
                <a:spLocks noChangeArrowheads="1"/>
              </p:cNvSpPr>
              <p:nvPr/>
            </p:nvSpPr>
            <p:spPr bwMode="auto">
              <a:xfrm>
                <a:off x="657" y="210"/>
                <a:ext cx="3901" cy="499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ru-RU" sz="2400" dirty="0" smtClean="0"/>
                  <a:t>1200 м</a:t>
                </a:r>
                <a:endParaRPr lang="ru-RU" sz="2400" dirty="0">
                  <a:latin typeface="Century Schoolbook" pitchFamily="18" charset="0"/>
                </a:endParaRPr>
              </a:p>
            </p:txBody>
          </p:sp>
          <p:sp>
            <p:nvSpPr>
              <p:cNvPr id="10270" name="Text Box 24"/>
              <p:cNvSpPr txBox="1">
                <a:spLocks noChangeArrowheads="1"/>
              </p:cNvSpPr>
              <p:nvPr/>
            </p:nvSpPr>
            <p:spPr bwMode="auto">
              <a:xfrm>
                <a:off x="514" y="220"/>
                <a:ext cx="554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uk-UA" sz="3600" i="1">
                  <a:solidFill>
                    <a:srgbClr val="003300"/>
                  </a:solidFill>
                  <a:latin typeface="Century Schoolbook" pitchFamily="18" charset="0"/>
                </a:endParaRPr>
              </a:p>
            </p:txBody>
          </p:sp>
        </p:grpSp>
        <p:sp>
          <p:nvSpPr>
            <p:cNvPr id="1026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839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1</a:t>
              </a:r>
            </a:p>
          </p:txBody>
        </p: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6858000" y="1447627"/>
            <a:ext cx="1873250" cy="1325734"/>
            <a:chOff x="1791" y="1421"/>
            <a:chExt cx="952" cy="558"/>
          </a:xfrm>
        </p:grpSpPr>
        <p:grpSp>
          <p:nvGrpSpPr>
            <p:cNvPr id="10" name="Group 25"/>
            <p:cNvGrpSpPr>
              <a:grpSpLocks/>
            </p:cNvGrpSpPr>
            <p:nvPr/>
          </p:nvGrpSpPr>
          <p:grpSpPr bwMode="auto">
            <a:xfrm>
              <a:off x="1791" y="1616"/>
              <a:ext cx="952" cy="363"/>
              <a:chOff x="1565" y="1246"/>
              <a:chExt cx="952" cy="363"/>
            </a:xfrm>
          </p:grpSpPr>
          <p:sp>
            <p:nvSpPr>
              <p:cNvPr id="10265" name="AutoShape 26"/>
              <p:cNvSpPr>
                <a:spLocks noChangeArrowheads="1"/>
              </p:cNvSpPr>
              <p:nvPr/>
            </p:nvSpPr>
            <p:spPr bwMode="auto">
              <a:xfrm>
                <a:off x="1595" y="1246"/>
                <a:ext cx="922" cy="363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ru-RU" sz="2400" dirty="0" smtClean="0"/>
                  <a:t>120 м</a:t>
                </a:r>
                <a:endParaRPr lang="ru-RU" sz="2400" dirty="0">
                  <a:latin typeface="Century Schoolbook" pitchFamily="18" charset="0"/>
                </a:endParaRPr>
              </a:p>
            </p:txBody>
          </p:sp>
          <p:sp>
            <p:nvSpPr>
              <p:cNvPr id="10266" name="Text Box 27"/>
              <p:cNvSpPr txBox="1">
                <a:spLocks noChangeArrowheads="1"/>
              </p:cNvSpPr>
              <p:nvPr/>
            </p:nvSpPr>
            <p:spPr bwMode="auto">
              <a:xfrm>
                <a:off x="1565" y="1253"/>
                <a:ext cx="116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uk-UA" sz="3600" i="1">
                  <a:solidFill>
                    <a:srgbClr val="003300"/>
                  </a:solidFill>
                  <a:latin typeface="Century Schoolbook" pitchFamily="18" charset="0"/>
                </a:endParaRPr>
              </a:p>
            </p:txBody>
          </p:sp>
        </p:grpSp>
        <p:sp>
          <p:nvSpPr>
            <p:cNvPr id="10264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2178" y="1421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 dirty="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2</a:t>
              </a:r>
            </a:p>
          </p:txBody>
        </p: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323850" y="3213100"/>
            <a:ext cx="1800225" cy="1408113"/>
            <a:chOff x="3152" y="1389"/>
            <a:chExt cx="846" cy="590"/>
          </a:xfrm>
        </p:grpSpPr>
        <p:grpSp>
          <p:nvGrpSpPr>
            <p:cNvPr id="12" name="Group 28"/>
            <p:cNvGrpSpPr>
              <a:grpSpLocks/>
            </p:cNvGrpSpPr>
            <p:nvPr/>
          </p:nvGrpSpPr>
          <p:grpSpPr bwMode="auto">
            <a:xfrm>
              <a:off x="3152" y="1616"/>
              <a:ext cx="846" cy="363"/>
              <a:chOff x="514" y="210"/>
              <a:chExt cx="4044" cy="499"/>
            </a:xfrm>
          </p:grpSpPr>
          <p:sp>
            <p:nvSpPr>
              <p:cNvPr id="10261" name="AutoShape 29"/>
              <p:cNvSpPr>
                <a:spLocks noChangeArrowheads="1"/>
              </p:cNvSpPr>
              <p:nvPr/>
            </p:nvSpPr>
            <p:spPr bwMode="auto">
              <a:xfrm>
                <a:off x="657" y="210"/>
                <a:ext cx="3901" cy="499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ru-RU" sz="2400" dirty="0" smtClean="0"/>
                  <a:t>1200 см</a:t>
                </a:r>
                <a:endParaRPr lang="ru-RU" sz="2400" dirty="0">
                  <a:latin typeface="Century Schoolbook" pitchFamily="18" charset="0"/>
                </a:endParaRPr>
              </a:p>
            </p:txBody>
          </p:sp>
          <p:sp>
            <p:nvSpPr>
              <p:cNvPr id="10262" name="Text Box 30"/>
              <p:cNvSpPr txBox="1">
                <a:spLocks noChangeArrowheads="1"/>
              </p:cNvSpPr>
              <p:nvPr/>
            </p:nvSpPr>
            <p:spPr bwMode="auto">
              <a:xfrm>
                <a:off x="514" y="220"/>
                <a:ext cx="553" cy="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uk-UA" sz="3600" i="1">
                  <a:solidFill>
                    <a:srgbClr val="003300"/>
                  </a:solidFill>
                  <a:latin typeface="Century Schoolbook" pitchFamily="18" charset="0"/>
                </a:endParaRPr>
              </a:p>
            </p:txBody>
          </p:sp>
        </p:grpSp>
        <p:sp>
          <p:nvSpPr>
            <p:cNvPr id="10260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3515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3</a:t>
              </a:r>
            </a:p>
          </p:txBody>
        </p:sp>
      </p:grpSp>
      <p:grpSp>
        <p:nvGrpSpPr>
          <p:cNvPr id="13" name="Group 42"/>
          <p:cNvGrpSpPr>
            <a:grpSpLocks/>
          </p:cNvGrpSpPr>
          <p:nvPr/>
        </p:nvGrpSpPr>
        <p:grpSpPr bwMode="auto">
          <a:xfrm>
            <a:off x="6659563" y="4005263"/>
            <a:ext cx="1800225" cy="1336675"/>
            <a:chOff x="4513" y="1389"/>
            <a:chExt cx="846" cy="590"/>
          </a:xfrm>
        </p:grpSpPr>
        <p:grpSp>
          <p:nvGrpSpPr>
            <p:cNvPr id="14" name="Group 31"/>
            <p:cNvGrpSpPr>
              <a:grpSpLocks/>
            </p:cNvGrpSpPr>
            <p:nvPr/>
          </p:nvGrpSpPr>
          <p:grpSpPr bwMode="auto">
            <a:xfrm>
              <a:off x="4513" y="1616"/>
              <a:ext cx="846" cy="363"/>
              <a:chOff x="514" y="210"/>
              <a:chExt cx="4044" cy="499"/>
            </a:xfrm>
          </p:grpSpPr>
          <p:sp>
            <p:nvSpPr>
              <p:cNvPr id="10257" name="AutoShape 32"/>
              <p:cNvSpPr>
                <a:spLocks noChangeArrowheads="1"/>
              </p:cNvSpPr>
              <p:nvPr/>
            </p:nvSpPr>
            <p:spPr bwMode="auto">
              <a:xfrm>
                <a:off x="657" y="210"/>
                <a:ext cx="3901" cy="499"/>
              </a:xfrm>
              <a:prstGeom prst="roundRect">
                <a:avLst>
                  <a:gd name="adj" fmla="val 16667"/>
                </a:avLst>
              </a:prstGeom>
              <a:solidFill>
                <a:srgbClr val="FAFFC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ru-RU" sz="2400" dirty="0" smtClean="0"/>
                  <a:t> 12000 см</a:t>
                </a:r>
                <a:endParaRPr lang="ru-RU" sz="2400" dirty="0">
                  <a:latin typeface="Century Schoolbook" pitchFamily="18" charset="0"/>
                </a:endParaRPr>
              </a:p>
            </p:txBody>
          </p:sp>
          <p:sp>
            <p:nvSpPr>
              <p:cNvPr id="10258" name="Text Box 33"/>
              <p:cNvSpPr txBox="1">
                <a:spLocks noChangeArrowheads="1"/>
              </p:cNvSpPr>
              <p:nvPr/>
            </p:nvSpPr>
            <p:spPr bwMode="auto">
              <a:xfrm>
                <a:off x="514" y="220"/>
                <a:ext cx="554" cy="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uk-UA" sz="3600" i="1">
                  <a:solidFill>
                    <a:srgbClr val="003300"/>
                  </a:solidFill>
                  <a:latin typeface="Century Schoolbook" pitchFamily="18" charset="0"/>
                </a:endParaRPr>
              </a:p>
            </p:txBody>
          </p:sp>
        </p:grpSp>
        <p:sp>
          <p:nvSpPr>
            <p:cNvPr id="10256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4876" y="1389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4</a:t>
              </a:r>
            </a:p>
          </p:txBody>
        </p:sp>
      </p:grpSp>
      <p:sp>
        <p:nvSpPr>
          <p:cNvPr id="41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8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8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627313" y="1773238"/>
            <a:ext cx="3978275" cy="2735262"/>
            <a:chOff x="340" y="2387"/>
            <a:chExt cx="2506" cy="1723"/>
          </a:xfrm>
        </p:grpSpPr>
        <p:pic>
          <p:nvPicPr>
            <p:cNvPr id="11296" name="Picture 3" descr="MCj04298290000[1]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0" y="2905"/>
              <a:ext cx="1390" cy="1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7" name="AutoShape 4"/>
            <p:cNvSpPr>
              <a:spLocks noChangeArrowheads="1"/>
            </p:cNvSpPr>
            <p:nvPr/>
          </p:nvSpPr>
          <p:spPr bwMode="auto">
            <a:xfrm>
              <a:off x="839" y="2387"/>
              <a:ext cx="2007" cy="593"/>
            </a:xfrm>
            <a:prstGeom prst="wedgeEllipseCallout">
              <a:avLst>
                <a:gd name="adj1" fmla="val -58222"/>
                <a:gd name="adj2" fmla="val 75384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400" i="1">
                  <a:solidFill>
                    <a:srgbClr val="FF0066"/>
                  </a:solidFill>
                  <a:latin typeface="Century Schoolbook" pitchFamily="18" charset="0"/>
                </a:rPr>
                <a:t>ПРАВИЛЬНО!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1294" name="Picture 6" descr="MCj0424444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5" name="AutoShape 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latin typeface="Century Schoolbook" pitchFamily="18" charset="0"/>
                </a:rPr>
                <a:t>ПОДУМАЙ!</a:t>
              </a:r>
            </a:p>
          </p:txBody>
        </p:sp>
      </p:grpSp>
      <p:sp>
        <p:nvSpPr>
          <p:cNvPr id="6759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1623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2</a:t>
            </a:r>
          </a:p>
        </p:txBody>
      </p:sp>
      <p:sp>
        <p:nvSpPr>
          <p:cNvPr id="6759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116013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1</a:t>
            </a:r>
          </a:p>
        </p:txBody>
      </p:sp>
      <p:sp>
        <p:nvSpPr>
          <p:cNvPr id="6759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5933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3</a:t>
            </a:r>
          </a:p>
        </p:txBody>
      </p:sp>
      <p:sp>
        <p:nvSpPr>
          <p:cNvPr id="6759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32588" y="6021388"/>
            <a:ext cx="466725" cy="46831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>
                <a:latin typeface="Tahoma" pitchFamily="34" charset="0"/>
              </a:rPr>
              <a:t>4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1292" name="Picture 13" descr="MCj0424444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3" name="AutoShape 14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latin typeface="Century Schoolbook" pitchFamily="18" charset="0"/>
                </a:rPr>
                <a:t>ПОДУМАЙ!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284663" y="2781300"/>
            <a:ext cx="3787775" cy="2597150"/>
            <a:chOff x="3061" y="2523"/>
            <a:chExt cx="2386" cy="1636"/>
          </a:xfrm>
        </p:grpSpPr>
        <p:pic>
          <p:nvPicPr>
            <p:cNvPr id="11290" name="Picture 16" descr="MCj04244440000[1]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61" y="2931"/>
              <a:ext cx="1075" cy="1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1" name="AutoShape 17"/>
            <p:cNvSpPr>
              <a:spLocks noChangeArrowheads="1"/>
            </p:cNvSpPr>
            <p:nvPr/>
          </p:nvSpPr>
          <p:spPr bwMode="auto">
            <a:xfrm>
              <a:off x="3787" y="2523"/>
              <a:ext cx="1660" cy="566"/>
            </a:xfrm>
            <a:prstGeom prst="wedgeEllipseCallout">
              <a:avLst>
                <a:gd name="adj1" fmla="val -45481"/>
                <a:gd name="adj2" fmla="val 142227"/>
              </a:avLst>
            </a:prstGeom>
            <a:solidFill>
              <a:srgbClr val="FFFF99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sz="2000" i="1">
                  <a:latin typeface="Century Schoolbook" pitchFamily="18" charset="0"/>
                </a:rPr>
                <a:t>ПОДУМАЙ!</a:t>
              </a:r>
            </a:p>
          </p:txBody>
        </p:sp>
      </p:grpSp>
      <p:sp>
        <p:nvSpPr>
          <p:cNvPr id="11274" name="AutoShape 1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2813" y="6237288"/>
            <a:ext cx="611187" cy="620712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00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uk-UA">
              <a:latin typeface="Tahoma" pitchFamily="34" charset="0"/>
            </a:endParaRPr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468313" y="188912"/>
            <a:ext cx="8247062" cy="1411287"/>
            <a:chOff x="975" y="300"/>
            <a:chExt cx="4266" cy="736"/>
          </a:xfrm>
        </p:grpSpPr>
        <p:sp>
          <p:nvSpPr>
            <p:cNvPr id="11288" name="AutoShape 27"/>
            <p:cNvSpPr>
              <a:spLocks noChangeArrowheads="1"/>
            </p:cNvSpPr>
            <p:nvPr/>
          </p:nvSpPr>
          <p:spPr bwMode="auto">
            <a:xfrm>
              <a:off x="975" y="300"/>
              <a:ext cx="4266" cy="736"/>
            </a:xfrm>
            <a:prstGeom prst="roundRect">
              <a:avLst>
                <a:gd name="adj" fmla="val 16667"/>
              </a:avLst>
            </a:prstGeom>
            <a:solidFill>
              <a:srgbClr val="F8F8F8"/>
            </a:solidFill>
            <a:ln w="38100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>
                <a:latin typeface="Tahoma" pitchFamily="34" charset="0"/>
              </a:endParaRPr>
            </a:p>
          </p:txBody>
        </p:sp>
        <p:sp>
          <p:nvSpPr>
            <p:cNvPr id="11289" name="Text Box 28"/>
            <p:cNvSpPr txBox="1">
              <a:spLocks noChangeArrowheads="1"/>
            </p:cNvSpPr>
            <p:nvPr/>
          </p:nvSpPr>
          <p:spPr bwMode="auto">
            <a:xfrm>
              <a:off x="1020" y="391"/>
              <a:ext cx="9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sz="3200" i="1" dirty="0">
                <a:solidFill>
                  <a:srgbClr val="003300"/>
                </a:solidFill>
                <a:latin typeface="Century Schoolbook" pitchFamily="18" charset="0"/>
              </a:endParaRPr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380689" y="1361991"/>
            <a:ext cx="2894324" cy="1539960"/>
            <a:chOff x="-102" y="1253"/>
            <a:chExt cx="1394" cy="757"/>
          </a:xfrm>
        </p:grpSpPr>
        <p:sp>
          <p:nvSpPr>
            <p:cNvPr id="11286" name="AutoShape 23"/>
            <p:cNvSpPr>
              <a:spLocks noChangeArrowheads="1"/>
            </p:cNvSpPr>
            <p:nvPr/>
          </p:nvSpPr>
          <p:spPr bwMode="auto">
            <a:xfrm>
              <a:off x="113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 smtClean="0"/>
                <a:t>3,5 м</a:t>
              </a:r>
              <a:endParaRPr lang="ru-RU" dirty="0">
                <a:latin typeface="Century Schoolbook" pitchFamily="18" charset="0"/>
              </a:endParaRPr>
            </a:p>
          </p:txBody>
        </p:sp>
        <p:sp>
          <p:nvSpPr>
            <p:cNvPr id="11287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-102" y="1295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 dirty="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1</a:t>
              </a:r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250825" y="2924175"/>
            <a:ext cx="2376488" cy="1728788"/>
            <a:chOff x="1519" y="1207"/>
            <a:chExt cx="1179" cy="803"/>
          </a:xfrm>
        </p:grpSpPr>
        <p:sp>
          <p:nvSpPr>
            <p:cNvPr id="11284" name="AutoShape 22"/>
            <p:cNvSpPr>
              <a:spLocks noChangeArrowheads="1"/>
            </p:cNvSpPr>
            <p:nvPr/>
          </p:nvSpPr>
          <p:spPr bwMode="auto">
            <a:xfrm>
              <a:off x="1519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latin typeface="Century Schoolbook" pitchFamily="18" charset="0"/>
              </a:endParaRPr>
            </a:p>
          </p:txBody>
        </p:sp>
        <p:sp>
          <p:nvSpPr>
            <p:cNvPr id="11285" name="WordArt 31"/>
            <p:cNvSpPr>
              <a:spLocks noChangeArrowheads="1" noChangeShapeType="1" noTextEdit="1"/>
            </p:cNvSpPr>
            <p:nvPr/>
          </p:nvSpPr>
          <p:spPr bwMode="auto">
            <a:xfrm>
              <a:off x="1746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2</a:t>
              </a: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1547813" y="4365625"/>
            <a:ext cx="2449512" cy="1584325"/>
            <a:chOff x="2880" y="1207"/>
            <a:chExt cx="1179" cy="803"/>
          </a:xfrm>
        </p:grpSpPr>
        <p:sp>
          <p:nvSpPr>
            <p:cNvPr id="11282" name="AutoShape 24"/>
            <p:cNvSpPr>
              <a:spLocks noChangeArrowheads="1"/>
            </p:cNvSpPr>
            <p:nvPr/>
          </p:nvSpPr>
          <p:spPr bwMode="auto">
            <a:xfrm>
              <a:off x="2880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ru-RU" dirty="0" smtClean="0"/>
                <a:t>3,5 дм</a:t>
              </a:r>
              <a:endParaRPr lang="ru-RU" dirty="0">
                <a:latin typeface="Century Schoolbook" pitchFamily="18" charset="0"/>
              </a:endParaRPr>
            </a:p>
          </p:txBody>
        </p:sp>
        <p:sp>
          <p:nvSpPr>
            <p:cNvPr id="11283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3107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3</a:t>
              </a:r>
            </a:p>
          </p:txBody>
        </p:sp>
      </p:grpSp>
      <p:grpSp>
        <p:nvGrpSpPr>
          <p:cNvPr id="10" name="Group 34"/>
          <p:cNvGrpSpPr>
            <a:grpSpLocks/>
          </p:cNvGrpSpPr>
          <p:nvPr/>
        </p:nvGrpSpPr>
        <p:grpSpPr bwMode="auto">
          <a:xfrm>
            <a:off x="6443663" y="3716338"/>
            <a:ext cx="2305050" cy="1779587"/>
            <a:chOff x="4286" y="1207"/>
            <a:chExt cx="1179" cy="803"/>
          </a:xfrm>
        </p:grpSpPr>
        <p:sp>
          <p:nvSpPr>
            <p:cNvPr id="11280" name="AutoShape 25"/>
            <p:cNvSpPr>
              <a:spLocks noChangeArrowheads="1"/>
            </p:cNvSpPr>
            <p:nvPr/>
          </p:nvSpPr>
          <p:spPr bwMode="auto">
            <a:xfrm>
              <a:off x="4286" y="1253"/>
              <a:ext cx="1179" cy="757"/>
            </a:xfrm>
            <a:prstGeom prst="irregularSeal1">
              <a:avLst/>
            </a:prstGeom>
            <a:solidFill>
              <a:srgbClr val="BFF6FD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ru-RU" dirty="0" smtClean="0"/>
                <a:t>350 мм</a:t>
              </a:r>
            </a:p>
          </p:txBody>
        </p:sp>
        <p:sp>
          <p:nvSpPr>
            <p:cNvPr id="11281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4513" y="1207"/>
              <a:ext cx="182" cy="1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uk-UA" sz="3600" i="1" kern="10">
                  <a:ln w="9525">
                    <a:solidFill>
                      <a:srgbClr val="FF0066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latin typeface="Tahoma"/>
                  <a:ea typeface="Tahoma"/>
                  <a:cs typeface="Tahoma"/>
                </a:rPr>
                <a:t>4</a:t>
              </a:r>
            </a:p>
          </p:txBody>
        </p:sp>
      </p:grpSp>
      <p:sp>
        <p:nvSpPr>
          <p:cNvPr id="34" name="Прямоугольник 33"/>
          <p:cNvSpPr/>
          <p:nvPr/>
        </p:nvSpPr>
        <p:spPr>
          <a:xfrm>
            <a:off x="990600" y="381000"/>
            <a:ext cx="746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dirty="0" smtClean="0"/>
              <a:t>2. Черепаха проповзла 35 см.  В СІ </a:t>
            </a:r>
            <a:r>
              <a:rPr lang="ru-RU" sz="3200" dirty="0" err="1" smtClean="0"/>
              <a:t>цей</a:t>
            </a:r>
            <a:r>
              <a:rPr lang="ru-RU" sz="3200" dirty="0" smtClean="0"/>
              <a:t> шлях </a:t>
            </a:r>
            <a:r>
              <a:rPr lang="ru-RU" sz="3200" dirty="0" err="1" smtClean="0"/>
              <a:t>рівний</a:t>
            </a:r>
            <a:endParaRPr lang="ru-RU" sz="3200" dirty="0" smtClean="0"/>
          </a:p>
        </p:txBody>
      </p:sp>
      <p:sp>
        <p:nvSpPr>
          <p:cNvPr id="35" name="Прямоугольник 34"/>
          <p:cNvSpPr/>
          <p:nvPr/>
        </p:nvSpPr>
        <p:spPr>
          <a:xfrm>
            <a:off x="1066800" y="3581400"/>
            <a:ext cx="792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0,35 м</a:t>
            </a:r>
            <a:endParaRPr lang="uk-UA" dirty="0"/>
          </a:p>
        </p:txBody>
      </p:sp>
      <p:sp>
        <p:nvSpPr>
          <p:cNvPr id="36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7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7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7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143000"/>
            <a:ext cx="8583613" cy="5526088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>
                <a:latin typeface="+mj-lt"/>
              </a:rPr>
              <a:t> </a:t>
            </a:r>
            <a:r>
              <a:rPr lang="ru-RU" sz="5400" dirty="0" smtClean="0">
                <a:latin typeface="+mj-lt"/>
              </a:rPr>
              <a:t>            5см =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latin typeface="+mj-lt"/>
              </a:rPr>
              <a:t>            69 дм =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latin typeface="+mj-lt"/>
              </a:rPr>
              <a:t>            0,27 км  =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>
                <a:latin typeface="+mj-lt"/>
              </a:rPr>
              <a:t> </a:t>
            </a:r>
            <a:r>
              <a:rPr lang="ru-RU" sz="5400" dirty="0" smtClean="0">
                <a:latin typeface="+mj-lt"/>
              </a:rPr>
              <a:t>           48 мм =</a:t>
            </a:r>
            <a:endParaRPr lang="ru-RU" sz="5400" dirty="0"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8200" y="2819400"/>
            <a:ext cx="1981200" cy="609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648200" y="2667000"/>
            <a:ext cx="2438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  <a:latin typeface="+mj-lt"/>
                <a:cs typeface="+mn-cs"/>
              </a:rPr>
              <a:t>0,05 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800600" y="3810000"/>
            <a:ext cx="1981200" cy="609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FF0000"/>
              </a:solidFill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latin typeface="+mj-lt"/>
              </a:rPr>
              <a:t>6,9 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334000" y="4876800"/>
            <a:ext cx="1828800" cy="685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800600" y="5715000"/>
            <a:ext cx="2209800" cy="609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0200" y="4800600"/>
            <a:ext cx="1981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cs typeface="+mn-cs"/>
              </a:rPr>
              <a:t>270 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00600" y="5638800"/>
            <a:ext cx="2133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  <a:latin typeface="+mj-lt"/>
                <a:cs typeface="+mn-cs"/>
              </a:rPr>
              <a:t>0,048 м</a:t>
            </a:r>
          </a:p>
        </p:txBody>
      </p:sp>
      <p:sp>
        <p:nvSpPr>
          <p:cNvPr id="26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8" name="AutoShape 24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57200"/>
            <a:ext cx="8229600" cy="1554162"/>
          </a:xfrm>
          <a:prstGeom prst="roundRect">
            <a:avLst>
              <a:gd name="adj" fmla="val 16667"/>
            </a:avLst>
          </a:prstGeom>
          <a:solidFill>
            <a:srgbClr val="F8F8F8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dirty="0" smtClean="0"/>
              <a:t> 3.Виразіть в метрах та </a:t>
            </a:r>
            <a:r>
              <a:rPr lang="ru-RU" dirty="0" err="1" smtClean="0"/>
              <a:t>запишіть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до  </a:t>
            </a:r>
            <a:r>
              <a:rPr lang="ru-RU" dirty="0" err="1" smtClean="0"/>
              <a:t>зошита</a:t>
            </a:r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4. </a:t>
            </a:r>
            <a:r>
              <a:rPr lang="ru-RU" sz="3200" b="1" dirty="0" err="1" smtClean="0">
                <a:solidFill>
                  <a:srgbClr val="C00000"/>
                </a:solidFill>
              </a:rPr>
              <a:t>Знайдіть</a:t>
            </a:r>
            <a:r>
              <a:rPr lang="ru-RU" sz="3200" b="1" dirty="0" smtClean="0">
                <a:solidFill>
                  <a:srgbClr val="C00000"/>
                </a:solidFill>
              </a:rPr>
              <a:t> шлях від точки А до точки В.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+mj-lt"/>
              </a:rPr>
              <a:t>АС = 300 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CD = 750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DE = 690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EF = 470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>
                <a:latin typeface="+mj-lt"/>
              </a:rPr>
              <a:t>FB = 810 </a:t>
            </a:r>
            <a:r>
              <a:rPr lang="ru-RU" sz="2800" dirty="0" smtClean="0">
                <a:latin typeface="+mj-lt"/>
              </a:rPr>
              <a:t>м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dirty="0" smtClean="0">
                <a:latin typeface="+mj-lt"/>
              </a:rPr>
              <a:t> - </a:t>
            </a:r>
            <a:r>
              <a:rPr lang="ru-RU" dirty="0" smtClean="0">
                <a:latin typeface="+mj-lt"/>
              </a:rPr>
              <a:t>?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>
                <a:latin typeface="+mj-lt"/>
              </a:rPr>
              <a:t>Відповідь</a:t>
            </a:r>
            <a:r>
              <a:rPr lang="ru-RU" dirty="0" smtClean="0">
                <a:latin typeface="+mj-lt"/>
              </a:rPr>
              <a:t>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l= </a:t>
            </a:r>
            <a:endParaRPr lang="ru-RU" dirty="0">
              <a:latin typeface="+mj-lt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039813"/>
            <a:ext cx="4243387" cy="552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TextBox 3"/>
          <p:cNvSpPr txBox="1">
            <a:spLocks noChangeArrowheads="1"/>
          </p:cNvSpPr>
          <p:nvPr/>
        </p:nvSpPr>
        <p:spPr bwMode="auto">
          <a:xfrm>
            <a:off x="8347075" y="2038350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4342" name="TextBox 4"/>
          <p:cNvSpPr txBox="1">
            <a:spLocks noChangeArrowheads="1"/>
          </p:cNvSpPr>
          <p:nvPr/>
        </p:nvSpPr>
        <p:spPr bwMode="auto">
          <a:xfrm>
            <a:off x="6259513" y="3435350"/>
            <a:ext cx="5032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D</a:t>
            </a:r>
            <a:endParaRPr lang="ru-RU" b="1">
              <a:solidFill>
                <a:srgbClr val="C00000"/>
              </a:solidFill>
            </a:endParaRPr>
          </a:p>
        </p:txBody>
      </p:sp>
      <p:sp>
        <p:nvSpPr>
          <p:cNvPr id="14343" name="TextBox 5"/>
          <p:cNvSpPr txBox="1">
            <a:spLocks noChangeArrowheads="1"/>
          </p:cNvSpPr>
          <p:nvPr/>
        </p:nvSpPr>
        <p:spPr bwMode="auto">
          <a:xfrm>
            <a:off x="7618413" y="5373688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C00000"/>
                </a:solidFill>
              </a:rPr>
              <a:t>Е</a:t>
            </a:r>
          </a:p>
        </p:txBody>
      </p:sp>
      <p:sp>
        <p:nvSpPr>
          <p:cNvPr id="14344" name="TextBox 6"/>
          <p:cNvSpPr txBox="1">
            <a:spLocks noChangeArrowheads="1"/>
          </p:cNvSpPr>
          <p:nvPr/>
        </p:nvSpPr>
        <p:spPr bwMode="auto">
          <a:xfrm>
            <a:off x="6043613" y="6194425"/>
            <a:ext cx="43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C00000"/>
                </a:solidFill>
              </a:rPr>
              <a:t>F</a:t>
            </a:r>
            <a:endParaRPr lang="ru-RU" b="1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11188" y="4149725"/>
            <a:ext cx="23764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819400" y="5410200"/>
            <a:ext cx="13668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cs typeface="+mn-cs"/>
              </a:rPr>
              <a:t>3020 </a:t>
            </a:r>
            <a:r>
              <a:rPr lang="ru-RU" sz="2400" b="1" dirty="0">
                <a:solidFill>
                  <a:srgbClr val="FF0000"/>
                </a:solidFill>
                <a:latin typeface="+mj-lt"/>
                <a:cs typeface="+mn-cs"/>
              </a:rPr>
              <a:t>м</a:t>
            </a:r>
          </a:p>
        </p:txBody>
      </p:sp>
      <p:sp>
        <p:nvSpPr>
          <p:cNvPr id="11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9020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1035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1219200" y="914400"/>
            <a:ext cx="632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/>
          </a:p>
        </p:txBody>
      </p:sp>
      <p:grpSp>
        <p:nvGrpSpPr>
          <p:cNvPr id="1029" name="Группа 9"/>
          <p:cNvGrpSpPr>
            <a:grpSpLocks/>
          </p:cNvGrpSpPr>
          <p:nvPr/>
        </p:nvGrpSpPr>
        <p:grpSpPr bwMode="auto">
          <a:xfrm>
            <a:off x="5181600" y="3657600"/>
            <a:ext cx="2813050" cy="1143000"/>
            <a:chOff x="1052945" y="2001982"/>
            <a:chExt cx="4488873" cy="1284142"/>
          </a:xfrm>
        </p:grpSpPr>
        <p:sp>
          <p:nvSpPr>
            <p:cNvPr id="8" name="Полилиния 7"/>
            <p:cNvSpPr/>
            <p:nvPr/>
          </p:nvSpPr>
          <p:spPr>
            <a:xfrm>
              <a:off x="1052945" y="2001982"/>
              <a:ext cx="4488873" cy="1268091"/>
            </a:xfrm>
            <a:custGeom>
              <a:avLst/>
              <a:gdLst>
                <a:gd name="connsiteX0" fmla="*/ 0 w 4488873"/>
                <a:gd name="connsiteY0" fmla="*/ 1267691 h 1267691"/>
                <a:gd name="connsiteX1" fmla="*/ 277091 w 4488873"/>
                <a:gd name="connsiteY1" fmla="*/ 574963 h 1267691"/>
                <a:gd name="connsiteX2" fmla="*/ 290946 w 4488873"/>
                <a:gd name="connsiteY2" fmla="*/ 561109 h 1267691"/>
                <a:gd name="connsiteX3" fmla="*/ 845128 w 4488873"/>
                <a:gd name="connsiteY3" fmla="*/ 339436 h 1267691"/>
                <a:gd name="connsiteX4" fmla="*/ 1274619 w 4488873"/>
                <a:gd name="connsiteY4" fmla="*/ 671945 h 1267691"/>
                <a:gd name="connsiteX5" fmla="*/ 1357746 w 4488873"/>
                <a:gd name="connsiteY5" fmla="*/ 699654 h 1267691"/>
                <a:gd name="connsiteX6" fmla="*/ 1496291 w 4488873"/>
                <a:gd name="connsiteY6" fmla="*/ 644236 h 1267691"/>
                <a:gd name="connsiteX7" fmla="*/ 1607128 w 4488873"/>
                <a:gd name="connsiteY7" fmla="*/ 325582 h 1267691"/>
                <a:gd name="connsiteX8" fmla="*/ 1759528 w 4488873"/>
                <a:gd name="connsiteY8" fmla="*/ 90054 h 1267691"/>
                <a:gd name="connsiteX9" fmla="*/ 2008910 w 4488873"/>
                <a:gd name="connsiteY9" fmla="*/ 6927 h 1267691"/>
                <a:gd name="connsiteX10" fmla="*/ 2244437 w 4488873"/>
                <a:gd name="connsiteY10" fmla="*/ 48491 h 1267691"/>
                <a:gd name="connsiteX11" fmla="*/ 2466110 w 4488873"/>
                <a:gd name="connsiteY11" fmla="*/ 297873 h 1267691"/>
                <a:gd name="connsiteX12" fmla="*/ 2909455 w 4488873"/>
                <a:gd name="connsiteY12" fmla="*/ 284018 h 1267691"/>
                <a:gd name="connsiteX13" fmla="*/ 3380510 w 4488873"/>
                <a:gd name="connsiteY13" fmla="*/ 34636 h 1267691"/>
                <a:gd name="connsiteX14" fmla="*/ 4184073 w 4488873"/>
                <a:gd name="connsiteY14" fmla="*/ 214745 h 1267691"/>
                <a:gd name="connsiteX15" fmla="*/ 4488873 w 4488873"/>
                <a:gd name="connsiteY15" fmla="*/ 602673 h 1267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88873" h="1267691">
                  <a:moveTo>
                    <a:pt x="0" y="1267691"/>
                  </a:moveTo>
                  <a:cubicBezTo>
                    <a:pt x="92364" y="1036782"/>
                    <a:pt x="228600" y="692727"/>
                    <a:pt x="277091" y="574963"/>
                  </a:cubicBezTo>
                  <a:cubicBezTo>
                    <a:pt x="325582" y="457199"/>
                    <a:pt x="196273" y="600363"/>
                    <a:pt x="290946" y="561109"/>
                  </a:cubicBezTo>
                  <a:cubicBezTo>
                    <a:pt x="385619" y="521855"/>
                    <a:pt x="681183" y="320963"/>
                    <a:pt x="845128" y="339436"/>
                  </a:cubicBezTo>
                  <a:cubicBezTo>
                    <a:pt x="1009074" y="357909"/>
                    <a:pt x="1189183" y="611909"/>
                    <a:pt x="1274619" y="671945"/>
                  </a:cubicBezTo>
                  <a:cubicBezTo>
                    <a:pt x="1360055" y="731981"/>
                    <a:pt x="1320801" y="704272"/>
                    <a:pt x="1357746" y="699654"/>
                  </a:cubicBezTo>
                  <a:cubicBezTo>
                    <a:pt x="1394691" y="695036"/>
                    <a:pt x="1454727" y="706581"/>
                    <a:pt x="1496291" y="644236"/>
                  </a:cubicBezTo>
                  <a:cubicBezTo>
                    <a:pt x="1537855" y="581891"/>
                    <a:pt x="1563255" y="417946"/>
                    <a:pt x="1607128" y="325582"/>
                  </a:cubicBezTo>
                  <a:cubicBezTo>
                    <a:pt x="1651001" y="233218"/>
                    <a:pt x="1692564" y="143163"/>
                    <a:pt x="1759528" y="90054"/>
                  </a:cubicBezTo>
                  <a:cubicBezTo>
                    <a:pt x="1826492" y="36945"/>
                    <a:pt x="1928092" y="13854"/>
                    <a:pt x="2008910" y="6927"/>
                  </a:cubicBezTo>
                  <a:cubicBezTo>
                    <a:pt x="2089728" y="0"/>
                    <a:pt x="2168237" y="0"/>
                    <a:pt x="2244437" y="48491"/>
                  </a:cubicBezTo>
                  <a:cubicBezTo>
                    <a:pt x="2320637" y="96982"/>
                    <a:pt x="2355274" y="258619"/>
                    <a:pt x="2466110" y="297873"/>
                  </a:cubicBezTo>
                  <a:cubicBezTo>
                    <a:pt x="2576946" y="337127"/>
                    <a:pt x="2757055" y="327891"/>
                    <a:pt x="2909455" y="284018"/>
                  </a:cubicBezTo>
                  <a:cubicBezTo>
                    <a:pt x="3061855" y="240145"/>
                    <a:pt x="3168074" y="46181"/>
                    <a:pt x="3380510" y="34636"/>
                  </a:cubicBezTo>
                  <a:cubicBezTo>
                    <a:pt x="3592946" y="23091"/>
                    <a:pt x="3999346" y="120072"/>
                    <a:pt x="4184073" y="214745"/>
                  </a:cubicBezTo>
                  <a:cubicBezTo>
                    <a:pt x="4368800" y="309418"/>
                    <a:pt x="4488873" y="602673"/>
                    <a:pt x="4488873" y="602673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flipV="1">
              <a:off x="1073211" y="2644053"/>
              <a:ext cx="4428076" cy="642071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30" name="TextBox 9"/>
          <p:cNvSpPr txBox="1">
            <a:spLocks noChangeArrowheads="1"/>
          </p:cNvSpPr>
          <p:nvPr/>
        </p:nvSpPr>
        <p:spPr bwMode="auto">
          <a:xfrm rot="-509898">
            <a:off x="4206964" y="1531166"/>
            <a:ext cx="43386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 smtClean="0"/>
              <a:t>Переміщення</a:t>
            </a:r>
            <a:r>
              <a:rPr lang="ru-RU" sz="2400" b="1" dirty="0" smtClean="0"/>
              <a:t> </a:t>
            </a:r>
            <a:endParaRPr lang="ru-RU" sz="2400" b="1" dirty="0"/>
          </a:p>
          <a:p>
            <a:pPr algn="ctr"/>
            <a:r>
              <a:rPr lang="ru-RU" sz="2400" b="1" dirty="0" smtClean="0"/>
              <a:t>– </a:t>
            </a:r>
            <a:r>
              <a:rPr lang="ru-RU" sz="2400" b="1" dirty="0" err="1" smtClean="0"/>
              <a:t>напрямлений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відрізок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з’єднує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початкове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кінцеве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положення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тіла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 rot="20750292">
            <a:off x="5140230" y="3699100"/>
            <a:ext cx="2911145" cy="646331"/>
          </a:xfrm>
          <a:prstGeom prst="rect">
            <a:avLst/>
          </a:prstGeom>
        </p:spPr>
        <p:txBody>
          <a:bodyPr>
            <a:prstTxWarp prst="textCurveDown">
              <a:avLst/>
            </a:prstTxWarp>
            <a:spAutoFit/>
          </a:bodyPr>
          <a:lstStyle/>
          <a:p>
            <a:pPr>
              <a:defRPr/>
            </a:pPr>
            <a:r>
              <a:rPr lang="ru-RU" sz="3600" b="1" dirty="0" err="1" smtClean="0">
                <a:cs typeface="Times New Roman" pitchFamily="18" charset="0"/>
              </a:rPr>
              <a:t>траєкторія</a:t>
            </a:r>
            <a:endParaRPr lang="ru-RU" sz="3600" b="1" dirty="0">
              <a:cs typeface="Times New Roman" pitchFamily="18" charset="0"/>
            </a:endParaRPr>
          </a:p>
        </p:txBody>
      </p:sp>
      <p:sp>
        <p:nvSpPr>
          <p:cNvPr id="13" name="Button Color - Down"/>
          <p:cNvSpPr/>
          <p:nvPr/>
        </p:nvSpPr>
        <p:spPr>
          <a:xfrm>
            <a:off x="914400" y="1600200"/>
            <a:ext cx="3124200" cy="762000"/>
          </a:xfrm>
          <a:prstGeom prst="roundRect">
            <a:avLst>
              <a:gd name="adj" fmla="val 3571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 </a:t>
            </a:r>
            <a:r>
              <a:rPr lang="en-US" sz="54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s</a:t>
            </a:r>
            <a:r>
              <a:rPr lang="en-US" sz="44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44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]= </a:t>
            </a:r>
            <a:r>
              <a:rPr lang="uk-UA" sz="44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</a:t>
            </a:r>
            <a:endParaRPr lang="nl-NL" sz="44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/>
          <a:stretch>
            <a:fillRect/>
          </a:stretch>
        </p:blipFill>
        <p:spPr>
          <a:xfrm>
            <a:off x="990600" y="3429000"/>
            <a:ext cx="2209800" cy="25648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5" name="Прямая со стрелкой 14"/>
          <p:cNvCxnSpPr/>
          <p:nvPr/>
        </p:nvCxnSpPr>
        <p:spPr>
          <a:xfrm>
            <a:off x="1600200" y="1828800"/>
            <a:ext cx="6096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819400" y="762000"/>
            <a:ext cx="396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ПЕРЕМІЩЕННЯ</a:t>
            </a:r>
            <a:endParaRPr lang="uk-UA" sz="3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/>
      <p:bldP spid="11" grpId="0"/>
      <p:bldP spid="1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/>
          <p:nvPr/>
        </p:nvPicPr>
        <p:blipFill>
          <a:blip r:embed="rId2"/>
          <a:stretch>
            <a:fillRect/>
          </a:stretch>
        </p:blipFill>
        <p:spPr>
          <a:xfrm>
            <a:off x="623071" y="864645"/>
            <a:ext cx="7938846" cy="5807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472636" y="154554"/>
            <a:ext cx="8105061" cy="1235218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lvl="0"/>
            <a:endParaRPr lang="en-US" sz="3800" b="1" dirty="0" smtClean="0"/>
          </a:p>
          <a:p>
            <a:pPr lvl="0"/>
            <a:r>
              <a:rPr lang="en-US" sz="3800" b="1" dirty="0" smtClean="0"/>
              <a:t>    </a:t>
            </a:r>
            <a:r>
              <a:rPr lang="ru-RU" sz="3800" b="1" dirty="0" smtClean="0"/>
              <a:t>Пере</a:t>
            </a:r>
            <a:r>
              <a:rPr lang="uk-UA" sz="3800" b="1" dirty="0" err="1" smtClean="0"/>
              <a:t>міщення</a:t>
            </a:r>
            <a:endParaRPr lang="uk-UA" sz="3800" b="1" dirty="0">
              <a:latin typeface="Calibri" panose="020F0502020204030204"/>
            </a:endParaRPr>
          </a:p>
        </p:txBody>
      </p:sp>
      <p:grpSp>
        <p:nvGrpSpPr>
          <p:cNvPr id="13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1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0623470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560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970731" y="1013427"/>
            <a:ext cx="7162800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</a:rPr>
              <a:t>ДЕВІЗ НАШОГО УРОКУ</a:t>
            </a:r>
            <a:r>
              <a:rPr lang="uk-UA" sz="4000" b="1" dirty="0" smtClean="0">
                <a:solidFill>
                  <a:srgbClr val="002060"/>
                </a:solidFill>
              </a:rPr>
              <a:t>:</a:t>
            </a:r>
            <a:endParaRPr lang="ru-RU" sz="4000" dirty="0"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66800" y="2362200"/>
            <a:ext cx="7066731" cy="2954655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sunse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Ніколи не соромся запитати про те, чого не знаєш</a:t>
            </a:r>
            <a:endParaRPr kumimoji="0" lang="uk-UA" sz="5400" b="1" i="1" u="none" strike="noStrike" cap="none" spc="0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spc="0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Арабська мудрість </a:t>
            </a:r>
            <a:endParaRPr lang="uk-UA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stroy-rem.net/wp-content/uploads/2010/12/dvernoj-zamo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581400"/>
            <a:ext cx="2743200" cy="2667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41711" y="-32175"/>
            <a:ext cx="8105061" cy="1235218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lvl="0"/>
            <a:endParaRPr lang="en-US" sz="3800" b="1" dirty="0" smtClean="0"/>
          </a:p>
          <a:p>
            <a:pPr lvl="0"/>
            <a:r>
              <a:rPr lang="en-US" sz="3800" b="1" dirty="0" smtClean="0"/>
              <a:t>             </a:t>
            </a:r>
            <a:r>
              <a:rPr lang="uk-UA" sz="3800" b="1" dirty="0" smtClean="0"/>
              <a:t>Розв'язування задач</a:t>
            </a:r>
            <a:endParaRPr lang="uk-UA" sz="3800" b="1" dirty="0"/>
          </a:p>
        </p:txBody>
      </p:sp>
      <p:sp>
        <p:nvSpPr>
          <p:cNvPr id="18" name="Button Color - Down"/>
          <p:cNvSpPr/>
          <p:nvPr/>
        </p:nvSpPr>
        <p:spPr>
          <a:xfrm>
            <a:off x="533400" y="1219200"/>
            <a:ext cx="8367415" cy="2286000"/>
          </a:xfrm>
          <a:prstGeom prst="roundRect">
            <a:avLst>
              <a:gd name="adj" fmla="val 3571"/>
            </a:avLst>
          </a:prstGeom>
          <a:solidFill>
            <a:srgbClr val="008000"/>
          </a:solidFill>
          <a:ln w="381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lvl="0" algn="ctr"/>
            <a:r>
              <a:rPr lang="ru-RU" sz="31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Накресліть</a:t>
            </a:r>
            <a:r>
              <a:rPr lang="ru-RU" sz="31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траєкторію</a:t>
            </a:r>
            <a:r>
              <a:rPr lang="ru-RU" sz="31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руху</a:t>
            </a:r>
            <a:r>
              <a:rPr lang="ru-RU" sz="31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endParaRPr lang="en-US" sz="31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/>
            <a:r>
              <a:rPr lang="ru-RU" sz="31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а)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кінця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стрілки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годинника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вежі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 </a:t>
            </a:r>
            <a:endParaRPr lang="ru-RU" sz="3100" b="1" dirty="0" smtClean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/>
            <a:r>
              <a:rPr lang="ru-RU" sz="31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б) ручка 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дверцях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вашої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квартири</a:t>
            </a:r>
            <a:r>
              <a:rPr lang="ru-RU" sz="31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7412" name="Picture 4" descr="http://imgcdn1.luxnet.ua/tv24/resources/photos/news/640x480_DIR/201007/3706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05200"/>
            <a:ext cx="3156899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17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4845639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867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5" name="Прямоугольник 4"/>
          <p:cNvSpPr>
            <a:spLocks noChangeArrowheads="1"/>
          </p:cNvSpPr>
          <p:nvPr/>
        </p:nvSpPr>
        <p:spPr bwMode="auto">
          <a:xfrm>
            <a:off x="990600" y="609600"/>
            <a:ext cx="75438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cap="all" dirty="0" smtClean="0">
                <a:solidFill>
                  <a:srgbClr val="008000"/>
                </a:solidFill>
              </a:rPr>
              <a:t> </a:t>
            </a:r>
            <a:r>
              <a:rPr lang="ru-RU" sz="3200" b="1" u="sng" cap="all" dirty="0" smtClean="0"/>
              <a:t>ІНТЕРАКТИВНА ВПРАВА</a:t>
            </a:r>
            <a:r>
              <a:rPr lang="ru-RU" sz="3200" b="1" i="1" cap="all" dirty="0" smtClean="0"/>
              <a:t>                            </a:t>
            </a:r>
            <a:r>
              <a:rPr lang="uk-UA" sz="3200" b="1" cap="all" dirty="0" smtClean="0"/>
              <a:t>"Незакінчені речення"   </a:t>
            </a:r>
            <a:endParaRPr lang="uk-UA" sz="3200" b="1" dirty="0" smtClean="0"/>
          </a:p>
          <a:p>
            <a:pPr>
              <a:lnSpc>
                <a:spcPct val="150000"/>
              </a:lnSpc>
            </a:pPr>
            <a:r>
              <a:rPr lang="uk-UA" sz="3200" i="1" dirty="0" smtClean="0"/>
              <a:t>1. </a:t>
            </a:r>
            <a:r>
              <a:rPr lang="uk-UA" sz="2400" i="1" dirty="0" smtClean="0"/>
              <a:t>Траєкторія  руху - це.. 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2. Шлях </a:t>
            </a:r>
            <a:r>
              <a:rPr lang="uk-UA" sz="2400" i="1" dirty="0" err="1" smtClean="0"/>
              <a:t>це-</a:t>
            </a:r>
            <a:r>
              <a:rPr lang="uk-UA" sz="2400" i="1" dirty="0" smtClean="0"/>
              <a:t> …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3. Я знаю, що одиницями шляху є …..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4. Переміщення - це напрямлений відрізок, який….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5. Переміщення позначається буквою …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6.Модуль переміщення дорівнює пройденому шляху, коли 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7.Траєкторія руху тіла  від вибору системи відліку …</a:t>
            </a:r>
            <a:endParaRPr lang="uk-UA" sz="2400" dirty="0" smtClean="0"/>
          </a:p>
          <a:p>
            <a:pPr>
              <a:lnSpc>
                <a:spcPct val="150000"/>
              </a:lnSpc>
            </a:pPr>
            <a:r>
              <a:rPr lang="uk-UA" sz="2400" i="1" dirty="0" smtClean="0"/>
              <a:t>8. Переміщення показує …..</a:t>
            </a:r>
            <a:endParaRPr lang="uk-UA" sz="2400" dirty="0" smtClean="0"/>
          </a:p>
          <a:p>
            <a:endParaRPr lang="ru-RU" sz="32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utton Color - Normal"/>
          <p:cNvGrpSpPr/>
          <p:nvPr/>
        </p:nvGrpSpPr>
        <p:grpSpPr>
          <a:xfrm>
            <a:off x="1371600" y="228600"/>
            <a:ext cx="6251508" cy="2348481"/>
            <a:chOff x="5428996" y="1143000"/>
            <a:chExt cx="2816265" cy="1019639"/>
          </a:xfrm>
        </p:grpSpPr>
        <p:sp>
          <p:nvSpPr>
            <p:cNvPr id="7" name="Rectangle 53"/>
            <p:cNvSpPr/>
            <p:nvPr/>
          </p:nvSpPr>
          <p:spPr>
            <a:xfrm>
              <a:off x="5428996" y="1143000"/>
              <a:ext cx="2816265" cy="10196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" name="Button Color - Normal"/>
            <p:cNvSpPr/>
            <p:nvPr/>
          </p:nvSpPr>
          <p:spPr>
            <a:xfrm>
              <a:off x="5594430" y="1374586"/>
              <a:ext cx="2485397" cy="661039"/>
            </a:xfrm>
            <a:prstGeom prst="roundRect">
              <a:avLst>
                <a:gd name="adj" fmla="val 3571"/>
              </a:avLst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  <a:effectLst>
              <a:outerShdw blurRad="101600" dist="12700" dir="480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4800" b="1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Домашнє завдання</a:t>
              </a:r>
              <a:endParaRPr lang="nl-NL" sz="4800" b="1" dirty="0">
                <a:solidFill>
                  <a:schemeClr val="bg1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endParaRPr>
            </a:p>
          </p:txBody>
        </p:sp>
      </p:grpSp>
      <p:grpSp>
        <p:nvGrpSpPr>
          <p:cNvPr id="3" name="Button Color - Hover"/>
          <p:cNvGrpSpPr/>
          <p:nvPr/>
        </p:nvGrpSpPr>
        <p:grpSpPr>
          <a:xfrm>
            <a:off x="838200" y="2743200"/>
            <a:ext cx="7647797" cy="3790720"/>
            <a:chOff x="7766504" y="1112092"/>
            <a:chExt cx="3445284" cy="1019639"/>
          </a:xfrm>
        </p:grpSpPr>
        <p:sp>
          <p:nvSpPr>
            <p:cNvPr id="12" name="Rectangle 56"/>
            <p:cNvSpPr/>
            <p:nvPr/>
          </p:nvSpPr>
          <p:spPr>
            <a:xfrm>
              <a:off x="8362013" y="1112092"/>
              <a:ext cx="2816265" cy="101963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Button Color - Hover"/>
            <p:cNvSpPr/>
            <p:nvPr/>
          </p:nvSpPr>
          <p:spPr>
            <a:xfrm>
              <a:off x="7766504" y="1209253"/>
              <a:ext cx="3445284" cy="765612"/>
            </a:xfrm>
            <a:prstGeom prst="roundRect">
              <a:avLst>
                <a:gd name="adj" fmla="val 3571"/>
              </a:avLst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accent2">
                  <a:lumMod val="75000"/>
                </a:schemeClr>
              </a:solidFill>
            </a:ln>
            <a:effectLst>
              <a:outerShdw blurRad="101600" dist="12700" dir="4800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700" dirty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Вивчити § 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7 </a:t>
              </a:r>
            </a:p>
            <a:p>
              <a:pPr algn="ctr"/>
              <a:r>
                <a:rPr lang="ru-RU" sz="4700" dirty="0" err="1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Ірів.Вправа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 </a:t>
              </a:r>
              <a:r>
                <a:rPr lang="ru-RU" sz="4700" dirty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№7 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(</a:t>
              </a:r>
              <a:r>
                <a:rPr lang="en-US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2</a:t>
              </a:r>
              <a:r>
                <a:rPr lang="uk-UA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,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4,5а);</a:t>
              </a:r>
            </a:p>
            <a:p>
              <a:pPr algn="ctr"/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ІІ </a:t>
              </a:r>
              <a:r>
                <a:rPr lang="ru-RU" sz="4700" dirty="0" err="1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рів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. +</a:t>
              </a:r>
              <a:r>
                <a:rPr lang="ru-RU" sz="4700" dirty="0" err="1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експер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. </a:t>
              </a:r>
              <a:r>
                <a:rPr lang="ru-RU" sz="4700" dirty="0" err="1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завд</a:t>
              </a:r>
              <a:r>
                <a:rPr lang="ru-RU" sz="4700" dirty="0" smtClean="0">
                  <a:solidFill>
                    <a:schemeClr val="bg1"/>
                  </a:solidFill>
                  <a:latin typeface="Times New Roman" pitchFamily="18" charset="0"/>
                  <a:ea typeface="Verdana" panose="020B0604030504040204" pitchFamily="34" charset="0"/>
                  <a:cs typeface="Times New Roman" pitchFamily="18" charset="0"/>
                </a:rPr>
                <a:t>.</a:t>
              </a:r>
            </a:p>
          </p:txBody>
        </p:sp>
      </p:grpSp>
      <p:sp>
        <p:nvSpPr>
          <p:cNvPr id="11" name="Freeform 4"/>
          <p:cNvSpPr>
            <a:spLocks noChangeAspect="1" noEditPoints="1"/>
          </p:cNvSpPr>
          <p:nvPr/>
        </p:nvSpPr>
        <p:spPr bwMode="auto">
          <a:xfrm>
            <a:off x="123825" y="93663"/>
            <a:ext cx="8893175" cy="6670675"/>
          </a:xfrm>
          <a:custGeom>
            <a:avLst/>
            <a:gdLst>
              <a:gd name="T0" fmla="*/ 0 w 6400"/>
              <a:gd name="T1" fmla="*/ 4480 h 4480"/>
              <a:gd name="T2" fmla="*/ 6400 w 6400"/>
              <a:gd name="T3" fmla="*/ 0 h 4480"/>
              <a:gd name="T4" fmla="*/ 6160 w 6400"/>
              <a:gd name="T5" fmla="*/ 4000 h 4480"/>
              <a:gd name="T6" fmla="*/ 6136 w 6400"/>
              <a:gd name="T7" fmla="*/ 4002 h 4480"/>
              <a:gd name="T8" fmla="*/ 6088 w 6400"/>
              <a:gd name="T9" fmla="*/ 4010 h 4480"/>
              <a:gd name="T10" fmla="*/ 6046 w 6400"/>
              <a:gd name="T11" fmla="*/ 4028 h 4480"/>
              <a:gd name="T12" fmla="*/ 6008 w 6400"/>
              <a:gd name="T13" fmla="*/ 4054 h 4480"/>
              <a:gd name="T14" fmla="*/ 5974 w 6400"/>
              <a:gd name="T15" fmla="*/ 4088 h 4480"/>
              <a:gd name="T16" fmla="*/ 5948 w 6400"/>
              <a:gd name="T17" fmla="*/ 4126 h 4480"/>
              <a:gd name="T18" fmla="*/ 5930 w 6400"/>
              <a:gd name="T19" fmla="*/ 4168 h 4480"/>
              <a:gd name="T20" fmla="*/ 5922 w 6400"/>
              <a:gd name="T21" fmla="*/ 4216 h 4480"/>
              <a:gd name="T22" fmla="*/ 5920 w 6400"/>
              <a:gd name="T23" fmla="*/ 4240 h 4480"/>
              <a:gd name="T24" fmla="*/ 5924 w 6400"/>
              <a:gd name="T25" fmla="*/ 4282 h 4480"/>
              <a:gd name="T26" fmla="*/ 5934 w 6400"/>
              <a:gd name="T27" fmla="*/ 4320 h 4480"/>
              <a:gd name="T28" fmla="*/ 466 w 6400"/>
              <a:gd name="T29" fmla="*/ 4320 h 4480"/>
              <a:gd name="T30" fmla="*/ 476 w 6400"/>
              <a:gd name="T31" fmla="*/ 4282 h 4480"/>
              <a:gd name="T32" fmla="*/ 480 w 6400"/>
              <a:gd name="T33" fmla="*/ 4240 h 4480"/>
              <a:gd name="T34" fmla="*/ 478 w 6400"/>
              <a:gd name="T35" fmla="*/ 4216 h 4480"/>
              <a:gd name="T36" fmla="*/ 470 w 6400"/>
              <a:gd name="T37" fmla="*/ 4168 h 4480"/>
              <a:gd name="T38" fmla="*/ 452 w 6400"/>
              <a:gd name="T39" fmla="*/ 4126 h 4480"/>
              <a:gd name="T40" fmla="*/ 426 w 6400"/>
              <a:gd name="T41" fmla="*/ 4088 h 4480"/>
              <a:gd name="T42" fmla="*/ 392 w 6400"/>
              <a:gd name="T43" fmla="*/ 4054 h 4480"/>
              <a:gd name="T44" fmla="*/ 354 w 6400"/>
              <a:gd name="T45" fmla="*/ 4028 h 4480"/>
              <a:gd name="T46" fmla="*/ 312 w 6400"/>
              <a:gd name="T47" fmla="*/ 4010 h 4480"/>
              <a:gd name="T48" fmla="*/ 264 w 6400"/>
              <a:gd name="T49" fmla="*/ 4002 h 4480"/>
              <a:gd name="T50" fmla="*/ 240 w 6400"/>
              <a:gd name="T51" fmla="*/ 4000 h 4480"/>
              <a:gd name="T52" fmla="*/ 198 w 6400"/>
              <a:gd name="T53" fmla="*/ 4004 h 4480"/>
              <a:gd name="T54" fmla="*/ 160 w 6400"/>
              <a:gd name="T55" fmla="*/ 4014 h 4480"/>
              <a:gd name="T56" fmla="*/ 160 w 6400"/>
              <a:gd name="T57" fmla="*/ 466 h 4480"/>
              <a:gd name="T58" fmla="*/ 198 w 6400"/>
              <a:gd name="T59" fmla="*/ 476 h 4480"/>
              <a:gd name="T60" fmla="*/ 240 w 6400"/>
              <a:gd name="T61" fmla="*/ 480 h 4480"/>
              <a:gd name="T62" fmla="*/ 264 w 6400"/>
              <a:gd name="T63" fmla="*/ 478 h 4480"/>
              <a:gd name="T64" fmla="*/ 312 w 6400"/>
              <a:gd name="T65" fmla="*/ 470 h 4480"/>
              <a:gd name="T66" fmla="*/ 354 w 6400"/>
              <a:gd name="T67" fmla="*/ 452 h 4480"/>
              <a:gd name="T68" fmla="*/ 392 w 6400"/>
              <a:gd name="T69" fmla="*/ 426 h 4480"/>
              <a:gd name="T70" fmla="*/ 426 w 6400"/>
              <a:gd name="T71" fmla="*/ 392 h 4480"/>
              <a:gd name="T72" fmla="*/ 452 w 6400"/>
              <a:gd name="T73" fmla="*/ 354 h 4480"/>
              <a:gd name="T74" fmla="*/ 470 w 6400"/>
              <a:gd name="T75" fmla="*/ 312 h 4480"/>
              <a:gd name="T76" fmla="*/ 478 w 6400"/>
              <a:gd name="T77" fmla="*/ 264 h 4480"/>
              <a:gd name="T78" fmla="*/ 480 w 6400"/>
              <a:gd name="T79" fmla="*/ 240 h 4480"/>
              <a:gd name="T80" fmla="*/ 476 w 6400"/>
              <a:gd name="T81" fmla="*/ 198 h 4480"/>
              <a:gd name="T82" fmla="*/ 466 w 6400"/>
              <a:gd name="T83" fmla="*/ 160 h 4480"/>
              <a:gd name="T84" fmla="*/ 5934 w 6400"/>
              <a:gd name="T85" fmla="*/ 160 h 4480"/>
              <a:gd name="T86" fmla="*/ 5924 w 6400"/>
              <a:gd name="T87" fmla="*/ 198 h 4480"/>
              <a:gd name="T88" fmla="*/ 5920 w 6400"/>
              <a:gd name="T89" fmla="*/ 240 h 4480"/>
              <a:gd name="T90" fmla="*/ 5922 w 6400"/>
              <a:gd name="T91" fmla="*/ 264 h 4480"/>
              <a:gd name="T92" fmla="*/ 5930 w 6400"/>
              <a:gd name="T93" fmla="*/ 312 h 4480"/>
              <a:gd name="T94" fmla="*/ 5948 w 6400"/>
              <a:gd name="T95" fmla="*/ 354 h 4480"/>
              <a:gd name="T96" fmla="*/ 5974 w 6400"/>
              <a:gd name="T97" fmla="*/ 392 h 4480"/>
              <a:gd name="T98" fmla="*/ 6008 w 6400"/>
              <a:gd name="T99" fmla="*/ 426 h 4480"/>
              <a:gd name="T100" fmla="*/ 6046 w 6400"/>
              <a:gd name="T101" fmla="*/ 452 h 4480"/>
              <a:gd name="T102" fmla="*/ 6088 w 6400"/>
              <a:gd name="T103" fmla="*/ 470 h 4480"/>
              <a:gd name="T104" fmla="*/ 6136 w 6400"/>
              <a:gd name="T105" fmla="*/ 478 h 4480"/>
              <a:gd name="T106" fmla="*/ 6160 w 6400"/>
              <a:gd name="T107" fmla="*/ 480 h 4480"/>
              <a:gd name="T108" fmla="*/ 6202 w 6400"/>
              <a:gd name="T109" fmla="*/ 476 h 4480"/>
              <a:gd name="T110" fmla="*/ 6240 w 6400"/>
              <a:gd name="T111" fmla="*/ 466 h 4480"/>
              <a:gd name="T112" fmla="*/ 6240 w 6400"/>
              <a:gd name="T113" fmla="*/ 4014 h 4480"/>
              <a:gd name="T114" fmla="*/ 6202 w 6400"/>
              <a:gd name="T115" fmla="*/ 4004 h 4480"/>
              <a:gd name="T116" fmla="*/ 6160 w 6400"/>
              <a:gd name="T117" fmla="*/ 4000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9061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773237"/>
          </a:xfrm>
        </p:spPr>
        <p:txBody>
          <a:bodyPr/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Інтернет - ресурси :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dirty="0" smtClean="0">
                <a:latin typeface="Times New Roman" pitchFamily="18" charset="0"/>
                <a:cs typeface="Times New Roman" pitchFamily="18" charset="0"/>
              </a:rPr>
            </a:br>
            <a:endParaRPr lang="uk-UA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457200" indent="-457200" algn="l">
              <a:buFont typeface="Arial" charset="0"/>
              <a:buAutoNum type="arabicPeriod"/>
            </a:pPr>
            <a:r>
              <a:rPr lang="en-US" dirty="0" smtClean="0"/>
              <a:t>http:// </a:t>
            </a:r>
            <a:r>
              <a:rPr lang="uk-UA" dirty="0" err="1" smtClean="0"/>
              <a:t>depositphoto</a:t>
            </a:r>
            <a:r>
              <a:rPr lang="en-US" dirty="0" smtClean="0"/>
              <a:t>s</a:t>
            </a:r>
          </a:p>
          <a:p>
            <a:pPr marL="457200" indent="-457200" algn="l">
              <a:buAutoNum type="arabicPeriod"/>
            </a:pPr>
            <a:r>
              <a:rPr lang="uk-UA" u="sng" dirty="0" smtClean="0"/>
              <a:t>http://uk.wikipedia.org/wiki</a:t>
            </a:r>
          </a:p>
          <a:p>
            <a:pPr marL="457200" lvl="0" indent="-457200" algn="l">
              <a:buFont typeface="Arial" charset="0"/>
              <a:buAutoNum type="arabicPeriod"/>
            </a:pPr>
            <a:r>
              <a:rPr lang="en-US" dirty="0" smtClean="0"/>
              <a:t>http://silkdream.ru/41.htm </a:t>
            </a:r>
          </a:p>
          <a:p>
            <a:pPr marL="457200" lvl="0" indent="-457200" algn="l">
              <a:buFont typeface="Arial" charset="0"/>
              <a:buAutoNum type="arabicPeriod"/>
            </a:pPr>
            <a:r>
              <a:rPr lang="en-US" dirty="0" smtClean="0"/>
              <a:t>https</a:t>
            </a:r>
            <a:r>
              <a:rPr lang="uk-UA" dirty="0" smtClean="0"/>
              <a:t>://</a:t>
            </a:r>
            <a:r>
              <a:rPr lang="en-US" dirty="0" smtClean="0"/>
              <a:t>sites</a:t>
            </a:r>
            <a:r>
              <a:rPr lang="uk-UA" dirty="0" smtClean="0"/>
              <a:t>.</a:t>
            </a:r>
            <a:r>
              <a:rPr lang="en-US" dirty="0" err="1" smtClean="0"/>
              <a:t>google</a:t>
            </a:r>
            <a:r>
              <a:rPr lang="uk-UA" dirty="0" smtClean="0"/>
              <a:t>.</a:t>
            </a:r>
            <a:r>
              <a:rPr lang="en-US" dirty="0" smtClean="0"/>
              <a:t>com</a:t>
            </a:r>
            <a:r>
              <a:rPr lang="uk-UA" dirty="0" smtClean="0"/>
              <a:t>/</a:t>
            </a:r>
            <a:r>
              <a:rPr lang="en-US" dirty="0" smtClean="0"/>
              <a:t>site</a:t>
            </a:r>
            <a:r>
              <a:rPr lang="uk-UA" dirty="0" smtClean="0"/>
              <a:t>/</a:t>
            </a:r>
            <a:r>
              <a:rPr lang="en-US" dirty="0" err="1" smtClean="0"/>
              <a:t>fizika</a:t>
            </a:r>
            <a:r>
              <a:rPr lang="uk-UA" dirty="0" smtClean="0"/>
              <a:t>7</a:t>
            </a:r>
            <a:r>
              <a:rPr lang="en-US" dirty="0" err="1" smtClean="0"/>
              <a:t>klasnova</a:t>
            </a:r>
            <a:endParaRPr lang="uk-UA" dirty="0" smtClean="0"/>
          </a:p>
          <a:p>
            <a:pPr marL="457200" indent="-457200" algn="l">
              <a:buAutoNum type="arabicPeriod"/>
            </a:pPr>
            <a:endParaRPr lang="en-US" dirty="0" smtClean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5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7652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609600" y="1371600"/>
            <a:ext cx="7924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/>
              <a:t>	</a:t>
            </a:r>
            <a:endParaRPr lang="ru-RU" sz="3600" b="1" i="1" dirty="0" smtClean="0"/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1. </a:t>
            </a:r>
            <a:r>
              <a:rPr lang="ru-RU" sz="2800" b="1" i="1" dirty="0" err="1" smtClean="0"/>
              <a:t>Що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називаєм</a:t>
            </a:r>
            <a:r>
              <a:rPr lang="ru-RU" sz="2800" b="1" i="1" dirty="0" smtClean="0"/>
              <a:t> механічним рухом?</a:t>
            </a:r>
            <a:endParaRPr lang="ru-RU" sz="2800" b="1" i="1" dirty="0"/>
          </a:p>
          <a:p>
            <a:pPr marL="514350" indent="-514350">
              <a:lnSpc>
                <a:spcPct val="150000"/>
              </a:lnSpc>
              <a:defRPr/>
            </a:pPr>
            <a:r>
              <a:rPr lang="ru-RU" sz="2800" b="1" i="1" dirty="0" smtClean="0"/>
              <a:t>2.  Чому вказують відносно яких тіл рухається тіло</a:t>
            </a:r>
            <a:r>
              <a:rPr lang="ru-RU" sz="2800" b="1" i="1" dirty="0"/>
              <a:t>? </a:t>
            </a:r>
          </a:p>
          <a:p>
            <a:pPr marL="514350" indent="-514350">
              <a:lnSpc>
                <a:spcPct val="150000"/>
              </a:lnSpc>
              <a:defRPr/>
            </a:pPr>
            <a:r>
              <a:rPr lang="ru-RU" sz="2800" b="1" i="1" dirty="0" smtClean="0"/>
              <a:t>3. </a:t>
            </a:r>
            <a:r>
              <a:rPr lang="ru-RU" sz="2800" b="1" i="1" dirty="0" err="1" smtClean="0"/>
              <a:t>Які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об’єкти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утворюють</a:t>
            </a:r>
            <a:r>
              <a:rPr lang="ru-RU" sz="2800" b="1" i="1" dirty="0" smtClean="0"/>
              <a:t> систему </a:t>
            </a:r>
            <a:r>
              <a:rPr lang="ru-RU" sz="2800" b="1" i="1" dirty="0" err="1" smtClean="0"/>
              <a:t>відліку</a:t>
            </a:r>
            <a:r>
              <a:rPr lang="ru-RU" sz="2800" b="1" i="1" dirty="0" smtClean="0"/>
              <a:t>?</a:t>
            </a:r>
            <a:endParaRPr lang="ru-RU" sz="2800" b="1" i="1" dirty="0"/>
          </a:p>
          <a:p>
            <a:pPr marL="514350" indent="-514350">
              <a:lnSpc>
                <a:spcPct val="150000"/>
              </a:lnSpc>
              <a:defRPr/>
            </a:pPr>
            <a:r>
              <a:rPr lang="ru-RU" sz="2800" b="1" i="1" dirty="0" smtClean="0"/>
              <a:t>4.  У яких </a:t>
            </a:r>
            <a:r>
              <a:rPr lang="ru-RU" sz="2800" b="1" i="1" dirty="0" err="1" smtClean="0"/>
              <a:t>випадках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рухоме</a:t>
            </a:r>
            <a:r>
              <a:rPr lang="ru-RU" sz="2800" b="1" i="1" dirty="0" smtClean="0"/>
              <a:t> тіло </a:t>
            </a:r>
            <a:r>
              <a:rPr lang="ru-RU" sz="2800" b="1" i="1" dirty="0" err="1" smtClean="0"/>
              <a:t>можна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вважати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матеріальною</a:t>
            </a:r>
            <a:r>
              <a:rPr lang="ru-RU" sz="2800" b="1" i="1" dirty="0" smtClean="0"/>
              <a:t> точкою?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762000"/>
            <a:ext cx="815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</a:rPr>
              <a:t> ПЕРЕВІРКА ДОМАШНЬОГО ЗАВДАННЯ</a:t>
            </a:r>
            <a:endParaRPr lang="ru-RU" sz="4400" dirty="0" smtClean="0"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560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38200" y="838200"/>
            <a:ext cx="411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</a:rPr>
              <a:t>РОЗВ’ЯЗУВАННЯ ЗАДАЧІ</a:t>
            </a:r>
            <a:endParaRPr lang="uk-UA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0" name="Group 106"/>
          <p:cNvGrpSpPr>
            <a:grpSpLocks/>
          </p:cNvGrpSpPr>
          <p:nvPr/>
        </p:nvGrpSpPr>
        <p:grpSpPr bwMode="auto">
          <a:xfrm>
            <a:off x="809625" y="-381000"/>
            <a:ext cx="7267377" cy="5565370"/>
            <a:chOff x="480" y="1144"/>
            <a:chExt cx="4146" cy="2210"/>
          </a:xfrm>
        </p:grpSpPr>
        <p:grpSp>
          <p:nvGrpSpPr>
            <p:cNvPr id="11" name="Group 88"/>
            <p:cNvGrpSpPr>
              <a:grpSpLocks/>
            </p:cNvGrpSpPr>
            <p:nvPr/>
          </p:nvGrpSpPr>
          <p:grpSpPr bwMode="auto">
            <a:xfrm>
              <a:off x="480" y="1144"/>
              <a:ext cx="4146" cy="2210"/>
              <a:chOff x="480" y="1144"/>
              <a:chExt cx="4146" cy="2210"/>
            </a:xfrm>
          </p:grpSpPr>
          <p:grpSp>
            <p:nvGrpSpPr>
              <p:cNvPr id="15" name="Group 8"/>
              <p:cNvGrpSpPr>
                <a:grpSpLocks/>
              </p:cNvGrpSpPr>
              <p:nvPr/>
            </p:nvGrpSpPr>
            <p:grpSpPr bwMode="auto">
              <a:xfrm>
                <a:off x="1968" y="3112"/>
                <a:ext cx="480" cy="96"/>
                <a:chOff x="960" y="2592"/>
                <a:chExt cx="480" cy="96"/>
              </a:xfrm>
            </p:grpSpPr>
            <p:sp>
              <p:nvSpPr>
                <p:cNvPr id="59" name="Line 9"/>
                <p:cNvSpPr>
                  <a:spLocks noChangeShapeType="1"/>
                </p:cNvSpPr>
                <p:nvPr/>
              </p:nvSpPr>
              <p:spPr bwMode="auto">
                <a:xfrm>
                  <a:off x="96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0" name="Line 10"/>
                <p:cNvSpPr>
                  <a:spLocks noChangeShapeType="1"/>
                </p:cNvSpPr>
                <p:nvPr/>
              </p:nvSpPr>
              <p:spPr bwMode="auto">
                <a:xfrm>
                  <a:off x="120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1" name="Line 11"/>
                <p:cNvSpPr>
                  <a:spLocks noChangeShapeType="1"/>
                </p:cNvSpPr>
                <p:nvPr/>
              </p:nvSpPr>
              <p:spPr bwMode="auto">
                <a:xfrm>
                  <a:off x="144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grpSp>
            <p:nvGrpSpPr>
              <p:cNvPr id="16" name="Group 12"/>
              <p:cNvGrpSpPr>
                <a:grpSpLocks/>
              </p:cNvGrpSpPr>
              <p:nvPr/>
            </p:nvGrpSpPr>
            <p:grpSpPr bwMode="auto">
              <a:xfrm>
                <a:off x="1104" y="3112"/>
                <a:ext cx="480" cy="96"/>
                <a:chOff x="960" y="2592"/>
                <a:chExt cx="480" cy="96"/>
              </a:xfrm>
            </p:grpSpPr>
            <p:sp>
              <p:nvSpPr>
                <p:cNvPr id="56" name="Line 13"/>
                <p:cNvSpPr>
                  <a:spLocks noChangeShapeType="1"/>
                </p:cNvSpPr>
                <p:nvPr/>
              </p:nvSpPr>
              <p:spPr bwMode="auto">
                <a:xfrm>
                  <a:off x="96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7" name="Line 14"/>
                <p:cNvSpPr>
                  <a:spLocks noChangeShapeType="1"/>
                </p:cNvSpPr>
                <p:nvPr/>
              </p:nvSpPr>
              <p:spPr bwMode="auto">
                <a:xfrm>
                  <a:off x="120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8" name="Line 15"/>
                <p:cNvSpPr>
                  <a:spLocks noChangeShapeType="1"/>
                </p:cNvSpPr>
                <p:nvPr/>
              </p:nvSpPr>
              <p:spPr bwMode="auto">
                <a:xfrm>
                  <a:off x="144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grpSp>
            <p:nvGrpSpPr>
              <p:cNvPr id="17" name="Group 16"/>
              <p:cNvGrpSpPr>
                <a:grpSpLocks/>
              </p:cNvGrpSpPr>
              <p:nvPr/>
            </p:nvGrpSpPr>
            <p:grpSpPr bwMode="auto">
              <a:xfrm>
                <a:off x="2640" y="3112"/>
                <a:ext cx="480" cy="96"/>
                <a:chOff x="960" y="2592"/>
                <a:chExt cx="480" cy="96"/>
              </a:xfrm>
            </p:grpSpPr>
            <p:sp>
              <p:nvSpPr>
                <p:cNvPr id="53" name="Line 17"/>
                <p:cNvSpPr>
                  <a:spLocks noChangeShapeType="1"/>
                </p:cNvSpPr>
                <p:nvPr/>
              </p:nvSpPr>
              <p:spPr bwMode="auto">
                <a:xfrm>
                  <a:off x="96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4" name="Line 18"/>
                <p:cNvSpPr>
                  <a:spLocks noChangeShapeType="1"/>
                </p:cNvSpPr>
                <p:nvPr/>
              </p:nvSpPr>
              <p:spPr bwMode="auto">
                <a:xfrm>
                  <a:off x="120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5" name="Line 19"/>
                <p:cNvSpPr>
                  <a:spLocks noChangeShapeType="1"/>
                </p:cNvSpPr>
                <p:nvPr/>
              </p:nvSpPr>
              <p:spPr bwMode="auto">
                <a:xfrm>
                  <a:off x="144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grpSp>
            <p:nvGrpSpPr>
              <p:cNvPr id="21" name="Group 42"/>
              <p:cNvGrpSpPr>
                <a:grpSpLocks/>
              </p:cNvGrpSpPr>
              <p:nvPr/>
            </p:nvGrpSpPr>
            <p:grpSpPr bwMode="auto">
              <a:xfrm>
                <a:off x="672" y="3112"/>
                <a:ext cx="240" cy="96"/>
                <a:chOff x="1200" y="2592"/>
                <a:chExt cx="240" cy="96"/>
              </a:xfrm>
            </p:grpSpPr>
            <p:sp>
              <p:nvSpPr>
                <p:cNvPr id="42" name="Line 44"/>
                <p:cNvSpPr>
                  <a:spLocks noChangeShapeType="1"/>
                </p:cNvSpPr>
                <p:nvPr/>
              </p:nvSpPr>
              <p:spPr bwMode="auto">
                <a:xfrm>
                  <a:off x="120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3" name="Line 45"/>
                <p:cNvSpPr>
                  <a:spLocks noChangeShapeType="1"/>
                </p:cNvSpPr>
                <p:nvPr/>
              </p:nvSpPr>
              <p:spPr bwMode="auto">
                <a:xfrm>
                  <a:off x="1440" y="2592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sp>
            <p:nvSpPr>
              <p:cNvPr id="22" name="Line 46"/>
              <p:cNvSpPr>
                <a:spLocks noChangeShapeType="1"/>
              </p:cNvSpPr>
              <p:nvPr/>
            </p:nvSpPr>
            <p:spPr bwMode="auto">
              <a:xfrm flipV="1">
                <a:off x="627" y="3153"/>
                <a:ext cx="2869" cy="18"/>
              </a:xfrm>
              <a:prstGeom prst="line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38" name="Line 48"/>
              <p:cNvSpPr>
                <a:spLocks noChangeShapeType="1"/>
              </p:cNvSpPr>
              <p:nvPr/>
            </p:nvSpPr>
            <p:spPr bwMode="auto">
              <a:xfrm>
                <a:off x="3312" y="311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9" name="Text Box 33"/>
              <p:cNvSpPr txBox="1">
                <a:spLocks noChangeArrowheads="1"/>
              </p:cNvSpPr>
              <p:nvPr/>
            </p:nvSpPr>
            <p:spPr bwMode="auto">
              <a:xfrm>
                <a:off x="480" y="3171"/>
                <a:ext cx="4146" cy="1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2400" i="0" baseline="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              -</a:t>
                </a:r>
                <a:r>
                  <a:rPr lang="ru-RU" sz="2400" i="0" baseline="0" dirty="0">
                    <a:solidFill>
                      <a:schemeClr val="tx1"/>
                    </a:solidFill>
                    <a:latin typeface="Times New Roman" pitchFamily="18" charset="0"/>
                  </a:rPr>
                  <a:t>2  </a:t>
                </a:r>
                <a:r>
                  <a:rPr lang="ru-RU" sz="2400" i="0" baseline="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 -</a:t>
                </a:r>
                <a:r>
                  <a:rPr lang="ru-RU" sz="2400" i="0" baseline="0" dirty="0">
                    <a:solidFill>
                      <a:schemeClr val="tx1"/>
                    </a:solidFill>
                    <a:latin typeface="Times New Roman" pitchFamily="18" charset="0"/>
                  </a:rPr>
                  <a:t>1   0 </a:t>
                </a:r>
                <a:r>
                  <a:rPr lang="ru-RU" sz="2400" i="0" baseline="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1   </a:t>
                </a:r>
                <a:r>
                  <a:rPr lang="ru-RU" sz="2400" i="0" baseline="0" dirty="0">
                    <a:solidFill>
                      <a:schemeClr val="tx1"/>
                    </a:solidFill>
                    <a:latin typeface="Times New Roman" pitchFamily="18" charset="0"/>
                  </a:rPr>
                  <a:t>2 </a:t>
                </a:r>
                <a:r>
                  <a:rPr lang="ru-RU" sz="2400" i="0" baseline="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  </a:t>
                </a:r>
                <a:r>
                  <a:rPr lang="ru-RU" sz="2400" i="0" baseline="0" dirty="0">
                    <a:solidFill>
                      <a:schemeClr val="tx1"/>
                    </a:solidFill>
                    <a:latin typeface="Times New Roman" pitchFamily="18" charset="0"/>
                  </a:rPr>
                  <a:t>3   4   5  </a:t>
                </a:r>
                <a:r>
                  <a:rPr lang="ru-RU" sz="2400" i="0" baseline="0" dirty="0" smtClean="0">
                    <a:solidFill>
                      <a:schemeClr val="tx1"/>
                    </a:solidFill>
                    <a:latin typeface="Times New Roman" pitchFamily="18" charset="0"/>
                  </a:rPr>
                  <a:t>  </a:t>
                </a:r>
                <a:r>
                  <a:rPr lang="ru-RU" sz="2400" i="0" baseline="0" dirty="0">
                    <a:solidFill>
                      <a:schemeClr val="tx1"/>
                    </a:solidFill>
                    <a:latin typeface="Times New Roman" pitchFamily="18" charset="0"/>
                  </a:rPr>
                  <a:t>	</a:t>
                </a:r>
                <a:r>
                  <a:rPr lang="ru-RU" sz="2400" i="0" baseline="0" dirty="0" err="1" smtClean="0">
                    <a:solidFill>
                      <a:schemeClr val="tx1"/>
                    </a:solidFill>
                    <a:latin typeface="Times New Roman" pitchFamily="18" charset="0"/>
                  </a:rPr>
                  <a:t>Х,км</a:t>
                </a:r>
                <a:endParaRPr lang="ru-RU" sz="2400" i="0" baseline="0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7" name="Text Box 66"/>
              <p:cNvSpPr txBox="1">
                <a:spLocks noChangeArrowheads="1"/>
              </p:cNvSpPr>
              <p:nvPr/>
            </p:nvSpPr>
            <p:spPr bwMode="auto">
              <a:xfrm>
                <a:off x="1824" y="1144"/>
                <a:ext cx="33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 sz="2400" i="0" baseline="0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" name="Text Box 67"/>
              <p:cNvSpPr txBox="1">
                <a:spLocks noChangeArrowheads="1"/>
              </p:cNvSpPr>
              <p:nvPr/>
            </p:nvSpPr>
            <p:spPr bwMode="auto">
              <a:xfrm>
                <a:off x="1824" y="1384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ru-RU" sz="2400" i="0" baseline="0" dirty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12" name="Oval 101"/>
            <p:cNvSpPr>
              <a:spLocks noChangeArrowheads="1"/>
            </p:cNvSpPr>
            <p:nvPr/>
          </p:nvSpPr>
          <p:spPr bwMode="auto">
            <a:xfrm flipH="1" flipV="1">
              <a:off x="1776" y="3120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3" name="Text Box 103"/>
            <p:cNvSpPr txBox="1">
              <a:spLocks noChangeArrowheads="1"/>
            </p:cNvSpPr>
            <p:nvPr/>
          </p:nvSpPr>
          <p:spPr bwMode="auto">
            <a:xfrm>
              <a:off x="1670" y="2778"/>
              <a:ext cx="24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4000" i="0" dirty="0">
                  <a:solidFill>
                    <a:schemeClr val="tx1"/>
                  </a:solidFill>
                  <a:latin typeface="Times New Roman" pitchFamily="18" charset="0"/>
                </a:rPr>
                <a:t>О</a:t>
              </a:r>
            </a:p>
          </p:txBody>
        </p:sp>
      </p:grp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429000"/>
            <a:ext cx="38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4343400"/>
            <a:ext cx="381000" cy="21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31" name="Picture 7" descr="http://cs9960.vk.me/g25097847/a_9ce5f6e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3962400"/>
            <a:ext cx="381000" cy="609600"/>
          </a:xfrm>
          <a:prstGeom prst="rect">
            <a:avLst/>
          </a:prstGeom>
          <a:noFill/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609600"/>
            <a:ext cx="38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447800"/>
            <a:ext cx="38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066800"/>
            <a:ext cx="381000" cy="21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667000"/>
            <a:ext cx="381000" cy="216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" name="Picture 7" descr="http://cs9960.vk.me/g25097847/a_9ce5f6e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1676400"/>
            <a:ext cx="381000" cy="609600"/>
          </a:xfrm>
          <a:prstGeom prst="rect">
            <a:avLst/>
          </a:prstGeom>
          <a:noFill/>
        </p:spPr>
      </p:pic>
      <p:pic>
        <p:nvPicPr>
          <p:cNvPr id="124" name="Picture 7" descr="http://cs9960.vk.me/g25097847/a_9ce5f6e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2362200"/>
            <a:ext cx="381000" cy="609600"/>
          </a:xfrm>
          <a:prstGeom prst="rect">
            <a:avLst/>
          </a:prstGeom>
          <a:noFill/>
        </p:spPr>
      </p:pic>
      <p:sp>
        <p:nvSpPr>
          <p:cNvPr id="125" name="TextBox 124"/>
          <p:cNvSpPr txBox="1"/>
          <p:nvPr/>
        </p:nvSpPr>
        <p:spPr>
          <a:xfrm>
            <a:off x="6324600" y="990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 км</a:t>
            </a:r>
            <a:endParaRPr lang="uk-UA" dirty="0"/>
          </a:p>
        </p:txBody>
      </p:sp>
      <p:sp>
        <p:nvSpPr>
          <p:cNvPr id="126" name="TextBox 125"/>
          <p:cNvSpPr txBox="1"/>
          <p:nvPr/>
        </p:nvSpPr>
        <p:spPr>
          <a:xfrm>
            <a:off x="6400800" y="1752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4,5 км</a:t>
            </a:r>
            <a:endParaRPr lang="uk-UA" dirty="0"/>
          </a:p>
        </p:txBody>
      </p:sp>
      <p:sp>
        <p:nvSpPr>
          <p:cNvPr id="127" name="TextBox 126"/>
          <p:cNvSpPr txBox="1"/>
          <p:nvPr/>
        </p:nvSpPr>
        <p:spPr>
          <a:xfrm>
            <a:off x="6477000" y="2514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1,5 км</a:t>
            </a:r>
            <a:endParaRPr lang="uk-UA" dirty="0"/>
          </a:p>
        </p:txBody>
      </p:sp>
      <p:pic>
        <p:nvPicPr>
          <p:cNvPr id="128" name="Picture 2" descr="https://img-fotki.yandex.ru/get/15511/200418627.3f/0_11443b_7575ae45_orig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4953000"/>
            <a:ext cx="685799" cy="1085850"/>
          </a:xfrm>
          <a:prstGeom prst="rect">
            <a:avLst/>
          </a:prstGeom>
          <a:noFill/>
        </p:spPr>
      </p:pic>
      <p:sp>
        <p:nvSpPr>
          <p:cNvPr id="129" name="TextBox 128"/>
          <p:cNvSpPr txBox="1"/>
          <p:nvPr/>
        </p:nvSpPr>
        <p:spPr>
          <a:xfrm>
            <a:off x="5029200" y="5486400"/>
            <a:ext cx="2396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Скарбничка цікавинок</a:t>
            </a:r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5" grpId="0"/>
      <p:bldP spid="126" grpId="0"/>
      <p:bldP spid="127" grpId="0"/>
      <p:bldP spid="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560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66800" y="838200"/>
            <a:ext cx="7619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err="1" smtClean="0"/>
              <a:t>Марк</a:t>
            </a:r>
            <a:r>
              <a:rPr lang="uk-UA" b="1" i="1" dirty="0" smtClean="0"/>
              <a:t> Твен  </a:t>
            </a:r>
            <a:r>
              <a:rPr lang="uk-UA" b="1" i="1" dirty="0" err="1" smtClean="0"/>
              <a:t>“Пригоди</a:t>
            </a:r>
            <a:r>
              <a:rPr lang="uk-UA" b="1" i="1" dirty="0" smtClean="0"/>
              <a:t> </a:t>
            </a:r>
            <a:r>
              <a:rPr lang="uk-UA" b="1" i="1" dirty="0" err="1" smtClean="0"/>
              <a:t>Гекльберрі</a:t>
            </a:r>
            <a:r>
              <a:rPr lang="uk-UA" b="1" i="1" dirty="0" smtClean="0"/>
              <a:t> </a:t>
            </a:r>
            <a:r>
              <a:rPr lang="uk-UA" b="1" i="1" dirty="0" err="1" smtClean="0"/>
              <a:t>Фінна”</a:t>
            </a:r>
            <a:endParaRPr lang="uk-UA" b="1" i="1" dirty="0" smtClean="0"/>
          </a:p>
          <a:p>
            <a:endParaRPr lang="uk-UA" dirty="0" smtClean="0"/>
          </a:p>
          <a:p>
            <a:pPr algn="just"/>
            <a:r>
              <a:rPr lang="uk-UA" sz="2800" dirty="0" smtClean="0"/>
              <a:t>Мене, звісно, несло вниз за течією зі швидкістю</a:t>
            </a:r>
          </a:p>
          <a:p>
            <a:pPr algn="just"/>
            <a:r>
              <a:rPr lang="uk-UA" sz="2800" dirty="0" smtClean="0"/>
              <a:t> 4-5 миль на годину,  але  цього звичайно не    </a:t>
            </a:r>
          </a:p>
          <a:p>
            <a:pPr algn="just"/>
            <a:r>
              <a:rPr lang="uk-UA" sz="2800" dirty="0" smtClean="0"/>
              <a:t>помічаєш, навпаки, здається, начебто човен </a:t>
            </a:r>
          </a:p>
          <a:p>
            <a:pPr algn="just"/>
            <a:r>
              <a:rPr lang="uk-UA" sz="2800" dirty="0" smtClean="0"/>
              <a:t>стоїть у воді нерухомо; а якщо мигне мимо корч,</a:t>
            </a:r>
          </a:p>
          <a:p>
            <a:pPr algn="just"/>
            <a:r>
              <a:rPr lang="uk-UA" sz="2800" dirty="0" smtClean="0"/>
              <a:t> то навіть дух захоплює, думаєш: от чудово </a:t>
            </a:r>
          </a:p>
          <a:p>
            <a:pPr algn="just"/>
            <a:r>
              <a:rPr lang="uk-UA" sz="2800" dirty="0" smtClean="0"/>
              <a:t>летить корч! А що сам летиш, це й на думку </a:t>
            </a:r>
          </a:p>
          <a:p>
            <a:pPr algn="just"/>
            <a:r>
              <a:rPr lang="uk-UA" sz="2800" dirty="0" smtClean="0"/>
              <a:t>не спадає….</a:t>
            </a:r>
          </a:p>
          <a:p>
            <a:pPr algn="just"/>
            <a:endParaRPr lang="uk-UA" sz="2800" dirty="0" smtClean="0"/>
          </a:p>
          <a:p>
            <a:pPr algn="just"/>
            <a:r>
              <a:rPr lang="uk-UA" sz="2800" dirty="0" smtClean="0"/>
              <a:t>Яке явище ілюструє описаний випадок?</a:t>
            </a:r>
            <a:endParaRPr lang="uk-UA" sz="2800" dirty="0"/>
          </a:p>
        </p:txBody>
      </p:sp>
      <p:pic>
        <p:nvPicPr>
          <p:cNvPr id="6" name="Picture 2" descr="https://img-fotki.yandex.ru/get/15511/200418627.3f/0_11443b_7575ae45_orig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4953000"/>
            <a:ext cx="685799" cy="1085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560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1027112" y="822572"/>
            <a:ext cx="70866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cs typeface="Times New Roman" pitchFamily="18" charset="0"/>
              </a:rPr>
              <a:t>	</a:t>
            </a:r>
            <a:r>
              <a:rPr lang="en-US" sz="4000" dirty="0">
                <a:cs typeface="Times New Roman" pitchFamily="18" charset="0"/>
              </a:rPr>
              <a:t> </a:t>
            </a:r>
            <a:r>
              <a:rPr lang="ru-RU" sz="3200" b="1" u="sng" dirty="0" smtClean="0">
                <a:cs typeface="Times New Roman" pitchFamily="18" charset="0"/>
              </a:rPr>
              <a:t>ТРАЄКТОРІЯ</a:t>
            </a:r>
            <a:endParaRPr lang="ru-RU" sz="3200" dirty="0">
              <a:cs typeface="Times New Roman" pitchFamily="18" charset="0"/>
            </a:endParaRPr>
          </a:p>
        </p:txBody>
      </p:sp>
      <p:pic>
        <p:nvPicPr>
          <p:cNvPr id="25604" name="Рисунок 12" descr="Рисунок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743200"/>
            <a:ext cx="456088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3581400"/>
            <a:ext cx="3906838" cy="28956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486400" y="25146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Видимий слід від руху людей, тварин, літаків.</a:t>
            </a:r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5606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07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381000" y="762000"/>
            <a:ext cx="845820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u="sng" dirty="0" smtClean="0">
                <a:cs typeface="Times New Roman" pitchFamily="18" charset="0"/>
              </a:rPr>
              <a:t>ТРАЄКТОРІЯ.</a:t>
            </a:r>
            <a:r>
              <a:rPr lang="uk-UA" sz="3600" b="1" u="sng" dirty="0" smtClean="0"/>
              <a:t> ШЛЯХ. ПЕРЕМІЩЕНЯ </a:t>
            </a:r>
            <a:endParaRPr lang="ru-RU" sz="3600" u="sng" dirty="0"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1905000"/>
            <a:ext cx="75438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Segoe Script" pitchFamily="34" charset="0"/>
              </a:rPr>
              <a:t>Дізнаєтесь про нові фізичні поняття  </a:t>
            </a:r>
            <a:r>
              <a:rPr lang="uk-UA" sz="3200" b="1" dirty="0" smtClean="0">
                <a:latin typeface="Segoe Script" pitchFamily="34" charset="0"/>
              </a:rPr>
              <a:t>"траєкторія", "</a:t>
            </a:r>
            <a:r>
              <a:rPr lang="uk-UA" sz="3200" b="1" dirty="0" err="1" smtClean="0">
                <a:latin typeface="Segoe Script" pitchFamily="34" charset="0"/>
              </a:rPr>
              <a:t>шлях“</a:t>
            </a:r>
            <a:r>
              <a:rPr lang="uk-UA" sz="3200" b="1" dirty="0" smtClean="0">
                <a:latin typeface="Segoe Script" pitchFamily="34" charset="0"/>
              </a:rPr>
              <a:t>, "переміщення", </a:t>
            </a:r>
            <a:r>
              <a:rPr lang="uk-UA" sz="3200" dirty="0" smtClean="0">
                <a:latin typeface="Segoe Script" pitchFamily="34" charset="0"/>
              </a:rPr>
              <a:t>познайомитесь з різними формами траєкторій та з'ясуєте відмінність між шляхом та переміщенням.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1" animBg="1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26634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5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Button Color - Down"/>
          <p:cNvSpPr/>
          <p:nvPr/>
        </p:nvSpPr>
        <p:spPr>
          <a:xfrm>
            <a:off x="1066800" y="685800"/>
            <a:ext cx="7010400" cy="838200"/>
          </a:xfrm>
          <a:prstGeom prst="roundRect">
            <a:avLst>
              <a:gd name="adj" fmla="val 3571"/>
            </a:avLst>
          </a:prstGeom>
          <a:solidFill>
            <a:schemeClr val="bg1"/>
          </a:solidFill>
          <a:ln w="381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ea typeface="Verdana" panose="020B0604030504040204" pitchFamily="34" charset="0"/>
                <a:cs typeface="Times New Roman" pitchFamily="18" charset="0"/>
              </a:rPr>
              <a:t>ТРАЄКТОРІЯ РУХУ</a:t>
            </a:r>
            <a:endParaRPr kumimoji="0" lang="nl-NL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971800"/>
            <a:ext cx="7238342" cy="3276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Button Color - Down"/>
          <p:cNvSpPr/>
          <p:nvPr/>
        </p:nvSpPr>
        <p:spPr>
          <a:xfrm>
            <a:off x="1143000" y="1600200"/>
            <a:ext cx="7010400" cy="1447800"/>
          </a:xfrm>
          <a:prstGeom prst="roundRect">
            <a:avLst>
              <a:gd name="adj" fmla="val 3571"/>
            </a:avLst>
          </a:prstGeom>
          <a:solidFill>
            <a:schemeClr val="accent1">
              <a:lumMod val="75000"/>
            </a:schemeClr>
          </a:solidFill>
          <a:ln w="381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 </a:t>
            </a:r>
            <a:r>
              <a:rPr lang="uk-UA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уявна лінія, яку описує в просторі точка, що рухається.</a:t>
            </a:r>
            <a:endParaRPr kumimoji="0" lang="nl-NL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838200"/>
            <a:ext cx="8869363" cy="594677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latin typeface="+mj-lt"/>
              </a:rPr>
              <a:t>                                                          </a:t>
            </a:r>
            <a:endParaRPr lang="ru-RU" sz="20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+mj-lt"/>
              </a:rPr>
              <a:t>          </a:t>
            </a:r>
            <a:r>
              <a:rPr lang="ru-RU" sz="2000" dirty="0" err="1" smtClean="0">
                <a:latin typeface="+mj-lt"/>
              </a:rPr>
              <a:t>Траєкторія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руху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літака</a:t>
            </a:r>
            <a:r>
              <a:rPr lang="ru-RU" sz="2000" dirty="0" smtClean="0">
                <a:latin typeface="+mj-lt"/>
              </a:rPr>
              <a:t>                                  </a:t>
            </a:r>
            <a:r>
              <a:rPr lang="ru-RU" sz="2000" dirty="0" err="1" smtClean="0">
                <a:latin typeface="+mj-lt"/>
              </a:rPr>
              <a:t>Траєкторія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планети</a:t>
            </a:r>
            <a:r>
              <a:rPr lang="ru-RU" sz="2000" dirty="0" smtClean="0">
                <a:latin typeface="+mj-lt"/>
              </a:rPr>
              <a:t>  </a:t>
            </a:r>
            <a:r>
              <a:rPr lang="ru-RU" sz="2000" dirty="0" err="1" smtClean="0">
                <a:latin typeface="+mj-lt"/>
              </a:rPr>
              <a:t>Нібиру</a:t>
            </a:r>
            <a:r>
              <a:rPr lang="ru-RU" sz="2000" dirty="0" smtClean="0">
                <a:latin typeface="+mj-lt"/>
              </a:rPr>
              <a:t>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 smtClean="0">
              <a:latin typeface="+mj-lt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 smtClean="0"/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latin typeface="+mj-lt"/>
            </a:endParaRPr>
          </a:p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latin typeface="+mj-lt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>
                <a:latin typeface="+mj-lt"/>
              </a:rPr>
              <a:t>          </a:t>
            </a:r>
            <a:r>
              <a:rPr lang="ru-RU" sz="2000" dirty="0" err="1" smtClean="0">
                <a:latin typeface="+mj-lt"/>
              </a:rPr>
              <a:t>Траєкторія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руху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автомобілей</a:t>
            </a:r>
            <a:r>
              <a:rPr lang="ru-RU" sz="2000" dirty="0" smtClean="0">
                <a:latin typeface="+mj-lt"/>
              </a:rPr>
              <a:t> по                 </a:t>
            </a:r>
            <a:r>
              <a:rPr lang="ru-RU" sz="2000" dirty="0" err="1" smtClean="0">
                <a:latin typeface="+mj-lt"/>
              </a:rPr>
              <a:t>Траєкторія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руху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автомобіля</a:t>
            </a:r>
            <a:r>
              <a:rPr lang="ru-RU" sz="2000" dirty="0" smtClean="0">
                <a:latin typeface="+mj-lt"/>
              </a:rPr>
              <a:t> </a:t>
            </a:r>
            <a:r>
              <a:rPr lang="ru-RU" sz="2000" dirty="0" err="1" smtClean="0">
                <a:latin typeface="+mj-lt"/>
              </a:rPr>
              <a:t>під</a:t>
            </a:r>
            <a:r>
              <a:rPr lang="ru-RU" sz="2000" dirty="0" smtClean="0">
                <a:latin typeface="+mj-lt"/>
              </a:rPr>
              <a:t>                                                                            о                                         </a:t>
            </a:r>
            <a:r>
              <a:rPr lang="ru-RU" sz="2000" dirty="0" err="1" smtClean="0">
                <a:latin typeface="+mj-lt"/>
              </a:rPr>
              <a:t>шосе</a:t>
            </a:r>
            <a:r>
              <a:rPr lang="ru-RU" sz="2000" dirty="0" smtClean="0">
                <a:latin typeface="+mj-lt"/>
              </a:rPr>
              <a:t>                                                                    час </a:t>
            </a:r>
            <a:r>
              <a:rPr lang="ru-RU" sz="2000" dirty="0" err="1" smtClean="0">
                <a:latin typeface="+mj-lt"/>
              </a:rPr>
              <a:t>аварій</a:t>
            </a:r>
            <a:endParaRPr lang="ru-RU" sz="2000" dirty="0">
              <a:latin typeface="+mj-lt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3429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4114800"/>
            <a:ext cx="32893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4038600"/>
            <a:ext cx="32512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1524000"/>
            <a:ext cx="32893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9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5612" y="514793"/>
            <a:ext cx="8229600" cy="868362"/>
          </a:xfrm>
        </p:spPr>
        <p:txBody>
          <a:bodyPr/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ФОРМИ ТРАЄКТОРІЙ</a:t>
            </a:r>
            <a:endParaRPr lang="uk-UA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1203</TotalTime>
  <Words>664</Words>
  <Application>Microsoft Office PowerPoint</Application>
  <PresentationFormat>Экран (4:3)</PresentationFormat>
  <Paragraphs>180</Paragraphs>
  <Slides>23</Slides>
  <Notes>9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</vt:lpstr>
      <vt:lpstr>Calibri</vt:lpstr>
      <vt:lpstr>Century Schoolbook</vt:lpstr>
      <vt:lpstr>Segoe Script</vt:lpstr>
      <vt:lpstr>Tahoma</vt:lpstr>
      <vt:lpstr>Times New Roman</vt:lpstr>
      <vt:lpstr>Verdana</vt:lpstr>
      <vt:lpstr>3_Тема Office</vt:lpstr>
      <vt:lpstr>4_Тема Office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 ТРАЄКТОРІЙ</vt:lpstr>
      <vt:lpstr>Механічний рух  (за формою траєкторій)</vt:lpstr>
      <vt:lpstr>Людина їде на велосипеді по прямій дорозі.</vt:lpstr>
      <vt:lpstr>Шлях – це фізична величина, яка рівна довжині траєкторії.</vt:lpstr>
      <vt:lpstr>Одиниці шляху</vt:lpstr>
      <vt:lpstr>Презентация PowerPoint</vt:lpstr>
      <vt:lpstr>Презентация PowerPoint</vt:lpstr>
      <vt:lpstr> 3.Виразіть в метрах та запишіть  до  зошита</vt:lpstr>
      <vt:lpstr>4. Знайдіть шлях від точки А до точки 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Інтернет - ресурси :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А</cp:lastModifiedBy>
  <cp:revision>106</cp:revision>
  <cp:lastPrinted>1601-01-01T00:00:00Z</cp:lastPrinted>
  <dcterms:created xsi:type="dcterms:W3CDTF">1601-01-01T00:00:00Z</dcterms:created>
  <dcterms:modified xsi:type="dcterms:W3CDTF">2016-04-04T09:56:55Z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