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6" r:id="rId1"/>
  </p:sldMasterIdLst>
  <p:notesMasterIdLst>
    <p:notesMasterId r:id="rId26"/>
  </p:notesMasterIdLst>
  <p:sldIdLst>
    <p:sldId id="325" r:id="rId2"/>
    <p:sldId id="301" r:id="rId3"/>
    <p:sldId id="295" r:id="rId4"/>
    <p:sldId id="267" r:id="rId5"/>
    <p:sldId id="303" r:id="rId6"/>
    <p:sldId id="304" r:id="rId7"/>
    <p:sldId id="308" r:id="rId8"/>
    <p:sldId id="305" r:id="rId9"/>
    <p:sldId id="299" r:id="rId10"/>
    <p:sldId id="328" r:id="rId11"/>
    <p:sldId id="307" r:id="rId12"/>
    <p:sldId id="311" r:id="rId13"/>
    <p:sldId id="302" r:id="rId14"/>
    <p:sldId id="309" r:id="rId15"/>
    <p:sldId id="318" r:id="rId16"/>
    <p:sldId id="321" r:id="rId17"/>
    <p:sldId id="329" r:id="rId18"/>
    <p:sldId id="314" r:id="rId19"/>
    <p:sldId id="315" r:id="rId20"/>
    <p:sldId id="316" r:id="rId21"/>
    <p:sldId id="317" r:id="rId22"/>
    <p:sldId id="322" r:id="rId23"/>
    <p:sldId id="324" r:id="rId24"/>
    <p:sldId id="32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00"/>
    <a:srgbClr val="FFFF66"/>
    <a:srgbClr val="003300"/>
    <a:srgbClr val="7B4FF7"/>
    <a:srgbClr val="D1FFF3"/>
    <a:srgbClr val="25FF88"/>
    <a:srgbClr val="CCFF99"/>
    <a:srgbClr val="7DFBCB"/>
    <a:srgbClr val="008000"/>
    <a:srgbClr val="9FD5A9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65" autoAdjust="0"/>
    <p:restoredTop sz="94639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9A379D1-05F5-4F42-9FDD-C114F3781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FFCEA6-D399-4A2A-97B7-559968BF75F2}" type="slidenum">
              <a:rPr lang="en-GB" smtClean="0">
                <a:solidFill>
                  <a:srgbClr val="000000"/>
                </a:solidFill>
              </a:rPr>
              <a:pPr/>
              <a:t>4</a:t>
            </a:fld>
            <a:endParaRPr lang="en-GB" dirty="0" smtClean="0">
              <a:solidFill>
                <a:srgbClr val="000000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585639-6485-4A9C-BF13-90F2FF6569A2}" type="slidenum">
              <a:rPr lang="en-GB" smtClean="0">
                <a:solidFill>
                  <a:srgbClr val="000000"/>
                </a:solidFill>
              </a:rPr>
              <a:pPr/>
              <a:t>9</a:t>
            </a:fld>
            <a:endParaRPr lang="en-GB" dirty="0" smtClean="0">
              <a:solidFill>
                <a:srgbClr val="000000"/>
              </a:solidFill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8E458F-F1D9-43C7-A213-6F0E01BCE857}" type="slidenum">
              <a:rPr lang="ru-RU"/>
              <a:pPr/>
              <a:t>11</a:t>
            </a:fld>
            <a:endParaRPr lang="ru-RU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A379D1-05F5-4F42-9FDD-C114F3781D69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3867535F-4F24-434D-A321-1385FC867A19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D0D4AB-E9DD-40EA-951A-5B791B7906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AF1BFA6C-6C75-47F7-BB8B-74ED927A2248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A531BB49-FB3A-446F-9552-A52D7ACB24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100000">
              <a:srgbClr val="FF0000"/>
            </a:gs>
            <a:gs pos="100000">
              <a:schemeClr val="accent6">
                <a:lumMod val="7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7FE79F0-C704-4A23-99EB-8DDA6B93F1C2}" type="datetimeFigureOut">
              <a:rPr lang="ru-RU" smtClean="0"/>
              <a:pPr>
                <a:defRPr/>
              </a:pPr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0491572-EEAE-4DF4-BB2B-7559C80CEE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57;&#1090;&#1074;&#1086;&#1088;&#1080;&#1090;&#1080;%20&#1087;&#1072;&#1087;&#1082;&#1091;1\&#1044;&#1088;&#1091;&#1082;\&#1059;&#1088;&#1086;&#1082;%20&#8470;1%20&#1052;&#1077;&#1093;&#1072;&#1085;&#1110;&#1095;&#1085;&#1080;&#1081;%20&#1088;&#1091;&#1093;\&#1055;&#1088;&#1077;&#1079;&#1077;&#1085;&#1090;&#1072;&#1094;&#1110;&#1103;%20&#1052;&#1077;&#1093;&#1072;&#1085;&#1110;&#1095;&#1085;&#1080;&#1081;%20&#1088;&#1091;&#1093;\01.%20&#1052;&#1077;&#1093;&#1072;&#1085;&#1110;&#1095;&#1085;&#1080;&#1081;%20&#1088;&#1091;&#1093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image" Target="../media/image7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L:\&#1057;&#1090;&#1074;&#1086;&#1088;&#1080;&#1090;&#1080;%20&#1087;&#1072;&#1087;&#1082;&#1091;1\&#1044;&#1088;&#1091;&#1082;\&#1059;&#1088;&#1086;&#1082;%20&#8470;1%20&#1052;&#1077;&#1093;&#1072;&#1085;&#1110;&#1095;&#1085;&#1080;&#1081;%20&#1088;&#1091;&#1093;\&#1055;&#1088;&#1077;&#1079;&#1077;&#1085;&#1090;&#1072;&#1094;&#1110;&#1103;%20&#1052;&#1077;&#1093;&#1072;&#1085;&#1110;&#1095;&#1085;&#1080;&#1081;%20&#1088;&#1091;&#1093;\09.%20&#1048;&#1085;&#1090;&#1077;&#1088;&#1077;&#1089;&#1085;&#1099;&#1077;%20&#1082;&#1072;&#1076;&#1088;&#1099;%20&#1076;&#1086;&#1079;&#1072;&#1087;&#1088;&#1072;&#1074;&#1082;&#1080;%20&#1074;%20&#1074;&#1086;&#1079;&#1076;&#1091;&#1093;&#1077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site/fizika7klasnova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gif"/><Relationship Id="rId3" Type="http://schemas.openxmlformats.org/officeDocument/2006/relationships/audio" Target="../media/audio1.wav"/><Relationship Id="rId7" Type="http://schemas.openxmlformats.org/officeDocument/2006/relationships/image" Target="../media/image21.wmf"/><Relationship Id="rId12" Type="http://schemas.openxmlformats.org/officeDocument/2006/relationships/image" Target="../media/image2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wmf"/><Relationship Id="rId11" Type="http://schemas.openxmlformats.org/officeDocument/2006/relationships/image" Target="../media/image25.gif"/><Relationship Id="rId5" Type="http://schemas.openxmlformats.org/officeDocument/2006/relationships/image" Target="../media/image15.gif"/><Relationship Id="rId15" Type="http://schemas.openxmlformats.org/officeDocument/2006/relationships/image" Target="../media/image14.jpeg"/><Relationship Id="rId10" Type="http://schemas.openxmlformats.org/officeDocument/2006/relationships/image" Target="../media/image24.gif"/><Relationship Id="rId4" Type="http://schemas.openxmlformats.org/officeDocument/2006/relationships/image" Target="../media/image19.png"/><Relationship Id="rId9" Type="http://schemas.openxmlformats.org/officeDocument/2006/relationships/image" Target="../media/image23.gif"/><Relationship Id="rId14" Type="http://schemas.openxmlformats.org/officeDocument/2006/relationships/image" Target="../media/image2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1000" y="3048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965276" y="3276600"/>
            <a:ext cx="44767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uk-UA" dirty="0" err="1" smtClean="0">
                <a:solidFill>
                  <a:srgbClr val="000000"/>
                </a:solidFill>
              </a:rPr>
              <a:t>Ситніченко</a:t>
            </a:r>
            <a:r>
              <a:rPr lang="uk-UA" dirty="0" smtClean="0">
                <a:solidFill>
                  <a:srgbClr val="000000"/>
                </a:solidFill>
              </a:rPr>
              <a:t> Ольга Анатоліївна,</a:t>
            </a:r>
          </a:p>
          <a:p>
            <a:pPr algn="r"/>
            <a:r>
              <a:rPr lang="uk-UA" dirty="0" smtClean="0">
                <a:solidFill>
                  <a:srgbClr val="000000"/>
                </a:solidFill>
              </a:rPr>
              <a:t>вчитель фізики</a:t>
            </a:r>
          </a:p>
          <a:p>
            <a:pPr algn="r"/>
            <a:r>
              <a:rPr lang="uk-UA" dirty="0" err="1" smtClean="0">
                <a:solidFill>
                  <a:srgbClr val="000000"/>
                </a:solidFill>
              </a:rPr>
              <a:t>Білозірської</a:t>
            </a:r>
            <a:r>
              <a:rPr lang="uk-UA" dirty="0" smtClean="0">
                <a:solidFill>
                  <a:srgbClr val="000000"/>
                </a:solidFill>
              </a:rPr>
              <a:t> загальноосвітньої </a:t>
            </a:r>
            <a:r>
              <a:rPr lang="uk-UA" dirty="0" err="1" smtClean="0">
                <a:solidFill>
                  <a:srgbClr val="000000"/>
                </a:solidFill>
              </a:rPr>
              <a:t>щколи</a:t>
            </a:r>
            <a:endParaRPr lang="uk-UA" dirty="0" smtClean="0">
              <a:solidFill>
                <a:srgbClr val="000000"/>
              </a:solidFill>
            </a:endParaRPr>
          </a:p>
          <a:p>
            <a:pPr algn="r"/>
            <a:r>
              <a:rPr lang="uk-UA" dirty="0" smtClean="0">
                <a:solidFill>
                  <a:srgbClr val="000000"/>
                </a:solidFill>
              </a:rPr>
              <a:t>І-ІІ ступенів №1 </a:t>
            </a:r>
            <a:r>
              <a:rPr lang="uk-UA" dirty="0" err="1" smtClean="0">
                <a:solidFill>
                  <a:srgbClr val="000000"/>
                </a:solidFill>
              </a:rPr>
              <a:t>Білозірської</a:t>
            </a:r>
            <a:r>
              <a:rPr lang="uk-UA" dirty="0" smtClean="0">
                <a:solidFill>
                  <a:srgbClr val="000000"/>
                </a:solidFill>
              </a:rPr>
              <a:t> сільської ради</a:t>
            </a:r>
          </a:p>
          <a:p>
            <a:pPr algn="r"/>
            <a:r>
              <a:rPr lang="uk-UA" dirty="0" smtClean="0">
                <a:solidFill>
                  <a:srgbClr val="000000"/>
                </a:solidFill>
              </a:rPr>
              <a:t>Черкаського району Черкаської області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762000"/>
            <a:ext cx="838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0000"/>
                </a:solidFill>
              </a:rPr>
              <a:t>Механічний рух. Відносність руху. Тіло відліку. Система відліку.  Матеріальна</a:t>
            </a:r>
            <a:r>
              <a:rPr lang="ru-RU" sz="3600" b="1" dirty="0" smtClean="0">
                <a:solidFill>
                  <a:srgbClr val="000000"/>
                </a:solidFill>
              </a:rPr>
              <a:t> точка</a:t>
            </a:r>
            <a:endParaRPr lang="uk-UA" sz="3600" dirty="0" smtClean="0">
              <a:solidFill>
                <a:srgbClr val="000000"/>
              </a:solidFill>
            </a:endParaRPr>
          </a:p>
          <a:p>
            <a:pPr algn="ctr"/>
            <a:endParaRPr lang="uk-UA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24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3" name="01. Механічний рух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Скругленный прямоугольник 76"/>
          <p:cNvSpPr/>
          <p:nvPr/>
        </p:nvSpPr>
        <p:spPr>
          <a:xfrm>
            <a:off x="381000" y="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85800" y="609600"/>
            <a:ext cx="8077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rgbClr val="003300"/>
                </a:solidFill>
                <a:latin typeface="Bookman Old Style" pitchFamily="18" charset="0"/>
              </a:rPr>
              <a:t>Як ви вважаєте чи будуть тіла які нам здаються нерухомими, перебувати у стані спокою відносно Сонця? </a:t>
            </a:r>
            <a:endParaRPr lang="uk-UA" sz="3200" b="1" i="1" dirty="0">
              <a:solidFill>
                <a:srgbClr val="003300"/>
              </a:solidFill>
              <a:latin typeface="Bookman Old Style" pitchFamily="18" charset="0"/>
            </a:endParaRPr>
          </a:p>
        </p:txBody>
      </p:sp>
      <p:pic>
        <p:nvPicPr>
          <p:cNvPr id="79" name="Picture 4" descr="j01856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66700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6" descr="http://persha.kr.ua/wp-content/uploads/2014/12/samyy-dlinnyy-v-mire-mo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71800"/>
            <a:ext cx="3505200" cy="2593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3810000"/>
            <a:ext cx="1985626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AutoShape 4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24600" y="5486400"/>
            <a:ext cx="2438400" cy="1143000"/>
          </a:xfrm>
          <a:prstGeom prst="actionButtonBlank">
            <a:avLst/>
          </a:prstGeom>
          <a:gradFill rotWithShape="0">
            <a:gsLst>
              <a:gs pos="0">
                <a:srgbClr val="CC99FF"/>
              </a:gs>
              <a:gs pos="100000">
                <a:srgbClr val="CC99FF">
                  <a:gamma/>
                  <a:shade val="0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2800" i="0" baseline="0" dirty="0" smtClean="0">
                <a:solidFill>
                  <a:schemeClr val="tx1"/>
                </a:solidFill>
                <a:latin typeface="Times New Roman" pitchFamily="18" charset="0"/>
              </a:rPr>
              <a:t>Довідка</a:t>
            </a:r>
            <a:endParaRPr lang="ru-RU" sz="2800" i="0" baseline="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  <a:solidFill>
            <a:srgbClr val="FFFF66"/>
          </a:solidFill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Леб</a:t>
            </a: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і</a:t>
            </a:r>
            <a:r>
              <a:rPr lang="ru-RU" sz="3200" b="1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дь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 на </a:t>
            </a:r>
            <a:r>
              <a:rPr lang="ru-RU" sz="3200" b="1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кризі</a:t>
            </a:r>
            <a:endParaRPr lang="ru-RU" sz="3200" b="1" dirty="0" smtClean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75468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00"/>
                </a:solidFill>
                <a:latin typeface="Bookman Old Style" pitchFamily="18" charset="0"/>
              </a:rPr>
              <a:t>Чи рухається лебідь відносно криги на якій він стоїть?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3300"/>
                </a:solidFill>
                <a:latin typeface="Bookman Old Style" pitchFamily="18" charset="0"/>
              </a:rPr>
              <a:t>Рухається лебідь відносно берега або води в річці?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ru-RU" dirty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438400"/>
            <a:ext cx="5978525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381000" y="3048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3643313"/>
            <a:ext cx="9144000" cy="7143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96200" cy="762000"/>
          </a:xfrm>
          <a:solidFill>
            <a:srgbClr val="CCFF99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</a:rPr>
              <a:t>Рухається </a:t>
            </a:r>
            <a:r>
              <a:rPr lang="ru-RU" sz="4000" dirty="0" err="1" smtClean="0">
                <a:solidFill>
                  <a:schemeClr val="bg1">
                    <a:lumMod val="50000"/>
                  </a:schemeClr>
                </a:solidFill>
              </a:rPr>
              <a:t>чи</a:t>
            </a:r>
            <a:r>
              <a:rPr lang="ru-RU" sz="4000" dirty="0" smtClean="0">
                <a:solidFill>
                  <a:schemeClr val="bg1">
                    <a:lumMod val="50000"/>
                  </a:schemeClr>
                </a:solidFill>
              </a:rPr>
              <a:t> не рухається?</a:t>
            </a:r>
            <a:endParaRPr lang="ru-RU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28600" y="4343400"/>
            <a:ext cx="5257800" cy="1752600"/>
          </a:xfrm>
        </p:spPr>
        <p:txBody>
          <a:bodyPr>
            <a:normAutofit fontScale="62500" lnSpcReduction="20000"/>
          </a:bodyPr>
          <a:lstStyle/>
          <a:p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Які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тіла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рухаються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?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Відносно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яких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тіл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?</a:t>
            </a:r>
          </a:p>
          <a:p>
            <a:pPr algn="ctr"/>
            <a:endParaRPr lang="ru-RU" sz="3200" b="1" dirty="0" smtClean="0">
              <a:solidFill>
                <a:srgbClr val="000000"/>
              </a:solidFill>
              <a:latin typeface="Bookman Old Style" pitchFamily="18" charset="0"/>
            </a:endParaRPr>
          </a:p>
          <a:p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Які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тіла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не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рухаються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і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чи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завжди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ви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з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впевненостю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 можете </a:t>
            </a:r>
            <a:r>
              <a:rPr lang="ru-RU" sz="3200" b="1" dirty="0" err="1" smtClean="0">
                <a:solidFill>
                  <a:srgbClr val="000000"/>
                </a:solidFill>
                <a:latin typeface="Bookman Old Style" pitchFamily="18" charset="0"/>
              </a:rPr>
              <a:t>стверджувати</a:t>
            </a:r>
            <a:r>
              <a:rPr lang="ru-RU" sz="3200" b="1" dirty="0" smtClean="0">
                <a:solidFill>
                  <a:srgbClr val="000000"/>
                </a:solidFill>
                <a:latin typeface="Bookman Old Style" pitchFamily="18" charset="0"/>
              </a:rPr>
              <a:t>?</a:t>
            </a: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008000"/>
              </a:solidFill>
            </a:endParaRP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-4429125" y="1214438"/>
            <a:ext cx="4214812" cy="2357437"/>
            <a:chOff x="428596" y="1214422"/>
            <a:chExt cx="4214842" cy="23574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18470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" name="Кольцо 12"/>
            <p:cNvSpPr/>
            <p:nvPr/>
          </p:nvSpPr>
          <p:spPr>
            <a:xfrm>
              <a:off x="3643306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4" name="Кольцо 13"/>
            <p:cNvSpPr/>
            <p:nvPr/>
          </p:nvSpPr>
          <p:spPr>
            <a:xfrm>
              <a:off x="928662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0" y="3571875"/>
            <a:ext cx="9144000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57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8618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71625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7181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6435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72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0093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5010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6" name="Группа 27"/>
          <p:cNvGrpSpPr>
            <a:grpSpLocks/>
          </p:cNvGrpSpPr>
          <p:nvPr/>
        </p:nvGrpSpPr>
        <p:grpSpPr bwMode="auto">
          <a:xfrm>
            <a:off x="609600" y="1143000"/>
            <a:ext cx="4214813" cy="2357438"/>
            <a:chOff x="428596" y="1214422"/>
            <a:chExt cx="4214842" cy="235745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18461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Прямоугольник 32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6" name="Кольцо 35"/>
            <p:cNvSpPr/>
            <p:nvPr/>
          </p:nvSpPr>
          <p:spPr>
            <a:xfrm>
              <a:off x="3643306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7" name="Кольцо 36"/>
            <p:cNvSpPr/>
            <p:nvPr/>
          </p:nvSpPr>
          <p:spPr>
            <a:xfrm>
              <a:off x="928662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8456" name="Freeform 4"/>
          <p:cNvSpPr>
            <a:spLocks noChangeAspect="1"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6400"/>
              <a:gd name="T1" fmla="*/ 5594 h 4480"/>
              <a:gd name="T2" fmla="*/ 7999 w 6400"/>
              <a:gd name="T3" fmla="*/ 0 h 4480"/>
              <a:gd name="T4" fmla="*/ 7699 w 6400"/>
              <a:gd name="T5" fmla="*/ 4994 h 4480"/>
              <a:gd name="T6" fmla="*/ 7669 w 6400"/>
              <a:gd name="T7" fmla="*/ 4997 h 4480"/>
              <a:gd name="T8" fmla="*/ 7609 w 6400"/>
              <a:gd name="T9" fmla="*/ 5007 h 4480"/>
              <a:gd name="T10" fmla="*/ 7558 w 6400"/>
              <a:gd name="T11" fmla="*/ 5029 h 4480"/>
              <a:gd name="T12" fmla="*/ 7511 w 6400"/>
              <a:gd name="T13" fmla="*/ 5061 h 4480"/>
              <a:gd name="T14" fmla="*/ 7468 w 6400"/>
              <a:gd name="T15" fmla="*/ 5104 h 4480"/>
              <a:gd name="T16" fmla="*/ 7434 w 6400"/>
              <a:gd name="T17" fmla="*/ 5151 h 4480"/>
              <a:gd name="T18" fmla="*/ 7411 w 6400"/>
              <a:gd name="T19" fmla="*/ 5203 h 4480"/>
              <a:gd name="T20" fmla="*/ 7402 w 6400"/>
              <a:gd name="T21" fmla="*/ 5263 h 4480"/>
              <a:gd name="T22" fmla="*/ 7398 w 6400"/>
              <a:gd name="T23" fmla="*/ 5294 h 4480"/>
              <a:gd name="T24" fmla="*/ 7405 w 6400"/>
              <a:gd name="T25" fmla="*/ 5345 h 4480"/>
              <a:gd name="T26" fmla="*/ 7417 w 6400"/>
              <a:gd name="T27" fmla="*/ 5395 h 4480"/>
              <a:gd name="T28" fmla="*/ 583 w 6400"/>
              <a:gd name="T29" fmla="*/ 5395 h 4480"/>
              <a:gd name="T30" fmla="*/ 594 w 6400"/>
              <a:gd name="T31" fmla="*/ 5345 h 4480"/>
              <a:gd name="T32" fmla="*/ 601 w 6400"/>
              <a:gd name="T33" fmla="*/ 5294 h 4480"/>
              <a:gd name="T34" fmla="*/ 598 w 6400"/>
              <a:gd name="T35" fmla="*/ 5263 h 4480"/>
              <a:gd name="T36" fmla="*/ 587 w 6400"/>
              <a:gd name="T37" fmla="*/ 5203 h 4480"/>
              <a:gd name="T38" fmla="*/ 566 w 6400"/>
              <a:gd name="T39" fmla="*/ 5151 h 4480"/>
              <a:gd name="T40" fmla="*/ 532 w 6400"/>
              <a:gd name="T41" fmla="*/ 5104 h 4480"/>
              <a:gd name="T42" fmla="*/ 489 w 6400"/>
              <a:gd name="T43" fmla="*/ 5061 h 4480"/>
              <a:gd name="T44" fmla="*/ 443 w 6400"/>
              <a:gd name="T45" fmla="*/ 5029 h 4480"/>
              <a:gd name="T46" fmla="*/ 390 w 6400"/>
              <a:gd name="T47" fmla="*/ 5007 h 4480"/>
              <a:gd name="T48" fmla="*/ 330 w 6400"/>
              <a:gd name="T49" fmla="*/ 4997 h 4480"/>
              <a:gd name="T50" fmla="*/ 300 w 6400"/>
              <a:gd name="T51" fmla="*/ 4994 h 4480"/>
              <a:gd name="T52" fmla="*/ 248 w 6400"/>
              <a:gd name="T53" fmla="*/ 4999 h 4480"/>
              <a:gd name="T54" fmla="*/ 201 w 6400"/>
              <a:gd name="T55" fmla="*/ 5011 h 4480"/>
              <a:gd name="T56" fmla="*/ 201 w 6400"/>
              <a:gd name="T57" fmla="*/ 581 h 4480"/>
              <a:gd name="T58" fmla="*/ 248 w 6400"/>
              <a:gd name="T59" fmla="*/ 594 h 4480"/>
              <a:gd name="T60" fmla="*/ 300 w 6400"/>
              <a:gd name="T61" fmla="*/ 598 h 4480"/>
              <a:gd name="T62" fmla="*/ 330 w 6400"/>
              <a:gd name="T63" fmla="*/ 596 h 4480"/>
              <a:gd name="T64" fmla="*/ 390 w 6400"/>
              <a:gd name="T65" fmla="*/ 587 h 4480"/>
              <a:gd name="T66" fmla="*/ 443 w 6400"/>
              <a:gd name="T67" fmla="*/ 564 h 4480"/>
              <a:gd name="T68" fmla="*/ 489 w 6400"/>
              <a:gd name="T69" fmla="*/ 532 h 4480"/>
              <a:gd name="T70" fmla="*/ 532 w 6400"/>
              <a:gd name="T71" fmla="*/ 489 h 4480"/>
              <a:gd name="T72" fmla="*/ 566 w 6400"/>
              <a:gd name="T73" fmla="*/ 442 h 4480"/>
              <a:gd name="T74" fmla="*/ 587 w 6400"/>
              <a:gd name="T75" fmla="*/ 390 h 4480"/>
              <a:gd name="T76" fmla="*/ 598 w 6400"/>
              <a:gd name="T77" fmla="*/ 330 h 4480"/>
              <a:gd name="T78" fmla="*/ 601 w 6400"/>
              <a:gd name="T79" fmla="*/ 300 h 4480"/>
              <a:gd name="T80" fmla="*/ 594 w 6400"/>
              <a:gd name="T81" fmla="*/ 248 h 4480"/>
              <a:gd name="T82" fmla="*/ 583 w 6400"/>
              <a:gd name="T83" fmla="*/ 199 h 4480"/>
              <a:gd name="T84" fmla="*/ 7417 w 6400"/>
              <a:gd name="T85" fmla="*/ 199 h 4480"/>
              <a:gd name="T86" fmla="*/ 7405 w 6400"/>
              <a:gd name="T87" fmla="*/ 248 h 4480"/>
              <a:gd name="T88" fmla="*/ 7398 w 6400"/>
              <a:gd name="T89" fmla="*/ 300 h 4480"/>
              <a:gd name="T90" fmla="*/ 7402 w 6400"/>
              <a:gd name="T91" fmla="*/ 330 h 4480"/>
              <a:gd name="T92" fmla="*/ 7411 w 6400"/>
              <a:gd name="T93" fmla="*/ 390 h 4480"/>
              <a:gd name="T94" fmla="*/ 7434 w 6400"/>
              <a:gd name="T95" fmla="*/ 442 h 4480"/>
              <a:gd name="T96" fmla="*/ 7468 w 6400"/>
              <a:gd name="T97" fmla="*/ 489 h 4480"/>
              <a:gd name="T98" fmla="*/ 7511 w 6400"/>
              <a:gd name="T99" fmla="*/ 532 h 4480"/>
              <a:gd name="T100" fmla="*/ 7558 w 6400"/>
              <a:gd name="T101" fmla="*/ 564 h 4480"/>
              <a:gd name="T102" fmla="*/ 7609 w 6400"/>
              <a:gd name="T103" fmla="*/ 587 h 4480"/>
              <a:gd name="T104" fmla="*/ 7669 w 6400"/>
              <a:gd name="T105" fmla="*/ 596 h 4480"/>
              <a:gd name="T106" fmla="*/ 7699 w 6400"/>
              <a:gd name="T107" fmla="*/ 598 h 4480"/>
              <a:gd name="T108" fmla="*/ 7751 w 6400"/>
              <a:gd name="T109" fmla="*/ 594 h 4480"/>
              <a:gd name="T110" fmla="*/ 7800 w 6400"/>
              <a:gd name="T111" fmla="*/ 581 h 4480"/>
              <a:gd name="T112" fmla="*/ 7800 w 6400"/>
              <a:gd name="T113" fmla="*/ 5011 h 4480"/>
              <a:gd name="T114" fmla="*/ 7751 w 6400"/>
              <a:gd name="T115" fmla="*/ 4999 h 4480"/>
              <a:gd name="T116" fmla="*/ 7699 w 6400"/>
              <a:gd name="T117" fmla="*/ 4994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410200" y="838200"/>
            <a:ext cx="2895600" cy="954107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</a:rPr>
              <a:t>вагон </a:t>
            </a:r>
            <a:r>
              <a:rPr lang="ru-RU" sz="2800" b="1" dirty="0" smtClean="0">
                <a:solidFill>
                  <a:srgbClr val="000000"/>
                </a:solidFill>
              </a:rPr>
              <a:t>відносно землі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486400" y="2209800"/>
            <a:ext cx="2895600" cy="954107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</a:rPr>
              <a:t>вагон </a:t>
            </a:r>
            <a:r>
              <a:rPr lang="ru-RU" sz="2800" b="1" dirty="0" smtClean="0">
                <a:solidFill>
                  <a:srgbClr val="000000"/>
                </a:solidFill>
              </a:rPr>
              <a:t>відносно </a:t>
            </a:r>
            <a:r>
              <a:rPr lang="ru-RU" sz="2800" b="1" dirty="0">
                <a:solidFill>
                  <a:srgbClr val="000000"/>
                </a:solidFill>
              </a:rPr>
              <a:t>вагона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638800" y="4953000"/>
            <a:ext cx="2895600" cy="954107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</a:rPr>
              <a:t>пасажир відносно землі</a:t>
            </a: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562600" y="3352800"/>
            <a:ext cx="2895600" cy="1384995"/>
          </a:xfrm>
          <a:prstGeom prst="rect">
            <a:avLst/>
          </a:prstGeom>
          <a:solidFill>
            <a:srgbClr val="D1FFF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</a:rPr>
              <a:t>пасажир відносно</a:t>
            </a:r>
            <a:endParaRPr lang="ru-RU" sz="2800" b="1" dirty="0">
              <a:solidFill>
                <a:srgbClr val="000000"/>
              </a:solidFill>
            </a:endParaRPr>
          </a:p>
          <a:p>
            <a:pPr algn="ctr"/>
            <a:r>
              <a:rPr lang="ru-RU" sz="2800" b="1" dirty="0">
                <a:solidFill>
                  <a:srgbClr val="000000"/>
                </a:solidFill>
              </a:rPr>
              <a:t>вагона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-2.59259E-6 L 1.48611 -0.006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95 0.00115 L 1.48906 -0.005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  <a:solidFill>
            <a:srgbClr val="FFFF66"/>
          </a:solidFill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</a:rPr>
              <a:t>Відносність руху.</a:t>
            </a:r>
            <a:br>
              <a:rPr lang="ru-RU" sz="3200" b="1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ru-RU" sz="3200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1600200"/>
            <a:ext cx="8424863" cy="506888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endParaRPr lang="ru-RU" sz="2400" b="1" dirty="0" smtClean="0"/>
          </a:p>
          <a:p>
            <a:pPr fontAlgn="auto">
              <a:spcAft>
                <a:spcPts val="0"/>
              </a:spcAft>
              <a:defRPr/>
            </a:pPr>
            <a:endParaRPr lang="ru-RU" sz="2400" b="1" dirty="0"/>
          </a:p>
          <a:p>
            <a:pPr fontAlgn="auto">
              <a:spcAft>
                <a:spcPts val="0"/>
              </a:spcAft>
              <a:defRPr/>
            </a:pPr>
            <a:endParaRPr lang="ru-RU" sz="2400" b="1" dirty="0" smtClean="0"/>
          </a:p>
          <a:p>
            <a:pPr fontAlgn="auto">
              <a:spcAft>
                <a:spcPts val="0"/>
              </a:spcAft>
              <a:defRPr/>
            </a:pPr>
            <a:endParaRPr lang="ru-RU" sz="2400" b="1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0000"/>
                </a:solidFill>
                <a:latin typeface="Bookman Old Style" pitchFamily="18" charset="0"/>
              </a:rPr>
              <a:t>Мотоцикліст</a:t>
            </a:r>
            <a:r>
              <a:rPr lang="ru-RU" dirty="0" smtClean="0">
                <a:solidFill>
                  <a:srgbClr val="000000"/>
                </a:solidFill>
                <a:latin typeface="Bookman Old Style" pitchFamily="18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Bookman Old Style" pitchFamily="18" charset="0"/>
              </a:rPr>
              <a:t>нерухомий відносно мотоцикла.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000000"/>
                </a:solidFill>
                <a:latin typeface="Bookman Old Style" pitchFamily="18" charset="0"/>
              </a:rPr>
              <a:t>Відносно дороги  мотоцикліст рухається.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900" u="sng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Рух </a:t>
            </a:r>
            <a:r>
              <a:rPr lang="ru-RU" sz="2900" u="sng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і</a:t>
            </a:r>
            <a:r>
              <a:rPr lang="ru-RU" sz="2900" u="sng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 </a:t>
            </a:r>
            <a:r>
              <a:rPr lang="ru-RU" sz="2900" u="sng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спокій</a:t>
            </a:r>
            <a:r>
              <a:rPr lang="ru-RU" sz="2900" u="sng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  </a:t>
            </a:r>
            <a:r>
              <a:rPr lang="ru-RU" sz="2900" u="sng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відносні</a:t>
            </a:r>
            <a:r>
              <a:rPr lang="ru-RU" sz="2900" u="sng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.</a:t>
            </a:r>
            <a:endParaRPr lang="en-US" sz="2900" u="sng" dirty="0" smtClean="0">
              <a:solidFill>
                <a:schemeClr val="bg1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  <a:p>
            <a:pPr lvl="0">
              <a:defRPr/>
            </a:pPr>
            <a:r>
              <a:rPr lang="uk-UA" sz="2900" u="sng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Стан тіла залежить від того, відносно якого тіла його розглядають.</a:t>
            </a:r>
          </a:p>
          <a:p>
            <a:pPr fontAlgn="auto">
              <a:spcAft>
                <a:spcPts val="0"/>
              </a:spcAft>
              <a:defRPr/>
            </a:pPr>
            <a:endParaRPr lang="ru-RU" sz="2400" dirty="0">
              <a:latin typeface="+mj-lt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9113" y="836613"/>
            <a:ext cx="5284787" cy="28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-99392"/>
            <a:ext cx="6957392" cy="6957392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553200" y="304800"/>
            <a:ext cx="2590800" cy="2057400"/>
          </a:xfrm>
          <a:prstGeom prst="wedgeRoundRect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172200" y="0"/>
            <a:ext cx="2133600" cy="1371600"/>
          </a:xfrm>
          <a:prstGeom prst="wedgeRoundRectCallout">
            <a:avLst>
              <a:gd name="adj1" fmla="val -52774"/>
              <a:gd name="adj2" fmla="val 68789"/>
              <a:gd name="adj3" fmla="val 16667"/>
            </a:avLst>
          </a:prstGeom>
          <a:noFill/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dirty="0" smtClean="0">
                <a:solidFill>
                  <a:srgbClr val="000000"/>
                </a:solidFill>
              </a:rPr>
              <a:t>Станьте, діти, у проході,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Посміхніться ви природі!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Потягніться догори,</a:t>
            </a:r>
          </a:p>
          <a:p>
            <a:pPr algn="ctr"/>
            <a:endParaRPr lang="uk-UA" sz="2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2509020" cy="369332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cs typeface="Arial" pitchFamily="34" charset="0"/>
              </a:rPr>
              <a:t>Фізкультхвилинка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943600" y="457200"/>
            <a:ext cx="2133600" cy="1371600"/>
          </a:xfrm>
          <a:prstGeom prst="wedgeRoundRectCallout">
            <a:avLst>
              <a:gd name="adj1" fmla="val -80267"/>
              <a:gd name="adj2" fmla="val 61871"/>
              <a:gd name="adj3" fmla="val 16667"/>
            </a:avLst>
          </a:prstGeom>
          <a:noFill/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1400" dirty="0" smtClean="0"/>
          </a:p>
          <a:p>
            <a:endParaRPr lang="uk-UA" sz="1400" dirty="0" smtClean="0"/>
          </a:p>
          <a:p>
            <a:r>
              <a:rPr lang="uk-UA" sz="1400" dirty="0" smtClean="0">
                <a:solidFill>
                  <a:srgbClr val="000000"/>
                </a:solidFill>
              </a:rPr>
              <a:t>Поклоніться до землі.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Нахиліться вліво, вправо,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Повторіть ще раз цю вправу!</a:t>
            </a:r>
          </a:p>
          <a:p>
            <a:endParaRPr lang="uk-UA" sz="1400" dirty="0" smtClean="0">
              <a:solidFill>
                <a:srgbClr val="000000"/>
              </a:solidFill>
            </a:endParaRPr>
          </a:p>
          <a:p>
            <a:pPr algn="ctr"/>
            <a:endParaRPr lang="uk-UA" sz="2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324600" y="152400"/>
            <a:ext cx="2133600" cy="1371600"/>
          </a:xfrm>
          <a:prstGeom prst="wedgeRoundRectCallout">
            <a:avLst>
              <a:gd name="adj1" fmla="val -52774"/>
              <a:gd name="adj2" fmla="val 68789"/>
              <a:gd name="adj3" fmla="val 16667"/>
            </a:avLst>
          </a:prstGeom>
          <a:noFill/>
          <a:ln w="127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sz="1400" dirty="0" smtClean="0"/>
          </a:p>
          <a:p>
            <a:endParaRPr lang="uk-UA" sz="1400" dirty="0" smtClean="0"/>
          </a:p>
          <a:p>
            <a:r>
              <a:rPr lang="uk-UA" sz="1400" dirty="0" smtClean="0">
                <a:solidFill>
                  <a:srgbClr val="000000"/>
                </a:solidFill>
              </a:rPr>
              <a:t>Швидко-швидко    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             пострибайте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І мерщій усі       </a:t>
            </a:r>
          </a:p>
          <a:p>
            <a:r>
              <a:rPr lang="uk-UA" sz="1400" dirty="0" smtClean="0">
                <a:solidFill>
                  <a:srgbClr val="000000"/>
                </a:solidFill>
              </a:rPr>
              <a:t>                      сідайте!</a:t>
            </a:r>
          </a:p>
          <a:p>
            <a:endParaRPr lang="uk-UA" sz="1400" dirty="0" smtClean="0">
              <a:solidFill>
                <a:srgbClr val="000000"/>
              </a:solidFill>
            </a:endParaRPr>
          </a:p>
          <a:p>
            <a:pPr algn="ctr"/>
            <a:endParaRPr lang="uk-UA" sz="20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77401"/>
      </p:ext>
    </p:extLst>
  </p:cSld>
  <p:clrMapOvr>
    <a:masterClrMapping/>
  </p:clrMapOvr>
  <p:transition spd="slow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xit" presetSubtype="4" fill="hold" grpId="1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4" fill="hold" grpId="1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xit" presetSubtype="4" fill="hold" grpId="1" nodeType="click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073" grpId="0" animBg="1"/>
      <p:bldP spid="3073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1200" b="1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609600" y="533400"/>
            <a:ext cx="81534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MyriadPro-Regular" charset="-128"/>
                <a:cs typeface="Times New Roman" pitchFamily="18" charset="0"/>
              </a:rPr>
              <a:t>          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MyriadPro-Regular" charset="-128"/>
                <a:cs typeface="Times New Roman" pitchFamily="18" charset="0"/>
              </a:rPr>
              <a:t>тіло, відносно якого розглядають рух.</a:t>
            </a:r>
          </a:p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MyriadPro-Regular" charset="-128"/>
                <a:cs typeface="Times New Roman" pitchFamily="18" charset="0"/>
              </a:rPr>
              <a:t>Тіло відліку обирають довільно.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Bookman Old Style" pitchFamily="18" charset="0"/>
                <a:ea typeface="MyriadPro-Regular" charset="-128"/>
                <a:cs typeface="Times New Roman" pitchFamily="18" charset="0"/>
              </a:rPr>
              <a:t>Щоб говорити про те, рухається тіло чи перебуває в стані спокою, потрібно спочатку вибрати тіло відліку, а потім подивитися, чи змінюється відносно нього положення тіла, що розглядається.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50900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Тіло відліку</a:t>
            </a:r>
            <a:endParaRPr lang="ru-RU" sz="3200" b="1" dirty="0" smtClean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1200" b="1" i="1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3" name="09. Интересные кадры дозаправки в воздух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dirty="0" smtClean="0">
                <a:solidFill>
                  <a:srgbClr val="000000"/>
                </a:solidFill>
                <a:latin typeface="Segoe Script" pitchFamily="34" charset="0"/>
              </a:rPr>
              <a:t>Щоб визначити положення в певний момент часу пішохода й автомобіля на даній ділянці дороги, досить однієї координати: </a:t>
            </a:r>
            <a:r>
              <a:rPr lang="uk-UA" dirty="0" err="1" smtClean="0">
                <a:solidFill>
                  <a:srgbClr val="000000"/>
                </a:solidFill>
                <a:latin typeface="Segoe Script" pitchFamily="34" charset="0"/>
              </a:rPr>
              <a:t>х</a:t>
            </a:r>
            <a:r>
              <a:rPr lang="uk-UA" baseline="-25000" dirty="0" err="1" smtClean="0">
                <a:solidFill>
                  <a:srgbClr val="000000"/>
                </a:solidFill>
                <a:latin typeface="Segoe Script" pitchFamily="34" charset="0"/>
              </a:rPr>
              <a:t>п</a:t>
            </a:r>
            <a:r>
              <a:rPr lang="uk-UA" dirty="0" smtClean="0">
                <a:solidFill>
                  <a:srgbClr val="000000"/>
                </a:solidFill>
                <a:latin typeface="Segoe Script" pitchFamily="34" charset="0"/>
              </a:rPr>
              <a:t> = -2 км; </a:t>
            </a:r>
            <a:r>
              <a:rPr lang="uk-UA" dirty="0" err="1" smtClean="0">
                <a:solidFill>
                  <a:srgbClr val="000000"/>
                </a:solidFill>
                <a:latin typeface="Segoe Script" pitchFamily="34" charset="0"/>
              </a:rPr>
              <a:t>х</a:t>
            </a:r>
            <a:r>
              <a:rPr lang="uk-UA" baseline="-25000" dirty="0" err="1" smtClean="0">
                <a:solidFill>
                  <a:srgbClr val="000000"/>
                </a:solidFill>
                <a:latin typeface="Segoe Script" pitchFamily="34" charset="0"/>
              </a:rPr>
              <a:t>а</a:t>
            </a:r>
            <a:r>
              <a:rPr lang="uk-UA" baseline="-25000" dirty="0" smtClean="0">
                <a:solidFill>
                  <a:srgbClr val="000000"/>
                </a:solidFill>
                <a:latin typeface="Segoe Script" pitchFamily="34" charset="0"/>
              </a:rPr>
              <a:t> </a:t>
            </a:r>
            <a:r>
              <a:rPr lang="uk-UA" dirty="0" smtClean="0">
                <a:solidFill>
                  <a:srgbClr val="000000"/>
                </a:solidFill>
                <a:latin typeface="Segoe Script" pitchFamily="34" charset="0"/>
              </a:rPr>
              <a:t>= 8 км. А щоб дізнатися де знаходиться в певний час трактор в полі вже потрібно дві координати: х = 300 м,              у = 100 м</a:t>
            </a: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rgbClr val="000000"/>
                </a:solidFill>
              </a:rPr>
              <a:t> </a:t>
            </a:r>
            <a:endParaRPr lang="uk-UA" dirty="0" smtClean="0">
              <a:solidFill>
                <a:srgbClr val="000000"/>
              </a:solidFill>
            </a:endParaRPr>
          </a:p>
        </p:txBody>
      </p:sp>
      <p:sp>
        <p:nvSpPr>
          <p:cNvPr id="21" name="Button Color - Down"/>
          <p:cNvSpPr/>
          <p:nvPr/>
        </p:nvSpPr>
        <p:spPr>
          <a:xfrm>
            <a:off x="304800" y="381000"/>
            <a:ext cx="8526722" cy="1785445"/>
          </a:xfrm>
          <a:prstGeom prst="roundRect">
            <a:avLst>
              <a:gd name="adj" fmla="val 3571"/>
            </a:avLst>
          </a:prstGeom>
          <a:noFill/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ru-RU" sz="3100" b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Система </a:t>
            </a:r>
            <a:r>
              <a:rPr lang="ru-RU" sz="3100" b="1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відліку</a:t>
            </a:r>
            <a:endParaRPr lang="ru-RU" sz="3100" b="1" dirty="0" smtClean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 algn="ctr"/>
            <a:r>
              <a:rPr lang="ru-RU" sz="31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100" b="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</a:t>
            </a:r>
            <a:r>
              <a:rPr lang="ru-RU" sz="31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тіло відліку, пов’язана з ним система координат і годинник для відліку часу.</a:t>
            </a:r>
            <a:endParaRPr lang="nl-NL" sz="31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2286000"/>
            <a:ext cx="3962400" cy="1977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8200" y="2286000"/>
            <a:ext cx="3962400" cy="190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242615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" name="Button Color - Down"/>
          <p:cNvSpPr/>
          <p:nvPr/>
        </p:nvSpPr>
        <p:spPr>
          <a:xfrm>
            <a:off x="228600" y="0"/>
            <a:ext cx="8763000" cy="2295204"/>
          </a:xfrm>
          <a:prstGeom prst="roundRect">
            <a:avLst>
              <a:gd name="adj" fmla="val 3571"/>
            </a:avLst>
          </a:prstGeom>
          <a:solidFill>
            <a:srgbClr val="FFFF66"/>
          </a:solidFill>
          <a:ln w="381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ru-RU" sz="3100" b="1" i="1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0" algn="ctr"/>
            <a:r>
              <a:rPr lang="ru-RU" sz="2400" b="1" dirty="0" err="1" smtClean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це</a:t>
            </a:r>
            <a:r>
              <a:rPr lang="ru-RU" sz="2400" b="1" dirty="0" smtClean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фізична </a:t>
            </a:r>
            <a:r>
              <a:rPr lang="ru-RU" sz="2400" b="1" dirty="0" smtClean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модель тіла, </a:t>
            </a:r>
            <a:r>
              <a:rPr lang="ru-RU" sz="2400" b="1" dirty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розмірами якого в умовах </a:t>
            </a:r>
            <a:r>
              <a:rPr lang="ru-RU" sz="2400" b="1" u="sng" dirty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даної</a:t>
            </a:r>
            <a:r>
              <a:rPr lang="ru-RU" sz="2400" b="1" dirty="0">
                <a:solidFill>
                  <a:srgbClr val="000000"/>
                </a:solidFill>
                <a:latin typeface="Bookman Old Style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задачі можна знехтувати.</a:t>
            </a:r>
            <a:endParaRPr lang="nl-NL" sz="2400" b="1" dirty="0">
              <a:solidFill>
                <a:srgbClr val="000000"/>
              </a:solidFill>
              <a:latin typeface="Bookman Old Style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9940" name="Picture 4" descr="http://factosvit.com.ua/wp-content/uploads/2015/01/image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343400"/>
            <a:ext cx="3962400" cy="1762125"/>
          </a:xfrm>
          <a:prstGeom prst="rect">
            <a:avLst/>
          </a:prstGeom>
          <a:noFill/>
        </p:spPr>
      </p:pic>
      <p:pic>
        <p:nvPicPr>
          <p:cNvPr id="39942" name="Picture 6" descr="https://ukr.media/static/ba/aimg/2/4/2/242717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343400"/>
            <a:ext cx="4114800" cy="18288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28600" y="2514600"/>
            <a:ext cx="85344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можна </a:t>
            </a:r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вважати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космічний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корабель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матеріальною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точкою, коли </a:t>
            </a:r>
            <a:r>
              <a:rPr lang="ru-RU" sz="2800" b="1" cap="none" spc="0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він</a:t>
            </a:r>
            <a:r>
              <a:rPr lang="ru-RU" sz="2800" b="1" cap="none" spc="0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r>
              <a:rPr lang="ru-RU" sz="2800" b="1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здійснює посадку                        здійснює </a:t>
            </a:r>
            <a:r>
              <a:rPr lang="ru-RU" sz="2800" b="1" dirty="0" err="1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переліт</a:t>
            </a:r>
            <a:r>
              <a:rPr lang="ru-RU" sz="2800" b="1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</a:t>
            </a:r>
          </a:p>
          <a:p>
            <a:r>
              <a:rPr lang="ru-RU" sz="2800" b="1" dirty="0" smtClean="0">
                <a:ln w="11430"/>
                <a:solidFill>
                  <a:srgbClr val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на Землю?                                  Земля- Марс?</a:t>
            </a:r>
            <a:endParaRPr lang="ru-RU" sz="2800" b="1" cap="none" spc="0" dirty="0">
              <a:ln w="11430"/>
              <a:solidFill>
                <a:srgbClr val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" y="152400"/>
            <a:ext cx="8229600" cy="8509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Матер</a:t>
            </a:r>
            <a:r>
              <a:rPr kumimoji="0" lang="uk-UA" sz="3200" b="1" i="0" u="none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іальна</a:t>
            </a:r>
            <a:r>
              <a:rPr kumimoji="0" lang="uk-UA" sz="32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1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точка</a:t>
            </a:r>
            <a:endParaRPr kumimoji="0" lang="ru-RU" sz="32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1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29543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81000" y="3048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ДЕВІЗ НАШОГО УРОКУ:</a:t>
            </a:r>
            <a:br>
              <a:rPr lang="uk-UA" b="1" dirty="0" smtClean="0">
                <a:solidFill>
                  <a:srgbClr val="002060"/>
                </a:solidFill>
              </a:rPr>
            </a:b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2133600"/>
            <a:ext cx="8062912" cy="2169320"/>
          </a:xfrm>
        </p:spPr>
        <p:txBody>
          <a:bodyPr>
            <a:normAutofit/>
          </a:bodyPr>
          <a:lstStyle/>
          <a:p>
            <a:pPr algn="ctr"/>
            <a:r>
              <a:rPr lang="uk-UA" sz="3200" b="1" i="1" dirty="0" smtClean="0">
                <a:solidFill>
                  <a:srgbClr val="000000"/>
                </a:solidFill>
              </a:rPr>
              <a:t>Людина боїться тільки того,</a:t>
            </a:r>
          </a:p>
          <a:p>
            <a:pPr algn="ctr"/>
            <a:r>
              <a:rPr lang="uk-UA" sz="3200" b="1" i="1" dirty="0" smtClean="0">
                <a:solidFill>
                  <a:srgbClr val="000000"/>
                </a:solidFill>
              </a:rPr>
              <a:t>чого не знає;</a:t>
            </a:r>
          </a:p>
          <a:p>
            <a:pPr algn="ctr"/>
            <a:r>
              <a:rPr lang="uk-UA" sz="3200" b="1" i="1" dirty="0" smtClean="0">
                <a:solidFill>
                  <a:srgbClr val="000000"/>
                </a:solidFill>
              </a:rPr>
              <a:t>знання перемагають усі страхи.</a:t>
            </a:r>
            <a:endParaRPr lang="uk-UA" sz="3200" b="1" i="1" dirty="0">
              <a:solidFill>
                <a:srgbClr val="000000"/>
              </a:solidFill>
            </a:endParaRPr>
          </a:p>
        </p:txBody>
      </p:sp>
      <p:pic>
        <p:nvPicPr>
          <p:cNvPr id="5" name="Picture 5" descr="смай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495800"/>
            <a:ext cx="2046287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524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40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/>
            <a:endParaRPr lang="en-US" sz="12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uk-UA" b="1" dirty="0" smtClean="0"/>
              <a:t> </a:t>
            </a:r>
            <a:endParaRPr lang="uk-UA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741711" y="-32175"/>
            <a:ext cx="8105061" cy="4312984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 lvl="0"/>
            <a:endParaRPr lang="uk-UA" sz="3800" b="1" dirty="0" smtClean="0">
              <a:solidFill>
                <a:prstClr val="white"/>
              </a:solidFill>
            </a:endParaRPr>
          </a:p>
          <a:p>
            <a:pPr lvl="0"/>
            <a:r>
              <a:rPr lang="uk-UA" sz="4000" b="1" dirty="0" smtClean="0">
                <a:solidFill>
                  <a:schemeClr val="bg1">
                    <a:lumMod val="50000"/>
                  </a:schemeClr>
                </a:solidFill>
              </a:rPr>
              <a:t>Розв'язування задач</a:t>
            </a:r>
          </a:p>
          <a:p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Учень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під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час уроку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сидить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за партою.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Назвіть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приклади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тіл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відносно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яких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учень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перебуває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спокої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а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відносно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яких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рухається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lvl="0"/>
            <a:endParaRPr lang="uk-UA" sz="3800" b="1" dirty="0">
              <a:solidFill>
                <a:prstClr val="white"/>
              </a:solidFill>
            </a:endParaRPr>
          </a:p>
        </p:txBody>
      </p:sp>
      <p:pic>
        <p:nvPicPr>
          <p:cNvPr id="9220" name="Picture 4" descr="http://www.tv21.ru/img/newsimages/20120901/5_6f68e5b8f9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0"/>
            <a:ext cx="3329125" cy="25837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60571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lvl="0"/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Визначте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чи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можна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вважати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катер </a:t>
            </a:r>
            <a:r>
              <a:rPr lang="ru-RU" sz="32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матеріальною</a:t>
            </a:r>
            <a:r>
              <a:rPr lang="ru-RU" sz="32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точкою, коли: </a:t>
            </a:r>
          </a:p>
          <a:p>
            <a:pPr lvl="0" algn="ctr"/>
            <a:endParaRPr lang="ru-RU" sz="4000" b="1" dirty="0" smtClean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ru-RU" sz="3600" b="1" i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а) розглядається </a:t>
            </a:r>
          </a:p>
          <a:p>
            <a:pPr lvl="0"/>
            <a:r>
              <a:rPr lang="ru-RU" sz="3600" b="1" i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його кріплення на залізничній платформі; </a:t>
            </a:r>
          </a:p>
          <a:p>
            <a:pPr lvl="0"/>
            <a:r>
              <a:rPr lang="ru-RU" sz="3600" b="1" i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б) розраховується час його переходу між двома портами.</a:t>
            </a:r>
            <a:endParaRPr lang="uk-UA" sz="3600" i="1" dirty="0" smtClean="0">
              <a:solidFill>
                <a:srgbClr val="000000"/>
              </a:solidFill>
            </a:endParaRPr>
          </a:p>
        </p:txBody>
      </p:sp>
      <p:pic>
        <p:nvPicPr>
          <p:cNvPr id="16386" name="Picture 2" descr="http://nua.in.ua/wp-content/uploads/2015/04/ATLANTIS_47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0871">
            <a:off x="6457380" y="1501828"/>
            <a:ext cx="2644659" cy="22410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02714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lvl="0"/>
            <a:endParaRPr lang="uk-UA" sz="3600" dirty="0" smtClean="0">
              <a:solidFill>
                <a:srgbClr val="D1FFF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i="1" u="sng" cap="all" dirty="0" smtClean="0">
                <a:solidFill>
                  <a:srgbClr val="000000"/>
                </a:solidFill>
              </a:rPr>
              <a:t>ІНТЕРАКТИНА ВПРАВА</a:t>
            </a:r>
          </a:p>
          <a:p>
            <a:pPr>
              <a:buNone/>
            </a:pPr>
            <a:r>
              <a:rPr lang="uk-UA" b="1" i="1" u="sng" cap="all" dirty="0" smtClean="0">
                <a:solidFill>
                  <a:srgbClr val="000000"/>
                </a:solidFill>
              </a:rPr>
              <a:t>"МІКРОФОН"</a:t>
            </a:r>
            <a:endParaRPr lang="uk-UA" b="1" i="1" u="sng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uk-UA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Сьогодні на уроці я дізнався …</a:t>
            </a:r>
          </a:p>
          <a:p>
            <a:pPr>
              <a:buNone/>
            </a:pPr>
            <a:r>
              <a:rPr lang="uk-UA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уроці ми вивчили…</a:t>
            </a:r>
          </a:p>
          <a:p>
            <a:pPr>
              <a:buNone/>
            </a:pPr>
            <a:r>
              <a:rPr lang="uk-UA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зрозумів, що…</a:t>
            </a:r>
          </a:p>
          <a:p>
            <a:pPr>
              <a:buNone/>
            </a:pPr>
            <a:r>
              <a:rPr lang="uk-UA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Оцінювання більш активних учнів.</a:t>
            </a:r>
          </a:p>
          <a:p>
            <a:endParaRPr lang="uk-UA" sz="3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6" name="Picture 4" descr="http://images.bankoboev.ru/big/bankoboev.ru-risunok_mikrofona_v_abstrakcii-4232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92196">
            <a:off x="5943600" y="533400"/>
            <a:ext cx="2398184" cy="1798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302408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endParaRPr lang="uk-UA" dirty="0" smtClean="0"/>
          </a:p>
          <a:p>
            <a:endParaRPr lang="uk-UA" dirty="0" smtClean="0"/>
          </a:p>
          <a:p>
            <a:pPr>
              <a:buNone/>
            </a:pPr>
            <a:r>
              <a:rPr lang="uk-UA" dirty="0" smtClean="0">
                <a:solidFill>
                  <a:srgbClr val="000000"/>
                </a:solidFill>
              </a:rPr>
              <a:t>Вивчити § 6, </a:t>
            </a:r>
          </a:p>
          <a:p>
            <a:pPr>
              <a:buNone/>
            </a:pPr>
            <a:r>
              <a:rPr lang="uk-UA" dirty="0" err="1" smtClean="0">
                <a:solidFill>
                  <a:srgbClr val="000000"/>
                </a:solidFill>
              </a:rPr>
              <a:t>Ірів</a:t>
            </a:r>
            <a:r>
              <a:rPr lang="uk-UA" dirty="0" smtClean="0">
                <a:solidFill>
                  <a:srgbClr val="000000"/>
                </a:solidFill>
              </a:rPr>
              <a:t>. Вправа №6 (2,4)</a:t>
            </a:r>
          </a:p>
          <a:p>
            <a:pPr>
              <a:buNone/>
            </a:pPr>
            <a:r>
              <a:rPr lang="uk-UA" dirty="0" smtClean="0">
                <a:solidFill>
                  <a:srgbClr val="000000"/>
                </a:solidFill>
              </a:rPr>
              <a:t>ІІ рів. </a:t>
            </a:r>
            <a:r>
              <a:rPr lang="uk-UA" dirty="0" err="1" smtClean="0">
                <a:solidFill>
                  <a:srgbClr val="000000"/>
                </a:solidFill>
              </a:rPr>
              <a:t>+Вправа</a:t>
            </a:r>
            <a:r>
              <a:rPr lang="uk-UA" dirty="0" smtClean="0">
                <a:solidFill>
                  <a:srgbClr val="000000"/>
                </a:solidFill>
              </a:rPr>
              <a:t> №6 (5)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47800" y="304800"/>
            <a:ext cx="61158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50800"/>
                <a:solidFill>
                  <a:srgbClr val="002060"/>
                </a:solidFill>
                <a:effectLst/>
              </a:rPr>
              <a:t>Домашнє</a:t>
            </a:r>
            <a:r>
              <a:rPr lang="ru-RU" sz="5400" b="1" cap="none" spc="0" dirty="0" smtClean="0">
                <a:ln w="50800"/>
                <a:solidFill>
                  <a:srgbClr val="002060"/>
                </a:solidFill>
                <a:effectLst/>
              </a:rPr>
              <a:t> </a:t>
            </a:r>
            <a:r>
              <a:rPr lang="ru-RU" sz="5400" b="1" cap="none" spc="0" dirty="0" err="1" smtClean="0">
                <a:ln w="50800"/>
                <a:solidFill>
                  <a:srgbClr val="002060"/>
                </a:solidFill>
                <a:effectLst/>
              </a:rPr>
              <a:t>завдання</a:t>
            </a:r>
            <a:endParaRPr lang="ru-RU" sz="5400" b="1" cap="none" spc="0" dirty="0">
              <a:ln w="50800"/>
              <a:solidFill>
                <a:srgbClr val="002060"/>
              </a:solidFill>
              <a:effectLst/>
            </a:endParaRPr>
          </a:p>
        </p:txBody>
      </p:sp>
      <p:sp>
        <p:nvSpPr>
          <p:cNvPr id="6" name="WordArt 6"/>
          <p:cNvSpPr txBox="1">
            <a:spLocks noChangeArrowheads="1" noChangeShapeType="1" noTextEdit="1"/>
          </p:cNvSpPr>
          <p:nvPr/>
        </p:nvSpPr>
        <p:spPr bwMode="auto">
          <a:xfrm>
            <a:off x="1143000" y="2895600"/>
            <a:ext cx="6477000" cy="3025775"/>
          </a:xfrm>
          <a:prstGeom prst="rect">
            <a:avLst/>
          </a:prstGeom>
        </p:spPr>
        <p:txBody>
          <a:bodyPr vert="horz" wrap="none" numCol="1" fromWordArt="1" anchor="t">
            <a:prstTxWarp prst="textWave1">
              <a:avLst>
                <a:gd name="adj1" fmla="val 19847"/>
                <a:gd name="adj2" fmla="val 1468"/>
              </a:avLst>
            </a:prstTxWarp>
            <a:normAutofit/>
          </a:bodyPr>
          <a:lstStyle/>
          <a:p>
            <a:pPr marL="1819656" lvl="3" indent="-384048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kumimoji="0" lang="uk-UA" sz="36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Бажаю</a:t>
            </a:r>
            <a:r>
              <a:rPr kumimoji="0" lang="uk-UA" sz="36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 </a:t>
            </a:r>
            <a:r>
              <a:rPr kumimoji="0" lang="uk-UA" sz="36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успіхів</a:t>
            </a:r>
            <a:r>
              <a:rPr kumimoji="0" lang="uk-UA" sz="36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Times New Roman"/>
              </a:rPr>
              <a:t>!</a:t>
            </a:r>
            <a:endParaRPr kumimoji="0" lang="uk-UA" sz="3600" b="0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pic>
        <p:nvPicPr>
          <p:cNvPr id="7" name="Picture 5" descr="смай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69356">
            <a:off x="6858000" y="1905000"/>
            <a:ext cx="2046287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3"/>
          <p:cNvSpPr txBox="1">
            <a:spLocks/>
          </p:cNvSpPr>
          <p:nvPr/>
        </p:nvSpPr>
        <p:spPr>
          <a:xfrm>
            <a:off x="457200" y="152400"/>
            <a:ext cx="8229600" cy="6302408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>
            <a:normAutofit/>
          </a:bodyPr>
          <a:lstStyle/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3000" b="0" i="0" u="none" strike="noStrike" kern="1200" cap="none" spc="0" normalizeH="0" baseline="0" noProof="0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36576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3000" b="0" i="0" u="none" strike="noStrike" kern="1200" cap="none" spc="0" normalizeH="0" baseline="0" noProof="0" dirty="0" smtClean="0">
              <a:ln>
                <a:solidFill>
                  <a:schemeClr val="bg2"/>
                </a:solidFill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773237"/>
          </a:xfrm>
        </p:spPr>
        <p:txBody>
          <a:bodyPr/>
          <a:lstStyle/>
          <a:p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Інтернет - ресурси :</a:t>
            </a: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298656" cy="1752600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457200" indent="-457200" algn="l">
              <a:buFont typeface="Arial" charset="0"/>
              <a:buAutoNum type="arabicPeriod"/>
            </a:pPr>
            <a:r>
              <a:rPr lang="en-US" u="sng" dirty="0" smtClean="0">
                <a:solidFill>
                  <a:srgbClr val="002060"/>
                </a:solidFill>
                <a:latin typeface="Bookman Old Style" pitchFamily="18" charset="0"/>
              </a:rPr>
              <a:t>http:// </a:t>
            </a:r>
            <a:r>
              <a:rPr lang="uk-UA" u="sng" dirty="0" err="1" smtClean="0">
                <a:solidFill>
                  <a:srgbClr val="002060"/>
                </a:solidFill>
                <a:latin typeface="Bookman Old Style" pitchFamily="18" charset="0"/>
              </a:rPr>
              <a:t>depositphoto</a:t>
            </a:r>
            <a:r>
              <a:rPr lang="en-US" u="sng" dirty="0" smtClean="0">
                <a:solidFill>
                  <a:srgbClr val="002060"/>
                </a:solidFill>
                <a:latin typeface="Bookman Old Style" pitchFamily="18" charset="0"/>
              </a:rPr>
              <a:t>s</a:t>
            </a:r>
          </a:p>
          <a:p>
            <a:pPr marL="457200" indent="-457200" algn="l">
              <a:buAutoNum type="arabicPeriod"/>
            </a:pPr>
            <a:r>
              <a:rPr lang="uk-UA" u="sng" dirty="0" smtClean="0">
                <a:solidFill>
                  <a:srgbClr val="002060"/>
                </a:solidFill>
                <a:latin typeface="Bookman Old Style" pitchFamily="18" charset="0"/>
              </a:rPr>
              <a:t>http://uk.wikipedia.org/wiki</a:t>
            </a:r>
          </a:p>
          <a:p>
            <a:pPr marL="457200" lvl="0" indent="-457200" algn="l">
              <a:buFont typeface="Arial" charset="0"/>
              <a:buAutoNum type="arabicPeriod"/>
            </a:pPr>
            <a:r>
              <a:rPr lang="en-US" u="sng" dirty="0" smtClean="0">
                <a:solidFill>
                  <a:srgbClr val="002060"/>
                </a:solidFill>
                <a:latin typeface="Bookman Old Style" pitchFamily="18" charset="0"/>
              </a:rPr>
              <a:t>http://silkdream.ru/41.htm </a:t>
            </a:r>
            <a:endParaRPr lang="uk-UA" u="sng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lvl="0" indent="-457200" algn="l">
              <a:buFont typeface="Arial" charset="0"/>
              <a:buAutoNum type="arabicPeriod"/>
            </a:pPr>
            <a:r>
              <a:rPr lang="en-US" u="sng" dirty="0" smtClean="0">
                <a:solidFill>
                  <a:srgbClr val="002060"/>
                </a:solidFill>
                <a:latin typeface="Bookman Old Style" pitchFamily="18" charset="0"/>
              </a:rPr>
              <a:t>http://sites.google.com/site/fizika7klasnova</a:t>
            </a:r>
            <a:endParaRPr lang="uk-UA" u="sng" dirty="0" smtClean="0">
              <a:solidFill>
                <a:srgbClr val="002060"/>
              </a:solidFill>
              <a:latin typeface="Bookman Old Style" pitchFamily="18" charset="0"/>
              <a:hlinkClick r:id="rId3"/>
            </a:endParaRPr>
          </a:p>
          <a:p>
            <a:pPr marL="457200" lvl="0" indent="-457200" algn="l">
              <a:buFont typeface="Arial" charset="0"/>
              <a:buAutoNum type="arabicPeriod"/>
            </a:pPr>
            <a:r>
              <a:rPr lang="en-US" u="sng" dirty="0" smtClean="0">
                <a:solidFill>
                  <a:srgbClr val="002060"/>
                </a:solidFill>
                <a:latin typeface="Bookman Old Style" pitchFamily="18" charset="0"/>
              </a:rPr>
              <a:t>http://www.myvchytel.dp.ua/index.php/.../</a:t>
            </a:r>
            <a:endParaRPr lang="uk-UA" u="sng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marL="457200" indent="-457200" algn="l">
              <a:buAutoNum type="arabicPeriod"/>
            </a:pPr>
            <a:endParaRPr lang="en-US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Скругленный прямоугольник 46"/>
          <p:cNvSpPr/>
          <p:nvPr/>
        </p:nvSpPr>
        <p:spPr>
          <a:xfrm>
            <a:off x="381000" y="3048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3643313"/>
            <a:ext cx="9144000" cy="71437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96200" cy="762000"/>
          </a:xfrm>
          <a:solidFill>
            <a:srgbClr val="CCFF99"/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Рухається </a:t>
            </a:r>
            <a:r>
              <a:rPr lang="ru-RU" sz="3600" dirty="0" err="1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чи</a:t>
            </a:r>
            <a:r>
              <a:rPr lang="ru-RU" sz="3600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 не рухається?</a:t>
            </a:r>
            <a:endParaRPr lang="ru-RU" sz="3600" dirty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228600" y="4343400"/>
            <a:ext cx="78486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Які тіла </a:t>
            </a:r>
            <a:r>
              <a:rPr lang="ru-RU" b="1" dirty="0" err="1" smtClean="0">
                <a:solidFill>
                  <a:srgbClr val="000000"/>
                </a:solidFill>
              </a:rPr>
              <a:t>рухаються</a:t>
            </a:r>
            <a:r>
              <a:rPr lang="ru-RU" b="1" dirty="0" smtClean="0">
                <a:solidFill>
                  <a:srgbClr val="000000"/>
                </a:solidFill>
              </a:rPr>
              <a:t>? </a:t>
            </a:r>
            <a:r>
              <a:rPr lang="ru-RU" b="1" dirty="0" err="1" smtClean="0">
                <a:solidFill>
                  <a:srgbClr val="000000"/>
                </a:solidFill>
              </a:rPr>
              <a:t>Відносно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яких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тіл</a:t>
            </a:r>
            <a:r>
              <a:rPr lang="ru-RU" sz="3600" b="1" dirty="0" smtClean="0">
                <a:solidFill>
                  <a:srgbClr val="000000"/>
                </a:solidFill>
              </a:rPr>
              <a:t>?</a:t>
            </a:r>
          </a:p>
          <a:p>
            <a:pPr algn="ctr"/>
            <a:endParaRPr lang="ru-RU" b="1" dirty="0" smtClean="0">
              <a:solidFill>
                <a:srgbClr val="000000"/>
              </a:solidFill>
            </a:endParaRPr>
          </a:p>
          <a:p>
            <a:r>
              <a:rPr lang="ru-RU" b="1" dirty="0" smtClean="0">
                <a:solidFill>
                  <a:srgbClr val="000000"/>
                </a:solidFill>
              </a:rPr>
              <a:t>Які тіла не </a:t>
            </a:r>
            <a:r>
              <a:rPr lang="ru-RU" b="1" dirty="0" err="1" smtClean="0">
                <a:solidFill>
                  <a:srgbClr val="000000"/>
                </a:solidFill>
              </a:rPr>
              <a:t>рухаються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і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чи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завжди</a:t>
            </a:r>
            <a:r>
              <a:rPr lang="ru-RU" b="1" dirty="0" smtClean="0">
                <a:solidFill>
                  <a:srgbClr val="000000"/>
                </a:solidFill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</a:rPr>
              <a:t>ви</a:t>
            </a:r>
            <a:r>
              <a:rPr lang="ru-RU" b="1" dirty="0" smtClean="0">
                <a:solidFill>
                  <a:srgbClr val="000000"/>
                </a:solidFill>
              </a:rPr>
              <a:t> з </a:t>
            </a:r>
            <a:r>
              <a:rPr lang="ru-RU" b="1" dirty="0" err="1" smtClean="0">
                <a:solidFill>
                  <a:srgbClr val="000000"/>
                </a:solidFill>
              </a:rPr>
              <a:t>впевненостю</a:t>
            </a:r>
            <a:r>
              <a:rPr lang="ru-RU" b="1" dirty="0" smtClean="0">
                <a:solidFill>
                  <a:srgbClr val="000000"/>
                </a:solidFill>
              </a:rPr>
              <a:t> можете </a:t>
            </a:r>
            <a:r>
              <a:rPr lang="ru-RU" b="1" dirty="0" err="1" smtClean="0">
                <a:solidFill>
                  <a:srgbClr val="000000"/>
                </a:solidFill>
              </a:rPr>
              <a:t>стверджувати</a:t>
            </a:r>
            <a:r>
              <a:rPr lang="ru-RU" sz="3600" b="1" dirty="0" smtClean="0">
                <a:solidFill>
                  <a:srgbClr val="000000"/>
                </a:solidFill>
              </a:rPr>
              <a:t>?</a:t>
            </a:r>
          </a:p>
          <a:p>
            <a:pPr algn="ctr"/>
            <a:endParaRPr lang="ru-RU" b="1" dirty="0" smtClean="0">
              <a:solidFill>
                <a:srgbClr val="000000"/>
              </a:solidFill>
            </a:endParaRP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/>
            <a:endParaRPr lang="ru-RU" b="1" dirty="0" smtClean="0">
              <a:solidFill>
                <a:srgbClr val="008000"/>
              </a:solidFill>
            </a:endParaRPr>
          </a:p>
          <a:p>
            <a:pPr algn="ctr">
              <a:buFont typeface="Arial" charset="0"/>
              <a:buNone/>
            </a:pPr>
            <a:endParaRPr lang="ru-RU" b="1" dirty="0" smtClean="0">
              <a:solidFill>
                <a:srgbClr val="008000"/>
              </a:solidFill>
            </a:endParaRP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-4429125" y="1214438"/>
            <a:ext cx="4214812" cy="2357437"/>
            <a:chOff x="428596" y="1214422"/>
            <a:chExt cx="4214842" cy="23574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18470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3" name="Кольцо 12"/>
            <p:cNvSpPr/>
            <p:nvPr/>
          </p:nvSpPr>
          <p:spPr>
            <a:xfrm>
              <a:off x="3643306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4" name="Кольцо 13"/>
            <p:cNvSpPr/>
            <p:nvPr/>
          </p:nvSpPr>
          <p:spPr>
            <a:xfrm>
              <a:off x="928662" y="3071810"/>
              <a:ext cx="500067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0" y="3571875"/>
            <a:ext cx="9144000" cy="460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57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8618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71625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07181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6435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72250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500938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8501063" y="3643313"/>
            <a:ext cx="285750" cy="142875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6" name="Группа 27"/>
          <p:cNvGrpSpPr>
            <a:grpSpLocks/>
          </p:cNvGrpSpPr>
          <p:nvPr/>
        </p:nvGrpSpPr>
        <p:grpSpPr bwMode="auto">
          <a:xfrm>
            <a:off x="685800" y="1219200"/>
            <a:ext cx="4214813" cy="2357438"/>
            <a:chOff x="428596" y="1214422"/>
            <a:chExt cx="4214842" cy="235745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428596" y="1500174"/>
              <a:ext cx="4214842" cy="157163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28596" y="1214422"/>
              <a:ext cx="4214842" cy="285752"/>
            </a:xfrm>
            <a:prstGeom prst="rect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52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18461" name="Picture 2" descr="C:\Program Files\Microsoft Office\MEDIA\CAGCAT10\j0216724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3108" y="1714488"/>
              <a:ext cx="681850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Прямоугольник 32"/>
            <p:cNvSpPr/>
            <p:nvPr/>
          </p:nvSpPr>
          <p:spPr>
            <a:xfrm>
              <a:off x="1928794" y="1643050"/>
              <a:ext cx="1143008" cy="1000132"/>
            </a:xfrm>
            <a:prstGeom prst="rect">
              <a:avLst/>
            </a:prstGeom>
            <a:noFill/>
            <a:ln w="152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3857620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571472" y="1643050"/>
              <a:ext cx="633417" cy="142876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36" name="Кольцо 35"/>
            <p:cNvSpPr/>
            <p:nvPr/>
          </p:nvSpPr>
          <p:spPr>
            <a:xfrm>
              <a:off x="3643306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7" name="Кольцо 36"/>
            <p:cNvSpPr/>
            <p:nvPr/>
          </p:nvSpPr>
          <p:spPr>
            <a:xfrm>
              <a:off x="928662" y="3071810"/>
              <a:ext cx="500065" cy="500066"/>
            </a:xfrm>
            <a:prstGeom prst="donu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8456" name="Freeform 4"/>
          <p:cNvSpPr>
            <a:spLocks noChangeAspect="1"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>
              <a:gd name="T0" fmla="*/ 0 w 6400"/>
              <a:gd name="T1" fmla="*/ 5594 h 4480"/>
              <a:gd name="T2" fmla="*/ 7999 w 6400"/>
              <a:gd name="T3" fmla="*/ 0 h 4480"/>
              <a:gd name="T4" fmla="*/ 7699 w 6400"/>
              <a:gd name="T5" fmla="*/ 4994 h 4480"/>
              <a:gd name="T6" fmla="*/ 7669 w 6400"/>
              <a:gd name="T7" fmla="*/ 4997 h 4480"/>
              <a:gd name="T8" fmla="*/ 7609 w 6400"/>
              <a:gd name="T9" fmla="*/ 5007 h 4480"/>
              <a:gd name="T10" fmla="*/ 7558 w 6400"/>
              <a:gd name="T11" fmla="*/ 5029 h 4480"/>
              <a:gd name="T12" fmla="*/ 7511 w 6400"/>
              <a:gd name="T13" fmla="*/ 5061 h 4480"/>
              <a:gd name="T14" fmla="*/ 7468 w 6400"/>
              <a:gd name="T15" fmla="*/ 5104 h 4480"/>
              <a:gd name="T16" fmla="*/ 7434 w 6400"/>
              <a:gd name="T17" fmla="*/ 5151 h 4480"/>
              <a:gd name="T18" fmla="*/ 7411 w 6400"/>
              <a:gd name="T19" fmla="*/ 5203 h 4480"/>
              <a:gd name="T20" fmla="*/ 7402 w 6400"/>
              <a:gd name="T21" fmla="*/ 5263 h 4480"/>
              <a:gd name="T22" fmla="*/ 7398 w 6400"/>
              <a:gd name="T23" fmla="*/ 5294 h 4480"/>
              <a:gd name="T24" fmla="*/ 7405 w 6400"/>
              <a:gd name="T25" fmla="*/ 5345 h 4480"/>
              <a:gd name="T26" fmla="*/ 7417 w 6400"/>
              <a:gd name="T27" fmla="*/ 5395 h 4480"/>
              <a:gd name="T28" fmla="*/ 583 w 6400"/>
              <a:gd name="T29" fmla="*/ 5395 h 4480"/>
              <a:gd name="T30" fmla="*/ 594 w 6400"/>
              <a:gd name="T31" fmla="*/ 5345 h 4480"/>
              <a:gd name="T32" fmla="*/ 601 w 6400"/>
              <a:gd name="T33" fmla="*/ 5294 h 4480"/>
              <a:gd name="T34" fmla="*/ 598 w 6400"/>
              <a:gd name="T35" fmla="*/ 5263 h 4480"/>
              <a:gd name="T36" fmla="*/ 587 w 6400"/>
              <a:gd name="T37" fmla="*/ 5203 h 4480"/>
              <a:gd name="T38" fmla="*/ 566 w 6400"/>
              <a:gd name="T39" fmla="*/ 5151 h 4480"/>
              <a:gd name="T40" fmla="*/ 532 w 6400"/>
              <a:gd name="T41" fmla="*/ 5104 h 4480"/>
              <a:gd name="T42" fmla="*/ 489 w 6400"/>
              <a:gd name="T43" fmla="*/ 5061 h 4480"/>
              <a:gd name="T44" fmla="*/ 443 w 6400"/>
              <a:gd name="T45" fmla="*/ 5029 h 4480"/>
              <a:gd name="T46" fmla="*/ 390 w 6400"/>
              <a:gd name="T47" fmla="*/ 5007 h 4480"/>
              <a:gd name="T48" fmla="*/ 330 w 6400"/>
              <a:gd name="T49" fmla="*/ 4997 h 4480"/>
              <a:gd name="T50" fmla="*/ 300 w 6400"/>
              <a:gd name="T51" fmla="*/ 4994 h 4480"/>
              <a:gd name="T52" fmla="*/ 248 w 6400"/>
              <a:gd name="T53" fmla="*/ 4999 h 4480"/>
              <a:gd name="T54" fmla="*/ 201 w 6400"/>
              <a:gd name="T55" fmla="*/ 5011 h 4480"/>
              <a:gd name="T56" fmla="*/ 201 w 6400"/>
              <a:gd name="T57" fmla="*/ 581 h 4480"/>
              <a:gd name="T58" fmla="*/ 248 w 6400"/>
              <a:gd name="T59" fmla="*/ 594 h 4480"/>
              <a:gd name="T60" fmla="*/ 300 w 6400"/>
              <a:gd name="T61" fmla="*/ 598 h 4480"/>
              <a:gd name="T62" fmla="*/ 330 w 6400"/>
              <a:gd name="T63" fmla="*/ 596 h 4480"/>
              <a:gd name="T64" fmla="*/ 390 w 6400"/>
              <a:gd name="T65" fmla="*/ 587 h 4480"/>
              <a:gd name="T66" fmla="*/ 443 w 6400"/>
              <a:gd name="T67" fmla="*/ 564 h 4480"/>
              <a:gd name="T68" fmla="*/ 489 w 6400"/>
              <a:gd name="T69" fmla="*/ 532 h 4480"/>
              <a:gd name="T70" fmla="*/ 532 w 6400"/>
              <a:gd name="T71" fmla="*/ 489 h 4480"/>
              <a:gd name="T72" fmla="*/ 566 w 6400"/>
              <a:gd name="T73" fmla="*/ 442 h 4480"/>
              <a:gd name="T74" fmla="*/ 587 w 6400"/>
              <a:gd name="T75" fmla="*/ 390 h 4480"/>
              <a:gd name="T76" fmla="*/ 598 w 6400"/>
              <a:gd name="T77" fmla="*/ 330 h 4480"/>
              <a:gd name="T78" fmla="*/ 601 w 6400"/>
              <a:gd name="T79" fmla="*/ 300 h 4480"/>
              <a:gd name="T80" fmla="*/ 594 w 6400"/>
              <a:gd name="T81" fmla="*/ 248 h 4480"/>
              <a:gd name="T82" fmla="*/ 583 w 6400"/>
              <a:gd name="T83" fmla="*/ 199 h 4480"/>
              <a:gd name="T84" fmla="*/ 7417 w 6400"/>
              <a:gd name="T85" fmla="*/ 199 h 4480"/>
              <a:gd name="T86" fmla="*/ 7405 w 6400"/>
              <a:gd name="T87" fmla="*/ 248 h 4480"/>
              <a:gd name="T88" fmla="*/ 7398 w 6400"/>
              <a:gd name="T89" fmla="*/ 300 h 4480"/>
              <a:gd name="T90" fmla="*/ 7402 w 6400"/>
              <a:gd name="T91" fmla="*/ 330 h 4480"/>
              <a:gd name="T92" fmla="*/ 7411 w 6400"/>
              <a:gd name="T93" fmla="*/ 390 h 4480"/>
              <a:gd name="T94" fmla="*/ 7434 w 6400"/>
              <a:gd name="T95" fmla="*/ 442 h 4480"/>
              <a:gd name="T96" fmla="*/ 7468 w 6400"/>
              <a:gd name="T97" fmla="*/ 489 h 4480"/>
              <a:gd name="T98" fmla="*/ 7511 w 6400"/>
              <a:gd name="T99" fmla="*/ 532 h 4480"/>
              <a:gd name="T100" fmla="*/ 7558 w 6400"/>
              <a:gd name="T101" fmla="*/ 564 h 4480"/>
              <a:gd name="T102" fmla="*/ 7609 w 6400"/>
              <a:gd name="T103" fmla="*/ 587 h 4480"/>
              <a:gd name="T104" fmla="*/ 7669 w 6400"/>
              <a:gd name="T105" fmla="*/ 596 h 4480"/>
              <a:gd name="T106" fmla="*/ 7699 w 6400"/>
              <a:gd name="T107" fmla="*/ 598 h 4480"/>
              <a:gd name="T108" fmla="*/ 7751 w 6400"/>
              <a:gd name="T109" fmla="*/ 594 h 4480"/>
              <a:gd name="T110" fmla="*/ 7800 w 6400"/>
              <a:gd name="T111" fmla="*/ 581 h 4480"/>
              <a:gd name="T112" fmla="*/ 7800 w 6400"/>
              <a:gd name="T113" fmla="*/ 5011 h 4480"/>
              <a:gd name="T114" fmla="*/ 7751 w 6400"/>
              <a:gd name="T115" fmla="*/ 4999 h 4480"/>
              <a:gd name="T116" fmla="*/ 7699 w 6400"/>
              <a:gd name="T117" fmla="*/ 4994 h 448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0"/>
              <a:gd name="T178" fmla="*/ 0 h 4480"/>
              <a:gd name="T179" fmla="*/ 6400 w 6400"/>
              <a:gd name="T180" fmla="*/ 4480 h 448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0" h="4480">
                <a:moveTo>
                  <a:pt x="0" y="0"/>
                </a:moveTo>
                <a:lnTo>
                  <a:pt x="0" y="4480"/>
                </a:lnTo>
                <a:lnTo>
                  <a:pt x="6400" y="4480"/>
                </a:lnTo>
                <a:lnTo>
                  <a:pt x="6400" y="0"/>
                </a:lnTo>
                <a:lnTo>
                  <a:pt x="0" y="0"/>
                </a:lnTo>
                <a:close/>
                <a:moveTo>
                  <a:pt x="6160" y="4000"/>
                </a:moveTo>
                <a:lnTo>
                  <a:pt x="6160" y="4000"/>
                </a:lnTo>
                <a:lnTo>
                  <a:pt x="6136" y="4002"/>
                </a:lnTo>
                <a:lnTo>
                  <a:pt x="6112" y="4004"/>
                </a:lnTo>
                <a:lnTo>
                  <a:pt x="6088" y="4010"/>
                </a:lnTo>
                <a:lnTo>
                  <a:pt x="6066" y="4018"/>
                </a:lnTo>
                <a:lnTo>
                  <a:pt x="6046" y="4028"/>
                </a:lnTo>
                <a:lnTo>
                  <a:pt x="6026" y="4040"/>
                </a:lnTo>
                <a:lnTo>
                  <a:pt x="6008" y="4054"/>
                </a:lnTo>
                <a:lnTo>
                  <a:pt x="5990" y="4070"/>
                </a:lnTo>
                <a:lnTo>
                  <a:pt x="5974" y="4088"/>
                </a:lnTo>
                <a:lnTo>
                  <a:pt x="5960" y="4106"/>
                </a:lnTo>
                <a:lnTo>
                  <a:pt x="5948" y="4126"/>
                </a:lnTo>
                <a:lnTo>
                  <a:pt x="5938" y="4146"/>
                </a:lnTo>
                <a:lnTo>
                  <a:pt x="5930" y="4168"/>
                </a:lnTo>
                <a:lnTo>
                  <a:pt x="5924" y="4192"/>
                </a:lnTo>
                <a:lnTo>
                  <a:pt x="5922" y="4216"/>
                </a:lnTo>
                <a:lnTo>
                  <a:pt x="5920" y="4240"/>
                </a:lnTo>
                <a:lnTo>
                  <a:pt x="5920" y="4260"/>
                </a:lnTo>
                <a:lnTo>
                  <a:pt x="5924" y="4282"/>
                </a:lnTo>
                <a:lnTo>
                  <a:pt x="5928" y="4300"/>
                </a:lnTo>
                <a:lnTo>
                  <a:pt x="5934" y="4320"/>
                </a:lnTo>
                <a:lnTo>
                  <a:pt x="466" y="4320"/>
                </a:lnTo>
                <a:lnTo>
                  <a:pt x="472" y="4300"/>
                </a:lnTo>
                <a:lnTo>
                  <a:pt x="476" y="4282"/>
                </a:lnTo>
                <a:lnTo>
                  <a:pt x="480" y="4260"/>
                </a:lnTo>
                <a:lnTo>
                  <a:pt x="480" y="4240"/>
                </a:lnTo>
                <a:lnTo>
                  <a:pt x="478" y="4216"/>
                </a:lnTo>
                <a:lnTo>
                  <a:pt x="476" y="4192"/>
                </a:lnTo>
                <a:lnTo>
                  <a:pt x="470" y="4168"/>
                </a:lnTo>
                <a:lnTo>
                  <a:pt x="462" y="4146"/>
                </a:lnTo>
                <a:lnTo>
                  <a:pt x="452" y="4126"/>
                </a:lnTo>
                <a:lnTo>
                  <a:pt x="440" y="4106"/>
                </a:lnTo>
                <a:lnTo>
                  <a:pt x="426" y="4088"/>
                </a:lnTo>
                <a:lnTo>
                  <a:pt x="410" y="4070"/>
                </a:lnTo>
                <a:lnTo>
                  <a:pt x="392" y="4054"/>
                </a:lnTo>
                <a:lnTo>
                  <a:pt x="374" y="4040"/>
                </a:lnTo>
                <a:lnTo>
                  <a:pt x="354" y="4028"/>
                </a:lnTo>
                <a:lnTo>
                  <a:pt x="334" y="4018"/>
                </a:lnTo>
                <a:lnTo>
                  <a:pt x="312" y="4010"/>
                </a:lnTo>
                <a:lnTo>
                  <a:pt x="288" y="4004"/>
                </a:lnTo>
                <a:lnTo>
                  <a:pt x="264" y="4002"/>
                </a:lnTo>
                <a:lnTo>
                  <a:pt x="240" y="4000"/>
                </a:lnTo>
                <a:lnTo>
                  <a:pt x="220" y="4000"/>
                </a:lnTo>
                <a:lnTo>
                  <a:pt x="198" y="4004"/>
                </a:lnTo>
                <a:lnTo>
                  <a:pt x="180" y="4008"/>
                </a:lnTo>
                <a:lnTo>
                  <a:pt x="160" y="4014"/>
                </a:lnTo>
                <a:lnTo>
                  <a:pt x="160" y="466"/>
                </a:lnTo>
                <a:lnTo>
                  <a:pt x="180" y="472"/>
                </a:lnTo>
                <a:lnTo>
                  <a:pt x="198" y="476"/>
                </a:lnTo>
                <a:lnTo>
                  <a:pt x="220" y="480"/>
                </a:lnTo>
                <a:lnTo>
                  <a:pt x="240" y="480"/>
                </a:lnTo>
                <a:lnTo>
                  <a:pt x="264" y="478"/>
                </a:lnTo>
                <a:lnTo>
                  <a:pt x="288" y="476"/>
                </a:lnTo>
                <a:lnTo>
                  <a:pt x="312" y="470"/>
                </a:lnTo>
                <a:lnTo>
                  <a:pt x="334" y="462"/>
                </a:lnTo>
                <a:lnTo>
                  <a:pt x="354" y="452"/>
                </a:lnTo>
                <a:lnTo>
                  <a:pt x="374" y="440"/>
                </a:lnTo>
                <a:lnTo>
                  <a:pt x="392" y="426"/>
                </a:lnTo>
                <a:lnTo>
                  <a:pt x="410" y="410"/>
                </a:lnTo>
                <a:lnTo>
                  <a:pt x="426" y="392"/>
                </a:lnTo>
                <a:lnTo>
                  <a:pt x="440" y="374"/>
                </a:lnTo>
                <a:lnTo>
                  <a:pt x="452" y="354"/>
                </a:lnTo>
                <a:lnTo>
                  <a:pt x="462" y="334"/>
                </a:lnTo>
                <a:lnTo>
                  <a:pt x="470" y="312"/>
                </a:lnTo>
                <a:lnTo>
                  <a:pt x="476" y="288"/>
                </a:lnTo>
                <a:lnTo>
                  <a:pt x="478" y="264"/>
                </a:lnTo>
                <a:lnTo>
                  <a:pt x="480" y="240"/>
                </a:lnTo>
                <a:lnTo>
                  <a:pt x="480" y="220"/>
                </a:lnTo>
                <a:lnTo>
                  <a:pt x="476" y="198"/>
                </a:lnTo>
                <a:lnTo>
                  <a:pt x="472" y="180"/>
                </a:lnTo>
                <a:lnTo>
                  <a:pt x="466" y="160"/>
                </a:lnTo>
                <a:lnTo>
                  <a:pt x="5934" y="160"/>
                </a:lnTo>
                <a:lnTo>
                  <a:pt x="5928" y="180"/>
                </a:lnTo>
                <a:lnTo>
                  <a:pt x="5924" y="198"/>
                </a:lnTo>
                <a:lnTo>
                  <a:pt x="5920" y="220"/>
                </a:lnTo>
                <a:lnTo>
                  <a:pt x="5920" y="240"/>
                </a:lnTo>
                <a:lnTo>
                  <a:pt x="5922" y="264"/>
                </a:lnTo>
                <a:lnTo>
                  <a:pt x="5924" y="288"/>
                </a:lnTo>
                <a:lnTo>
                  <a:pt x="5930" y="312"/>
                </a:lnTo>
                <a:lnTo>
                  <a:pt x="5938" y="334"/>
                </a:lnTo>
                <a:lnTo>
                  <a:pt x="5948" y="354"/>
                </a:lnTo>
                <a:lnTo>
                  <a:pt x="5960" y="374"/>
                </a:lnTo>
                <a:lnTo>
                  <a:pt x="5974" y="392"/>
                </a:lnTo>
                <a:lnTo>
                  <a:pt x="5990" y="410"/>
                </a:lnTo>
                <a:lnTo>
                  <a:pt x="6008" y="426"/>
                </a:lnTo>
                <a:lnTo>
                  <a:pt x="6026" y="440"/>
                </a:lnTo>
                <a:lnTo>
                  <a:pt x="6046" y="452"/>
                </a:lnTo>
                <a:lnTo>
                  <a:pt x="6066" y="462"/>
                </a:lnTo>
                <a:lnTo>
                  <a:pt x="6088" y="470"/>
                </a:lnTo>
                <a:lnTo>
                  <a:pt x="6112" y="476"/>
                </a:lnTo>
                <a:lnTo>
                  <a:pt x="6136" y="478"/>
                </a:lnTo>
                <a:lnTo>
                  <a:pt x="6160" y="480"/>
                </a:lnTo>
                <a:lnTo>
                  <a:pt x="6180" y="480"/>
                </a:lnTo>
                <a:lnTo>
                  <a:pt x="6202" y="476"/>
                </a:lnTo>
                <a:lnTo>
                  <a:pt x="6220" y="472"/>
                </a:lnTo>
                <a:lnTo>
                  <a:pt x="6240" y="466"/>
                </a:lnTo>
                <a:lnTo>
                  <a:pt x="6240" y="4014"/>
                </a:lnTo>
                <a:lnTo>
                  <a:pt x="6220" y="4008"/>
                </a:lnTo>
                <a:lnTo>
                  <a:pt x="6202" y="4004"/>
                </a:lnTo>
                <a:lnTo>
                  <a:pt x="6180" y="4000"/>
                </a:lnTo>
                <a:lnTo>
                  <a:pt x="6160" y="4000"/>
                </a:lnTo>
                <a:close/>
              </a:path>
            </a:pathLst>
          </a:custGeom>
          <a:solidFill>
            <a:srgbClr val="0066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5.55556E-7 -2.59259E-6 L 1.48611 -0.00625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295 0.00115 L 1.48906 -0.0051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381000" y="3048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19200" y="609600"/>
            <a:ext cx="6781800" cy="2057400"/>
          </a:xfrm>
          <a:prstGeom prst="rect">
            <a:avLst/>
          </a:prstGeom>
          <a:solidFill>
            <a:srgbClr val="FFFF66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8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Механіч</a:t>
            </a: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ний рух.</a:t>
            </a: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 Відносність руху. Тіло відліку. Система відліку. </a:t>
            </a:r>
            <a:endParaRPr lang="ru-RU" sz="3200" b="1" dirty="0">
              <a:solidFill>
                <a:schemeClr val="bg1">
                  <a:lumMod val="50000"/>
                </a:schemeClr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685800" y="2971800"/>
            <a:ext cx="7620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Мета:</a:t>
            </a:r>
            <a:endParaRPr lang="ru-RU" sz="2800" b="1" dirty="0">
              <a:solidFill>
                <a:srgbClr val="003300"/>
              </a:solidFill>
            </a:endParaRPr>
          </a:p>
          <a:p>
            <a:r>
              <a:rPr lang="ru-RU" sz="2800" b="1" dirty="0">
                <a:solidFill>
                  <a:srgbClr val="003300"/>
                </a:solidFill>
              </a:rPr>
              <a:t> ввести понятия </a:t>
            </a:r>
            <a:r>
              <a:rPr lang="ru-RU" sz="2800" b="1" dirty="0" smtClean="0">
                <a:solidFill>
                  <a:srgbClr val="003300"/>
                </a:solidFill>
              </a:rPr>
              <a:t>«механічний рух», «система відліку», </a:t>
            </a:r>
            <a:r>
              <a:rPr lang="ru-RU" sz="2800" b="1" dirty="0" err="1" smtClean="0">
                <a:solidFill>
                  <a:srgbClr val="003300"/>
                </a:solidFill>
              </a:rPr>
              <a:t>відносність</a:t>
            </a:r>
            <a:r>
              <a:rPr lang="ru-RU" sz="2800" b="1" dirty="0" smtClean="0">
                <a:solidFill>
                  <a:srgbClr val="003300"/>
                </a:solidFill>
              </a:rPr>
              <a:t> руху.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7" name="Рисунок 3"/>
          <p:cNvPicPr>
            <a:picLocks noChangeAspect="1" noChangeArrowheads="1"/>
          </p:cNvPicPr>
          <p:nvPr/>
        </p:nvPicPr>
        <p:blipFill>
          <a:blip r:embed="rId3" cstate="print"/>
          <a:srcRect l="22735" t="62557" r="28034"/>
          <a:stretch>
            <a:fillRect/>
          </a:stretch>
        </p:blipFill>
        <p:spPr bwMode="auto">
          <a:xfrm>
            <a:off x="6248400" y="4572000"/>
            <a:ext cx="2033982" cy="14478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495800"/>
            <a:ext cx="1189038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3385" y="0"/>
            <a:ext cx="2210615" cy="1476375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4800600"/>
            <a:ext cx="1928813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" y="4357688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2400" y="457200"/>
            <a:ext cx="8382000" cy="61722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lang="uk-UA" sz="4000" dirty="0" smtClean="0">
                <a:solidFill>
                  <a:srgbClr val="000000"/>
                </a:solidFill>
                <a:latin typeface="Times New Roman" pitchFamily="18" charset="0"/>
              </a:rPr>
              <a:t>Наведіть приклад нерухомих тіл?</a:t>
            </a:r>
            <a:endParaRPr lang="uk-UA" sz="4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" name="Picture 4" descr="j01856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44780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962400"/>
            <a:ext cx="27892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persha.kr.ua/wp-content/uploads/2014/12/samyy-dlinnyy-v-mire-mo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150064" cy="25937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lang="uk-UA" sz="4000" dirty="0" smtClean="0">
                <a:solidFill>
                  <a:srgbClr val="000000"/>
                </a:solidFill>
                <a:latin typeface="Times New Roman" pitchFamily="18" charset="0"/>
              </a:rPr>
              <a:t>Наведіть приклад тіл, які рухаються?</a:t>
            </a:r>
            <a:endParaRPr lang="uk-UA" sz="4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1928813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images.photoukraine.com/photos/1408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572000"/>
            <a:ext cx="2590800" cy="1727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11" descr="Рисунок1.JPG"/>
          <p:cNvPicPr>
            <a:picLocks noChangeAspect="1"/>
          </p:cNvPicPr>
          <p:nvPr/>
        </p:nvPicPr>
        <p:blipFill>
          <a:blip r:embed="rId4" cstate="print"/>
          <a:srcRect l="50000" t="24600" r="11212" b="41800"/>
          <a:stretch>
            <a:fillRect/>
          </a:stretch>
        </p:blipFill>
        <p:spPr bwMode="auto">
          <a:xfrm>
            <a:off x="6400800" y="1600200"/>
            <a:ext cx="2438400" cy="1600200"/>
          </a:xfrm>
          <a:prstGeom prst="rect">
            <a:avLst/>
          </a:prstGeom>
          <a:noFill/>
          <a:ln w="57150">
            <a:solidFill>
              <a:srgbClr val="FFFF66"/>
            </a:solidFill>
            <a:miter lim="800000"/>
            <a:headEnd/>
            <a:tailEnd/>
          </a:ln>
        </p:spPr>
      </p:pic>
      <p:pic>
        <p:nvPicPr>
          <p:cNvPr id="11" name="Picture 4" descr="2m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4724400"/>
            <a:ext cx="16557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/>
          <a:srcRect r="57623"/>
          <a:stretch>
            <a:fillRect/>
          </a:stretch>
        </p:blipFill>
        <p:spPr bwMode="auto">
          <a:xfrm>
            <a:off x="914400" y="4191000"/>
            <a:ext cx="1676400" cy="1771650"/>
          </a:xfrm>
          <a:prstGeom prst="rect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3" name="Button Color - Normal"/>
          <p:cNvSpPr/>
          <p:nvPr/>
        </p:nvSpPr>
        <p:spPr>
          <a:xfrm>
            <a:off x="2743199" y="3505200"/>
            <a:ext cx="3886201" cy="533400"/>
          </a:xfrm>
          <a:prstGeom prst="roundRect">
            <a:avLst>
              <a:gd name="adj" fmla="val 3571"/>
            </a:avLst>
          </a:prstGeom>
          <a:solidFill>
            <a:srgbClr val="25FF88"/>
          </a:solidFill>
          <a:ln w="38100">
            <a:solidFill>
              <a:srgbClr val="25FF88"/>
            </a:solidFill>
          </a:ln>
          <a:effectLst>
            <a:outerShdw blurRad="101600" dist="12700" dir="48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</a:t>
            </a:r>
            <a:r>
              <a:rPr lang="uk-UA" sz="44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ухомі</a:t>
            </a:r>
            <a:endParaRPr lang="nl-NL" sz="2511" dirty="0">
              <a:solidFill>
                <a:srgbClr val="FFFF00"/>
              </a:solidFill>
              <a:latin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8600" y="152400"/>
            <a:ext cx="8534400" cy="6324600"/>
          </a:xfrm>
          <a:prstGeom prst="roundRect">
            <a:avLst/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40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28600" y="381000"/>
            <a:ext cx="85344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52413" algn="just"/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yriadPro-Regular"/>
                <a:cs typeface="Times New Roman" pitchFamily="18" charset="0"/>
              </a:rPr>
              <a:t>Відносно Сонця тіла, які ми вважаємо нерухомими будуть рухомими і швидкість їх руху буде </a:t>
            </a:r>
            <a:r>
              <a:rPr lang="uk-UA" sz="3600" b="1" i="1" dirty="0" smtClean="0">
                <a:latin typeface="Calibri" pitchFamily="34" charset="0"/>
                <a:ea typeface="MyriadPro-Regular"/>
                <a:cs typeface="Times New Roman" pitchFamily="18" charset="0"/>
              </a:rPr>
              <a:t>рівна швидкості </a:t>
            </a: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yriadPro-Regular"/>
                <a:cs typeface="Times New Roman" pitchFamily="18" charset="0"/>
              </a:rPr>
              <a:t>обертання Землі навколо Сонця </a:t>
            </a:r>
          </a:p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MyriadPro-Regular"/>
                <a:cs typeface="Times New Roman" pitchFamily="18" charset="0"/>
              </a:rPr>
              <a:t>(середня швидкість 29,765 км/с)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http://camrador.hall.org.ua/BY_PLACE/01-Serce_Mista/serce/ser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962400"/>
            <a:ext cx="1884665" cy="26893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ibud.ua/userfiles/image/skilky%20potribno%20tsegly/Vubor_stenov_materil/Material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3563155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86400" y="6096000"/>
            <a:ext cx="762000" cy="609600"/>
          </a:xfrm>
          <a:prstGeom prst="actionButtonReturn">
            <a:avLst/>
          </a:prstGeom>
          <a:gradFill rotWithShape="0">
            <a:gsLst>
              <a:gs pos="0">
                <a:srgbClr val="CC99FF"/>
              </a:gs>
              <a:gs pos="100000">
                <a:srgbClr val="CC99FF">
                  <a:gamma/>
                  <a:shade val="0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6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uk-UA" sz="4000" b="1" i="1" dirty="0" smtClean="0">
                <a:solidFill>
                  <a:srgbClr val="000000"/>
                </a:solidFill>
                <a:latin typeface="Times New Roman" pitchFamily="18" charset="0"/>
              </a:rPr>
              <a:t>Чим тіла, що рухаються відрізняються від нерухомих тіл?</a:t>
            </a:r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0" name="Рисунок 11" descr="Рисунок1.JPG"/>
          <p:cNvPicPr>
            <a:picLocks noChangeAspect="1"/>
          </p:cNvPicPr>
          <p:nvPr/>
        </p:nvPicPr>
        <p:blipFill>
          <a:blip r:embed="rId2" cstate="print"/>
          <a:srcRect l="50000" t="24600" r="11212" b="41800"/>
          <a:stretch>
            <a:fillRect/>
          </a:stretch>
        </p:blipFill>
        <p:spPr bwMode="auto">
          <a:xfrm>
            <a:off x="381000" y="3733800"/>
            <a:ext cx="4038600" cy="2286000"/>
          </a:xfrm>
          <a:prstGeom prst="rect">
            <a:avLst/>
          </a:prstGeom>
          <a:noFill/>
          <a:ln w="57150">
            <a:solidFill>
              <a:srgbClr val="FFFF66"/>
            </a:solidFill>
            <a:miter lim="800000"/>
            <a:headEnd/>
            <a:tailEnd/>
          </a:ln>
        </p:spPr>
      </p:pic>
      <p:pic>
        <p:nvPicPr>
          <p:cNvPr id="14" name="Picture 6" descr="http://ibud.ua/userfiles/image/skilky%20potribno%20tsegly/Vubor_stenov_materil/Material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733800"/>
            <a:ext cx="3563155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52400" y="457200"/>
            <a:ext cx="8686800" cy="6172200"/>
          </a:xfrm>
          <a:prstGeom prst="roundRect">
            <a:avLst>
              <a:gd name="adj" fmla="val 11852"/>
            </a:avLst>
          </a:prstGeom>
          <a:solidFill>
            <a:srgbClr val="25FF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uk-UA" sz="4000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9" name="Рисунок 3"/>
          <p:cNvPicPr>
            <a:picLocks noChangeAspect="1" noChangeArrowheads="1"/>
          </p:cNvPicPr>
          <p:nvPr/>
        </p:nvPicPr>
        <p:blipFill>
          <a:blip r:embed="rId4" cstate="print"/>
          <a:srcRect l="16114" t="33333" r="31513" b="19047"/>
          <a:stretch>
            <a:fillRect/>
          </a:stretch>
        </p:blipFill>
        <p:spPr bwMode="auto">
          <a:xfrm>
            <a:off x="6248400" y="4724400"/>
            <a:ext cx="1539240" cy="1184031"/>
          </a:xfrm>
          <a:prstGeom prst="ellipse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20487" name="Picture 4" descr="2m4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3276600"/>
            <a:ext cx="1655763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5" descr="j029215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5486400"/>
            <a:ext cx="823913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4" descr="j023307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3124200"/>
            <a:ext cx="1676400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6" descr="j0183328"/>
          <p:cNvPicPr>
            <a:picLocks noChangeAspect="1" noChangeArrowheads="1"/>
          </p:cNvPicPr>
          <p:nvPr/>
        </p:nvPicPr>
        <p:blipFill>
          <a:blip r:embed="rId8" cstate="print"/>
          <a:srcRect t="25980" b="28470"/>
          <a:stretch>
            <a:fillRect/>
          </a:stretch>
        </p:blipFill>
        <p:spPr bwMode="auto">
          <a:xfrm>
            <a:off x="685800" y="6019800"/>
            <a:ext cx="13319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1" descr="ag00185_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4953000" y="5638800"/>
            <a:ext cx="16764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18" descr="лягушка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05200" y="4191000"/>
            <a:ext cx="14986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5" descr="ag00203_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00" y="5181600"/>
            <a:ext cx="163512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9" descr="9m5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81600" y="3200400"/>
            <a:ext cx="335280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witch1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006475" y="3962400"/>
            <a:ext cx="20129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609600" y="1219200"/>
            <a:ext cx="792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зміна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з часом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положення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тіла або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частин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тіла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просторі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відносно </a:t>
            </a:r>
            <a:r>
              <a:rPr lang="ru-RU" sz="2000" b="1" dirty="0" err="1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інших</a:t>
            </a:r>
            <a:r>
              <a:rPr lang="ru-RU" sz="2000" b="1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тіл.</a:t>
            </a:r>
            <a:endParaRPr lang="nl-NL" sz="2000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3" name="Picture 8" descr="bd13719_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4038600" y="1828800"/>
            <a:ext cx="11874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1" descr="Рисунок1.JPG"/>
          <p:cNvPicPr>
            <a:picLocks noChangeAspect="1"/>
          </p:cNvPicPr>
          <p:nvPr/>
        </p:nvPicPr>
        <p:blipFill>
          <a:blip r:embed="rId15" cstate="print"/>
          <a:srcRect l="50000" t="24600" r="11212" b="41800"/>
          <a:stretch>
            <a:fillRect/>
          </a:stretch>
        </p:blipFill>
        <p:spPr bwMode="auto">
          <a:xfrm>
            <a:off x="6477000" y="1676400"/>
            <a:ext cx="2438400" cy="1219200"/>
          </a:xfrm>
          <a:prstGeom prst="rect">
            <a:avLst/>
          </a:prstGeom>
          <a:noFill/>
          <a:ln w="57150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209800" y="381000"/>
            <a:ext cx="4371710" cy="923330"/>
          </a:xfrm>
          <a:prstGeom prst="rect">
            <a:avLst/>
          </a:prstGeom>
          <a:solidFill>
            <a:srgbClr val="FFFF66"/>
          </a:solidFill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>
                    <a:lumMod val="50000"/>
                  </a:schemeClr>
                </a:solidFill>
                <a:latin typeface="Bookman Old Style" pitchFamily="18" charset="0"/>
              </a:rPr>
              <a:t>Механічний рух</a:t>
            </a:r>
            <a:endParaRPr lang="uk-UA" sz="3600" dirty="0" smtClean="0">
              <a:solidFill>
                <a:schemeClr val="bg1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4 0.05208 L 1.06667 0.05208 " pathEditMode="relative" rAng="0" ptsTypes="AA">
                                      <p:cBhvr>
                                        <p:cTn id="11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6">
      <a:dk1>
        <a:srgbClr val="0070C0"/>
      </a:dk1>
      <a:lt1>
        <a:sysClr val="window" lastClr="FFFFFF"/>
      </a:lt1>
      <a:dk2>
        <a:srgbClr val="92D050"/>
      </a:dk2>
      <a:lt2>
        <a:srgbClr val="FF0000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>
    <a:spDef>
      <a:spPr>
        <a:solidFill>
          <a:srgbClr val="25FF88"/>
        </a:solidFill>
      </a:spPr>
      <a:bodyPr rtlCol="0" anchor="ctr"/>
      <a:lstStyle>
        <a:defPPr algn="ctr">
          <a:defRPr sz="4000" dirty="0">
            <a:solidFill>
              <a:srgbClr val="000000"/>
            </a:solidFill>
            <a:latin typeface="Times New Roman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1387</TotalTime>
  <Words>580</Words>
  <Application>Microsoft Office PowerPoint</Application>
  <PresentationFormat>Экран (4:3)</PresentationFormat>
  <Paragraphs>139</Paragraphs>
  <Slides>24</Slides>
  <Notes>4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Яркая</vt:lpstr>
      <vt:lpstr>Слайд 1</vt:lpstr>
      <vt:lpstr>ДЕВІЗ НАШОГО УРОКУ: </vt:lpstr>
      <vt:lpstr>Рухається чи не рухається?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Лебідь на кризі</vt:lpstr>
      <vt:lpstr>Рухається чи не рухається?</vt:lpstr>
      <vt:lpstr>Відносність руху. </vt:lpstr>
      <vt:lpstr>Слайд 15</vt:lpstr>
      <vt:lpstr>Тіло відліку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Інтернет - ресурси 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user</cp:lastModifiedBy>
  <cp:revision>134</cp:revision>
  <cp:lastPrinted>1601-01-01T00:00:00Z</cp:lastPrinted>
  <dcterms:created xsi:type="dcterms:W3CDTF">1601-01-01T00:00:00Z</dcterms:created>
  <dcterms:modified xsi:type="dcterms:W3CDTF">2016-02-26T05:24:04Z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