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1"/>
  </p:notesMasterIdLst>
  <p:sldIdLst>
    <p:sldId id="256" r:id="rId2"/>
    <p:sldId id="257" r:id="rId3"/>
    <p:sldId id="258" r:id="rId4"/>
    <p:sldId id="259" r:id="rId5"/>
    <p:sldId id="261" r:id="rId6"/>
    <p:sldId id="260" r:id="rId7"/>
    <p:sldId id="262" r:id="rId8"/>
    <p:sldId id="264"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9" r:id="rId24"/>
    <p:sldId id="277" r:id="rId25"/>
    <p:sldId id="280" r:id="rId26"/>
    <p:sldId id="281" r:id="rId27"/>
    <p:sldId id="282" r:id="rId28"/>
    <p:sldId id="284" r:id="rId29"/>
    <p:sldId id="283"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43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877" autoAdjust="0"/>
    <p:restoredTop sz="94660"/>
  </p:normalViewPr>
  <p:slideViewPr>
    <p:cSldViewPr>
      <p:cViewPr varScale="1">
        <p:scale>
          <a:sx n="68" d="100"/>
          <a:sy n="68" d="100"/>
        </p:scale>
        <p:origin x="-876"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11B3028-268A-4869-BE96-4DF5EF516DA5}" type="datetimeFigureOut">
              <a:rPr lang="ru-RU" smtClean="0"/>
              <a:pPr/>
              <a:t>15.02.2017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715443-1FF9-4811-B27F-F39D0C4804B3}" type="slidenum">
              <a:rPr lang="ru-RU" smtClean="0"/>
              <a:pPr/>
              <a:t>‹#›</a:t>
            </a:fld>
            <a:endParaRPr lang="ru-RU"/>
          </a:p>
        </p:txBody>
      </p:sp>
    </p:spTree>
    <p:extLst>
      <p:ext uri="{BB962C8B-B14F-4D97-AF65-F5344CB8AC3E}">
        <p14:creationId xmlns="" xmlns:p14="http://schemas.microsoft.com/office/powerpoint/2010/main" val="4135237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74715443-1FF9-4811-B27F-F39D0C4804B3}" type="slidenum">
              <a:rPr lang="ru-RU" smtClean="0"/>
              <a:pPr/>
              <a:t>22</a:t>
            </a:fld>
            <a:endParaRPr lang="ru-RU"/>
          </a:p>
        </p:txBody>
      </p:sp>
    </p:spTree>
    <p:extLst>
      <p:ext uri="{BB962C8B-B14F-4D97-AF65-F5344CB8AC3E}">
        <p14:creationId xmlns="" xmlns:p14="http://schemas.microsoft.com/office/powerpoint/2010/main" val="3788494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9693358-06CF-45F0-A346-EFF4A4D52F4A}" type="datetimeFigureOut">
              <a:rPr lang="ru-RU" smtClean="0"/>
              <a:pPr/>
              <a:t>15.02.2017</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8F041B64-549C-4F6D-8E6D-7EC72E23A1CF}" type="slidenum">
              <a:rPr lang="ru-RU" smtClean="0"/>
              <a:pPr/>
              <a:t>‹#›</a:t>
            </a:fld>
            <a:endParaRPr lang="ru-RU" dirty="0"/>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ransition spd="slow">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D9693358-06CF-45F0-A346-EFF4A4D52F4A}" type="datetimeFigureOut">
              <a:rPr lang="ru-RU" smtClean="0"/>
              <a:pPr/>
              <a:t>15.02.2017</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8F041B64-549C-4F6D-8E6D-7EC72E23A1CF}" type="slidenum">
              <a:rPr lang="ru-RU" smtClean="0"/>
              <a:pPr/>
              <a:t>‹#›</a:t>
            </a:fld>
            <a:endParaRPr lang="ru-RU" dirty="0"/>
          </a:p>
        </p:txBody>
      </p:sp>
    </p:spTree>
  </p:cSld>
  <p:clrMapOvr>
    <a:masterClrMapping/>
  </p:clrMapOvr>
  <p:transition spd="slow">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9693358-06CF-45F0-A346-EFF4A4D52F4A}" type="datetimeFigureOut">
              <a:rPr lang="ru-RU" smtClean="0"/>
              <a:pPr/>
              <a:t>15.02.2017</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8F041B64-549C-4F6D-8E6D-7EC72E23A1CF}" type="slidenum">
              <a:rPr lang="ru-RU" smtClean="0"/>
              <a:pPr/>
              <a:t>‹#›</a:t>
            </a:fld>
            <a:endParaRPr lang="ru-RU" dirty="0"/>
          </a:p>
        </p:txBody>
      </p:sp>
    </p:spTree>
  </p:cSld>
  <p:clrMapOvr>
    <a:masterClrMapping/>
  </p:clrMapOvr>
  <p:transition spd="slow">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D9693358-06CF-45F0-A346-EFF4A4D52F4A}" type="datetimeFigureOut">
              <a:rPr lang="ru-RU" smtClean="0"/>
              <a:pPr/>
              <a:t>15.02.2017</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8F041B64-549C-4F6D-8E6D-7EC72E23A1CF}" type="slidenum">
              <a:rPr lang="ru-RU" smtClean="0"/>
              <a:pPr/>
              <a:t>‹#›</a:t>
            </a:fld>
            <a:endParaRPr lang="ru-RU" dirty="0"/>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9693358-06CF-45F0-A346-EFF4A4D52F4A}" type="datetimeFigureOut">
              <a:rPr lang="ru-RU" smtClean="0"/>
              <a:pPr/>
              <a:t>15.02.2017</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8F041B64-549C-4F6D-8E6D-7EC72E23A1CF}" type="slidenum">
              <a:rPr lang="ru-RU" smtClean="0"/>
              <a:pPr/>
              <a:t>‹#›</a:t>
            </a:fld>
            <a:endParaRPr lang="ru-RU" dirty="0"/>
          </a:p>
        </p:txBody>
      </p:sp>
    </p:spTree>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9693358-06CF-45F0-A346-EFF4A4D52F4A}" type="datetimeFigureOut">
              <a:rPr lang="ru-RU" smtClean="0"/>
              <a:pPr/>
              <a:t>15.02.2017</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8F041B64-549C-4F6D-8E6D-7EC72E23A1CF}" type="slidenum">
              <a:rPr lang="ru-RU" smtClean="0"/>
              <a:pPr/>
              <a:t>‹#›</a:t>
            </a:fld>
            <a:endParaRPr lang="ru-RU" dirty="0"/>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9693358-06CF-45F0-A346-EFF4A4D52F4A}" type="datetimeFigureOut">
              <a:rPr lang="ru-RU" smtClean="0"/>
              <a:pPr/>
              <a:t>15.02.2017</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8F041B64-549C-4F6D-8E6D-7EC72E23A1CF}" type="slidenum">
              <a:rPr lang="ru-RU" smtClean="0"/>
              <a:pPr/>
              <a:t>‹#›</a:t>
            </a:fld>
            <a:endParaRPr lang="ru-RU" dirty="0"/>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D9693358-06CF-45F0-A346-EFF4A4D52F4A}" type="datetimeFigureOut">
              <a:rPr lang="ru-RU" smtClean="0"/>
              <a:pPr/>
              <a:t>15.02.2017</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8F041B64-549C-4F6D-8E6D-7EC72E23A1CF}" type="slidenum">
              <a:rPr lang="ru-RU" smtClean="0"/>
              <a:pPr/>
              <a:t>‹#›</a:t>
            </a:fld>
            <a:endParaRPr lang="ru-RU" dirty="0"/>
          </a:p>
        </p:txBody>
      </p:sp>
    </p:spTree>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693358-06CF-45F0-A346-EFF4A4D52F4A}" type="datetimeFigureOut">
              <a:rPr lang="ru-RU" smtClean="0"/>
              <a:pPr/>
              <a:t>15.02.2017</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8F041B64-549C-4F6D-8E6D-7EC72E23A1CF}" type="slidenum">
              <a:rPr lang="ru-RU" smtClean="0"/>
              <a:pPr/>
              <a:t>‹#›</a:t>
            </a:fld>
            <a:endParaRPr lang="ru-RU" dirty="0"/>
          </a:p>
        </p:txBody>
      </p:sp>
    </p:spTree>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9693358-06CF-45F0-A346-EFF4A4D52F4A}" type="datetimeFigureOut">
              <a:rPr lang="ru-RU" smtClean="0"/>
              <a:pPr/>
              <a:t>15.02.2017</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8F041B64-549C-4F6D-8E6D-7EC72E23A1CF}" type="slidenum">
              <a:rPr lang="ru-RU" smtClean="0"/>
              <a:pPr/>
              <a:t>‹#›</a:t>
            </a:fld>
            <a:endParaRPr lang="ru-RU" dirty="0"/>
          </a:p>
        </p:txBody>
      </p:sp>
    </p:spTree>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dirty="0"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9693358-06CF-45F0-A346-EFF4A4D52F4A}" type="datetimeFigureOut">
              <a:rPr lang="ru-RU" smtClean="0"/>
              <a:pPr/>
              <a:t>15.02.2017</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8F041B64-549C-4F6D-8E6D-7EC72E23A1CF}" type="slidenum">
              <a:rPr lang="ru-RU" smtClean="0"/>
              <a:pPr/>
              <a:t>‹#›</a:t>
            </a:fld>
            <a:endParaRPr lang="ru-RU" dirty="0"/>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D9693358-06CF-45F0-A346-EFF4A4D52F4A}" type="datetimeFigureOut">
              <a:rPr lang="ru-RU" smtClean="0"/>
              <a:pPr/>
              <a:t>15.02.2017</a:t>
            </a:fld>
            <a:endParaRPr lang="ru-RU" dirty="0"/>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dirty="0"/>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8F041B64-549C-4F6D-8E6D-7EC72E23A1CF}"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fade/>
  </p:transition>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jpeg"/><Relationship Id="rId1" Type="http://schemas.openxmlformats.org/officeDocument/2006/relationships/slideLayout" Target="../slideLayouts/slideLayout3.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3.xml"/><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3.xml"/><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3.xml"/><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3.xml"/><Relationship Id="rId5" Type="http://schemas.openxmlformats.org/officeDocument/2006/relationships/image" Target="../media/image49.jpeg"/><Relationship Id="rId4" Type="http://schemas.openxmlformats.org/officeDocument/2006/relationships/image" Target="../media/image48.jpeg"/></Relationships>
</file>

<file path=ppt/slides/_rels/slide2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3.xml"/><Relationship Id="rId4" Type="http://schemas.openxmlformats.org/officeDocument/2006/relationships/image" Target="../media/image54.jpeg"/></Relationships>
</file>

<file path=ppt/slides/_rels/slide2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3.xml"/><Relationship Id="rId5" Type="http://schemas.openxmlformats.org/officeDocument/2006/relationships/image" Target="../media/image61.jpeg"/><Relationship Id="rId4" Type="http://schemas.openxmlformats.org/officeDocument/2006/relationships/image" Target="../media/image60.jpeg"/></Relationships>
</file>

<file path=ppt/slides/_rels/slide2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3.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www.liga-tool.com.ua/stati/ploskogubtsi-klishchi-pasatizhi-vidi-i-poradi-shchodo-viboru-sharnirnoigubtsevogo-instrumentu/" TargetMode="External"/><Relationship Id="rId2" Type="http://schemas.openxmlformats.org/officeDocument/2006/relationships/hyperlink" Target="http://biseropletinnya.blogspot.com/" TargetMode="External"/><Relationship Id="rId1" Type="http://schemas.openxmlformats.org/officeDocument/2006/relationships/slideLayout" Target="../slideLayouts/slideLayout3.xml"/><Relationship Id="rId4" Type="http://schemas.openxmlformats.org/officeDocument/2006/relationships/hyperlink" Target="http://sobko.minyta.ru/tvorch/b/biser.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995936" y="4725144"/>
            <a:ext cx="4464496" cy="1656184"/>
          </a:xfrm>
        </p:spPr>
        <p:txBody>
          <a:bodyPr>
            <a:normAutofit fontScale="77500" lnSpcReduction="20000"/>
          </a:bodyPr>
          <a:lstStyle/>
          <a:p>
            <a:pPr algn="ctr">
              <a:spcAft>
                <a:spcPts val="0"/>
              </a:spcAft>
              <a:defRPr/>
            </a:pPr>
            <a:r>
              <a:rPr lang="uk-UA" dirty="0" err="1">
                <a:solidFill>
                  <a:schemeClr val="bg2">
                    <a:lumMod val="75000"/>
                  </a:schemeClr>
                </a:solidFill>
                <a:latin typeface="+mj-lt"/>
              </a:rPr>
              <a:t>Підопригора</a:t>
            </a:r>
            <a:r>
              <a:rPr lang="uk-UA" dirty="0">
                <a:solidFill>
                  <a:schemeClr val="bg2">
                    <a:lumMod val="75000"/>
                  </a:schemeClr>
                </a:solidFill>
                <a:latin typeface="+mj-lt"/>
              </a:rPr>
              <a:t> М. В. -  вчитель трудового навчання та     інформатики</a:t>
            </a:r>
          </a:p>
          <a:p>
            <a:pPr algn="ctr">
              <a:spcAft>
                <a:spcPts val="0"/>
              </a:spcAft>
              <a:defRPr/>
            </a:pPr>
            <a:r>
              <a:rPr lang="ru-RU" dirty="0" err="1">
                <a:solidFill>
                  <a:srgbClr val="FFC000"/>
                </a:solidFill>
                <a:latin typeface="+mj-lt"/>
              </a:rPr>
              <a:t>Журжинецький</a:t>
            </a:r>
            <a:r>
              <a:rPr lang="ru-RU" dirty="0">
                <a:solidFill>
                  <a:srgbClr val="FFC000"/>
                </a:solidFill>
                <a:latin typeface="+mj-lt"/>
              </a:rPr>
              <a:t> </a:t>
            </a:r>
            <a:r>
              <a:rPr lang="ru-RU" dirty="0" err="1">
                <a:solidFill>
                  <a:srgbClr val="FFC000"/>
                </a:solidFill>
                <a:latin typeface="+mj-lt"/>
              </a:rPr>
              <a:t>навчально-виховний</a:t>
            </a:r>
            <a:r>
              <a:rPr lang="ru-RU" dirty="0">
                <a:solidFill>
                  <a:srgbClr val="FFC000"/>
                </a:solidFill>
                <a:latin typeface="+mj-lt"/>
              </a:rPr>
              <a:t> комплекс «</a:t>
            </a:r>
            <a:r>
              <a:rPr lang="ru-RU" dirty="0" err="1">
                <a:solidFill>
                  <a:srgbClr val="FFC000"/>
                </a:solidFill>
                <a:latin typeface="+mj-lt"/>
              </a:rPr>
              <a:t>Дошкільний</a:t>
            </a:r>
            <a:r>
              <a:rPr lang="ru-RU" dirty="0">
                <a:solidFill>
                  <a:srgbClr val="FFC000"/>
                </a:solidFill>
                <a:latin typeface="+mj-lt"/>
              </a:rPr>
              <a:t> </a:t>
            </a:r>
            <a:r>
              <a:rPr lang="ru-RU" dirty="0" err="1">
                <a:solidFill>
                  <a:srgbClr val="FFC000"/>
                </a:solidFill>
                <a:latin typeface="+mj-lt"/>
              </a:rPr>
              <a:t>навчальний</a:t>
            </a:r>
            <a:r>
              <a:rPr lang="ru-RU" dirty="0">
                <a:solidFill>
                  <a:srgbClr val="FFC000"/>
                </a:solidFill>
                <a:latin typeface="+mj-lt"/>
              </a:rPr>
              <a:t> заклад – </a:t>
            </a:r>
            <a:r>
              <a:rPr lang="ru-RU" dirty="0" err="1">
                <a:solidFill>
                  <a:srgbClr val="FFC000"/>
                </a:solidFill>
                <a:latin typeface="+mj-lt"/>
              </a:rPr>
              <a:t>загальноосвітня</a:t>
            </a:r>
            <a:r>
              <a:rPr lang="ru-RU" dirty="0">
                <a:solidFill>
                  <a:srgbClr val="FFC000"/>
                </a:solidFill>
                <a:latin typeface="+mj-lt"/>
              </a:rPr>
              <a:t> школа І – ІІІ </a:t>
            </a:r>
            <a:r>
              <a:rPr lang="ru-RU" dirty="0" err="1">
                <a:solidFill>
                  <a:srgbClr val="FFC000"/>
                </a:solidFill>
                <a:latin typeface="+mj-lt"/>
              </a:rPr>
              <a:t>ступенів</a:t>
            </a:r>
            <a:r>
              <a:rPr lang="uk-UA" dirty="0">
                <a:solidFill>
                  <a:srgbClr val="FFC000"/>
                </a:solidFill>
                <a:latin typeface="+mj-lt"/>
              </a:rPr>
              <a:t>»</a:t>
            </a:r>
          </a:p>
          <a:p>
            <a:pPr>
              <a:spcAft>
                <a:spcPts val="0"/>
              </a:spcAft>
              <a:defRPr/>
            </a:pPr>
            <a:endParaRPr lang="ru-RU" dirty="0">
              <a:solidFill>
                <a:srgbClr val="FFC000"/>
              </a:solidFill>
            </a:endParaRPr>
          </a:p>
          <a:p>
            <a:pPr>
              <a:defRPr/>
            </a:pPr>
            <a:endParaRPr lang="uk-UA" dirty="0">
              <a:solidFill>
                <a:srgbClr val="FFC000"/>
              </a:solidFill>
            </a:endParaRPr>
          </a:p>
          <a:p>
            <a:endParaRPr lang="ru-RU" dirty="0"/>
          </a:p>
        </p:txBody>
      </p:sp>
      <p:sp>
        <p:nvSpPr>
          <p:cNvPr id="2" name="Заголовок 1"/>
          <p:cNvSpPr>
            <a:spLocks noGrp="1"/>
          </p:cNvSpPr>
          <p:nvPr>
            <p:ph type="ctrTitle"/>
          </p:nvPr>
        </p:nvSpPr>
        <p:spPr>
          <a:xfrm>
            <a:off x="3275856" y="908720"/>
            <a:ext cx="5544616" cy="3600400"/>
          </a:xfrm>
        </p:spPr>
        <p:txBody>
          <a:bodyPr/>
          <a:lstStyle/>
          <a:p>
            <a:pPr marL="182880" indent="0" algn="ctr">
              <a:buNone/>
            </a:pPr>
            <a:r>
              <a:rPr lang="uk-UA" sz="4400" dirty="0" smtClean="0"/>
              <a:t>Загальні відомості про техніки і технологію бісерного плетіння</a:t>
            </a:r>
            <a:endParaRPr lang="ru-RU" sz="4400" dirty="0"/>
          </a:p>
        </p:txBody>
      </p:sp>
      <p:pic>
        <p:nvPicPr>
          <p:cNvPr id="1031" name="Picture 7" descr="E:\Рукоділля\бісер\anPxQJzMLN4.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5343" y="0"/>
            <a:ext cx="3219191" cy="6858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3377629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2240"/>
                            </p:stCondLst>
                            <p:childTnLst>
                              <p:par>
                                <p:cTn id="11" presetID="10" presetClass="entr" presetSubtype="0" fill="hold" nodeType="afterEffect">
                                  <p:stCondLst>
                                    <p:cond delay="0"/>
                                  </p:stCondLst>
                                  <p:childTnLst>
                                    <p:set>
                                      <p:cBhvr>
                                        <p:cTn id="12" dur="1" fill="hold">
                                          <p:stCondLst>
                                            <p:cond delay="0"/>
                                          </p:stCondLst>
                                        </p:cTn>
                                        <p:tgtEl>
                                          <p:spTgt spid="1031"/>
                                        </p:tgtEl>
                                        <p:attrNameLst>
                                          <p:attrName>style.visibility</p:attrName>
                                        </p:attrNameLst>
                                      </p:cBhvr>
                                      <p:to>
                                        <p:strVal val="visible"/>
                                      </p:to>
                                    </p:set>
                                    <p:animEffect transition="in" filter="fade">
                                      <p:cBhvr>
                                        <p:cTn id="13" dur="2000"/>
                                        <p:tgtEl>
                                          <p:spTgt spid="1031"/>
                                        </p:tgtEl>
                                      </p:cBhvr>
                                    </p:animEffect>
                                  </p:childTnLst>
                                </p:cTn>
                              </p:par>
                            </p:childTnLst>
                          </p:cTn>
                        </p:par>
                        <p:par>
                          <p:cTn id="14" fill="hold">
                            <p:stCondLst>
                              <p:cond delay="4240"/>
                            </p:stCondLst>
                            <p:childTnLst>
                              <p:par>
                                <p:cTn id="15" presetID="27" presetClass="entr" presetSubtype="0" fill="hold" grpId="0" nodeType="afterEffect">
                                  <p:stCondLst>
                                    <p:cond delay="0"/>
                                  </p:stCondLst>
                                  <p:iterate type="lt">
                                    <p:tmPct val="50000"/>
                                  </p:iterate>
                                  <p:childTnLst>
                                    <p:set>
                                      <p:cBhvr>
                                        <p:cTn id="1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0" end="0"/>
                                            </p:txEl>
                                          </p:spTgt>
                                        </p:tgtEl>
                                        <p:attrNameLst>
                                          <p:attrName>fill.type</p:attrName>
                                        </p:attrNameLst>
                                      </p:cBhvr>
                                      <p:to>
                                        <p:strVal val="solid"/>
                                      </p:to>
                                    </p:set>
                                  </p:childTnLst>
                                </p:cTn>
                              </p:par>
                            </p:childTnLst>
                          </p:cTn>
                        </p:par>
                        <p:par>
                          <p:cTn id="20" fill="hold">
                            <p:stCondLst>
                              <p:cond delay="64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3"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5" dur="80"/>
                                        <p:tgtEl>
                                          <p:spTgt spid="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08912" cy="1368152"/>
          </a:xfrm>
        </p:spPr>
        <p:txBody>
          <a:bodyPr/>
          <a:lstStyle/>
          <a:p>
            <a:pPr marL="0" indent="0" algn="ctr">
              <a:buNone/>
            </a:pPr>
            <a:r>
              <a:rPr lang="uk-UA" dirty="0" smtClean="0"/>
              <a:t>Види бісеру за матеріалами виготовлення:</a:t>
            </a:r>
            <a:endParaRPr lang="ru-RU" dirty="0"/>
          </a:p>
        </p:txBody>
      </p:sp>
      <p:sp>
        <p:nvSpPr>
          <p:cNvPr id="3" name="Текст 2"/>
          <p:cNvSpPr>
            <a:spLocks noGrp="1"/>
          </p:cNvSpPr>
          <p:nvPr>
            <p:ph type="body" idx="1"/>
          </p:nvPr>
        </p:nvSpPr>
        <p:spPr>
          <a:xfrm>
            <a:off x="3131840" y="2348880"/>
            <a:ext cx="3888432" cy="2402156"/>
          </a:xfrm>
        </p:spPr>
        <p:txBody>
          <a:bodyPr>
            <a:normAutofit/>
          </a:bodyPr>
          <a:lstStyle/>
          <a:p>
            <a:pPr marL="342900" indent="-342900" algn="l">
              <a:buFont typeface="Wingdings" pitchFamily="2" charset="2"/>
              <a:buChar char="ü"/>
            </a:pPr>
            <a:r>
              <a:rPr lang="uk-UA" sz="2800" dirty="0" smtClean="0"/>
              <a:t>скляний;</a:t>
            </a:r>
          </a:p>
          <a:p>
            <a:pPr marL="342900" indent="-342900" algn="l">
              <a:buFont typeface="Wingdings" pitchFamily="2" charset="2"/>
              <a:buChar char="ü"/>
            </a:pPr>
            <a:r>
              <a:rPr lang="uk-UA" sz="2800" dirty="0" smtClean="0"/>
              <a:t>пластмасовий;</a:t>
            </a:r>
          </a:p>
          <a:p>
            <a:pPr marL="342900" indent="-342900" algn="l">
              <a:buFont typeface="Wingdings" pitchFamily="2" charset="2"/>
              <a:buChar char="ü"/>
            </a:pPr>
            <a:r>
              <a:rPr lang="uk-UA" sz="2800" dirty="0" smtClean="0"/>
              <a:t>металевий;</a:t>
            </a:r>
          </a:p>
          <a:p>
            <a:pPr marL="342900" indent="-342900" algn="l">
              <a:buFont typeface="Wingdings" pitchFamily="2" charset="2"/>
              <a:buChar char="ü"/>
            </a:pPr>
            <a:r>
              <a:rPr lang="uk-UA" sz="2800" dirty="0" smtClean="0"/>
              <a:t>керамічний;</a:t>
            </a:r>
          </a:p>
          <a:p>
            <a:pPr algn="l"/>
            <a:endParaRPr lang="uk-UA" sz="2800" dirty="0" smtClean="0"/>
          </a:p>
          <a:p>
            <a:pPr algn="l"/>
            <a:endParaRPr lang="uk-UA" sz="2800" dirty="0" smtClean="0"/>
          </a:p>
          <a:p>
            <a:pPr algn="l"/>
            <a:endParaRPr lang="ru-RU" sz="2800" dirty="0"/>
          </a:p>
        </p:txBody>
      </p:sp>
      <p:pic>
        <p:nvPicPr>
          <p:cNvPr id="7170" name="Picture 2" descr="C:\Users\111\Desktop\images (3).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372200" y="1955935"/>
            <a:ext cx="2143125" cy="2125199"/>
          </a:xfrm>
          <a:prstGeom prst="rect">
            <a:avLst/>
          </a:prstGeom>
          <a:noFill/>
          <a:extLst>
            <a:ext uri="{909E8E84-426E-40DD-AFC4-6F175D3DCCD1}">
              <a14:hiddenFill xmlns="" xmlns:a14="http://schemas.microsoft.com/office/drawing/2010/main">
                <a:solidFill>
                  <a:srgbClr val="FFFFFF"/>
                </a:solidFill>
              </a14:hiddenFill>
            </a:ext>
          </a:extLst>
        </p:spPr>
      </p:pic>
      <p:pic>
        <p:nvPicPr>
          <p:cNvPr id="7171" name="Picture 3" descr="C:\Users\111\Desktop\images (4).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37604" y="1955934"/>
            <a:ext cx="2200275" cy="2085975"/>
          </a:xfrm>
          <a:prstGeom prst="rect">
            <a:avLst/>
          </a:prstGeom>
          <a:noFill/>
          <a:extLst>
            <a:ext uri="{909E8E84-426E-40DD-AFC4-6F175D3DCCD1}">
              <a14:hiddenFill xmlns="" xmlns:a14="http://schemas.microsoft.com/office/drawing/2010/main">
                <a:solidFill>
                  <a:srgbClr val="FFFFFF"/>
                </a:solidFill>
              </a14:hiddenFill>
            </a:ext>
          </a:extLst>
        </p:spPr>
      </p:pic>
      <p:pic>
        <p:nvPicPr>
          <p:cNvPr id="7172" name="Picture 4" descr="C:\Users\111\Desktop\4218m.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228184" y="4445237"/>
            <a:ext cx="2200275" cy="2088232"/>
          </a:xfrm>
          <a:prstGeom prst="rect">
            <a:avLst/>
          </a:prstGeom>
          <a:noFill/>
          <a:extLst>
            <a:ext uri="{909E8E84-426E-40DD-AFC4-6F175D3DCCD1}">
              <a14:hiddenFill xmlns="" xmlns:a14="http://schemas.microsoft.com/office/drawing/2010/main">
                <a:solidFill>
                  <a:srgbClr val="FFFFFF"/>
                </a:solidFill>
              </a14:hiddenFill>
            </a:ext>
          </a:extLst>
        </p:spPr>
      </p:pic>
      <p:pic>
        <p:nvPicPr>
          <p:cNvPr id="7173" name="Picture 5" descr="C:\Users\111\Desktop\045g.483f537695a266d17b0a2524cbbb11b1663.jpg"/>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731128" y="4447494"/>
            <a:ext cx="2215796" cy="208597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7197084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148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10" presetClass="entr" presetSubtype="0" fill="hold" nodeType="withEffect">
                                  <p:stCondLst>
                                    <p:cond delay="0"/>
                                  </p:stCondLst>
                                  <p:childTnLst>
                                    <p:set>
                                      <p:cBhvr>
                                        <p:cTn id="17" dur="1" fill="hold">
                                          <p:stCondLst>
                                            <p:cond delay="0"/>
                                          </p:stCondLst>
                                        </p:cTn>
                                        <p:tgtEl>
                                          <p:spTgt spid="7170"/>
                                        </p:tgtEl>
                                        <p:attrNameLst>
                                          <p:attrName>style.visibility</p:attrName>
                                        </p:attrNameLst>
                                      </p:cBhvr>
                                      <p:to>
                                        <p:strVal val="visible"/>
                                      </p:to>
                                    </p:set>
                                    <p:animEffect transition="in" filter="fade">
                                      <p:cBhvr>
                                        <p:cTn id="18" dur="2000"/>
                                        <p:tgtEl>
                                          <p:spTgt spid="7170"/>
                                        </p:tgtEl>
                                      </p:cBhvr>
                                    </p:animEffect>
                                  </p:childTnLst>
                                </p:cTn>
                              </p:par>
                            </p:childTnLst>
                          </p:cTn>
                        </p:par>
                        <p:par>
                          <p:cTn id="19" fill="hold">
                            <p:stCondLst>
                              <p:cond delay="348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1" end="1"/>
                                            </p:txEl>
                                          </p:spTgt>
                                        </p:tgtEl>
                                        <p:attrNameLst>
                                          <p:attrName>fill.type</p:attrName>
                                        </p:attrNameLst>
                                      </p:cBhvr>
                                      <p:to>
                                        <p:strVal val="solid"/>
                                      </p:to>
                                    </p:set>
                                  </p:childTnLst>
                                </p:cTn>
                              </p:par>
                              <p:par>
                                <p:cTn id="25" presetID="10" presetClass="entr" presetSubtype="0" fill="hold" nodeType="withEffect">
                                  <p:stCondLst>
                                    <p:cond delay="0"/>
                                  </p:stCondLst>
                                  <p:childTnLst>
                                    <p:set>
                                      <p:cBhvr>
                                        <p:cTn id="26" dur="1" fill="hold">
                                          <p:stCondLst>
                                            <p:cond delay="0"/>
                                          </p:stCondLst>
                                        </p:cTn>
                                        <p:tgtEl>
                                          <p:spTgt spid="7171"/>
                                        </p:tgtEl>
                                        <p:attrNameLst>
                                          <p:attrName>style.visibility</p:attrName>
                                        </p:attrNameLst>
                                      </p:cBhvr>
                                      <p:to>
                                        <p:strVal val="visible"/>
                                      </p:to>
                                    </p:set>
                                    <p:animEffect transition="in" filter="fade">
                                      <p:cBhvr>
                                        <p:cTn id="27" dur="2000"/>
                                        <p:tgtEl>
                                          <p:spTgt spid="7171"/>
                                        </p:tgtEl>
                                      </p:cBhvr>
                                    </p:animEffect>
                                  </p:childTnLst>
                                </p:cTn>
                              </p:par>
                            </p:childTnLst>
                          </p:cTn>
                        </p:par>
                        <p:par>
                          <p:cTn id="28" fill="hold">
                            <p:stCondLst>
                              <p:cond delay="548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par>
                                <p:cTn id="34" presetID="10" presetClass="entr" presetSubtype="0" fill="hold" nodeType="withEffect">
                                  <p:stCondLst>
                                    <p:cond delay="0"/>
                                  </p:stCondLst>
                                  <p:childTnLst>
                                    <p:set>
                                      <p:cBhvr>
                                        <p:cTn id="35" dur="1" fill="hold">
                                          <p:stCondLst>
                                            <p:cond delay="0"/>
                                          </p:stCondLst>
                                        </p:cTn>
                                        <p:tgtEl>
                                          <p:spTgt spid="7172"/>
                                        </p:tgtEl>
                                        <p:attrNameLst>
                                          <p:attrName>style.visibility</p:attrName>
                                        </p:attrNameLst>
                                      </p:cBhvr>
                                      <p:to>
                                        <p:strVal val="visible"/>
                                      </p:to>
                                    </p:set>
                                    <p:animEffect transition="in" filter="fade">
                                      <p:cBhvr>
                                        <p:cTn id="36" dur="2000"/>
                                        <p:tgtEl>
                                          <p:spTgt spid="7172"/>
                                        </p:tgtEl>
                                      </p:cBhvr>
                                    </p:animEffect>
                                  </p:childTnLst>
                                </p:cTn>
                              </p:par>
                            </p:childTnLst>
                          </p:cTn>
                        </p:par>
                        <p:par>
                          <p:cTn id="37" fill="hold">
                            <p:stCondLst>
                              <p:cond delay="748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40"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42" dur="80"/>
                                        <p:tgtEl>
                                          <p:spTgt spid="3">
                                            <p:txEl>
                                              <p:pRg st="3" end="3"/>
                                            </p:txEl>
                                          </p:spTgt>
                                        </p:tgtEl>
                                        <p:attrNameLst>
                                          <p:attrName>fill.type</p:attrName>
                                        </p:attrNameLst>
                                      </p:cBhvr>
                                      <p:to>
                                        <p:strVal val="solid"/>
                                      </p:to>
                                    </p:set>
                                  </p:childTnLst>
                                </p:cTn>
                              </p:par>
                              <p:par>
                                <p:cTn id="43" presetID="10" presetClass="entr" presetSubtype="0" fill="hold" nodeType="withEffect">
                                  <p:stCondLst>
                                    <p:cond delay="0"/>
                                  </p:stCondLst>
                                  <p:childTnLst>
                                    <p:set>
                                      <p:cBhvr>
                                        <p:cTn id="44" dur="1" fill="hold">
                                          <p:stCondLst>
                                            <p:cond delay="0"/>
                                          </p:stCondLst>
                                        </p:cTn>
                                        <p:tgtEl>
                                          <p:spTgt spid="7173"/>
                                        </p:tgtEl>
                                        <p:attrNameLst>
                                          <p:attrName>style.visibility</p:attrName>
                                        </p:attrNameLst>
                                      </p:cBhvr>
                                      <p:to>
                                        <p:strVal val="visible"/>
                                      </p:to>
                                    </p:set>
                                    <p:animEffect transition="in" filter="fade">
                                      <p:cBhvr>
                                        <p:cTn id="45" dur="20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755576" y="501615"/>
            <a:ext cx="3816424" cy="4248472"/>
          </a:xfrm>
        </p:spPr>
        <p:txBody>
          <a:bodyPr>
            <a:noAutofit/>
          </a:bodyPr>
          <a:lstStyle/>
          <a:p>
            <a:pPr marL="342900" indent="-342900" algn="l">
              <a:buFont typeface="Wingdings" pitchFamily="2" charset="2"/>
              <a:buChar char="ü"/>
            </a:pPr>
            <a:r>
              <a:rPr lang="uk-UA" sz="2400" dirty="0"/>
              <a:t>з кісток, бивнів, рогів, коралів чи перлин;</a:t>
            </a:r>
          </a:p>
          <a:p>
            <a:pPr algn="l"/>
            <a:endParaRPr lang="uk-UA" sz="2400" dirty="0" smtClean="0"/>
          </a:p>
          <a:p>
            <a:pPr algn="l"/>
            <a:endParaRPr lang="uk-UA" sz="2400" dirty="0" smtClean="0"/>
          </a:p>
          <a:p>
            <a:pPr algn="l"/>
            <a:endParaRPr lang="uk-UA" sz="2400" dirty="0" smtClean="0"/>
          </a:p>
          <a:p>
            <a:pPr algn="l"/>
            <a:endParaRPr lang="uk-UA" sz="2400" dirty="0" smtClean="0"/>
          </a:p>
          <a:p>
            <a:pPr algn="l"/>
            <a:endParaRPr lang="uk-UA" sz="2400" dirty="0"/>
          </a:p>
          <a:p>
            <a:pPr algn="l"/>
            <a:endParaRPr lang="uk-UA" sz="2400" dirty="0" smtClean="0"/>
          </a:p>
          <a:p>
            <a:pPr marL="342900" indent="-342900" algn="l">
              <a:buFont typeface="Wingdings" pitchFamily="2" charset="2"/>
              <a:buChar char="ü"/>
            </a:pPr>
            <a:r>
              <a:rPr lang="uk-UA" sz="2400" dirty="0" smtClean="0"/>
              <a:t>з </a:t>
            </a:r>
            <a:r>
              <a:rPr lang="uk-UA" sz="2400" dirty="0"/>
              <a:t>деревини;</a:t>
            </a:r>
          </a:p>
          <a:p>
            <a:pPr marL="342900" indent="-342900" algn="l">
              <a:buFont typeface="Wingdings" pitchFamily="2" charset="2"/>
              <a:buChar char="ü"/>
            </a:pPr>
            <a:r>
              <a:rPr lang="uk-UA" sz="2400" dirty="0" smtClean="0"/>
              <a:t>з </a:t>
            </a:r>
            <a:r>
              <a:rPr lang="uk-UA" sz="2400" dirty="0"/>
              <a:t>скам'янілої смоли;</a:t>
            </a:r>
          </a:p>
          <a:p>
            <a:pPr marL="342900" indent="-342900" algn="l">
              <a:buFont typeface="Wingdings" pitchFamily="2" charset="2"/>
              <a:buChar char="ü"/>
            </a:pPr>
            <a:r>
              <a:rPr lang="uk-UA" sz="2400" dirty="0"/>
              <a:t>з зерен перського бузку чи інших рослин.</a:t>
            </a:r>
          </a:p>
        </p:txBody>
      </p:sp>
      <p:pic>
        <p:nvPicPr>
          <p:cNvPr id="8195" name="Picture 3" descr="C:\Users\111\Desktop\images (6).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413604" y="944724"/>
            <a:ext cx="1716442" cy="1944216"/>
          </a:xfrm>
          <a:prstGeom prst="rect">
            <a:avLst/>
          </a:prstGeom>
          <a:noFill/>
          <a:extLst>
            <a:ext uri="{909E8E84-426E-40DD-AFC4-6F175D3DCCD1}">
              <a14:hiddenFill xmlns="" xmlns:a14="http://schemas.microsoft.com/office/drawing/2010/main">
                <a:solidFill>
                  <a:srgbClr val="FFFFFF"/>
                </a:solidFill>
              </a14:hiddenFill>
            </a:ext>
          </a:extLst>
        </p:spPr>
      </p:pic>
      <p:pic>
        <p:nvPicPr>
          <p:cNvPr id="8196" name="Picture 4" descr="C:\Users\111\Desktop\images (7).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940152" y="349771"/>
            <a:ext cx="1927101" cy="1927101"/>
          </a:xfrm>
          <a:prstGeom prst="rect">
            <a:avLst/>
          </a:prstGeom>
          <a:noFill/>
          <a:extLst>
            <a:ext uri="{909E8E84-426E-40DD-AFC4-6F175D3DCCD1}">
              <a14:hiddenFill xmlns="" xmlns:a14="http://schemas.microsoft.com/office/drawing/2010/main">
                <a:solidFill>
                  <a:srgbClr val="FFFFFF"/>
                </a:solidFill>
              </a14:hiddenFill>
            </a:ext>
          </a:extLst>
        </p:spPr>
      </p:pic>
      <p:pic>
        <p:nvPicPr>
          <p:cNvPr id="8194" name="Picture 2" descr="C:\Users\111\Desktop\images (5).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7039161" y="1088740"/>
            <a:ext cx="1656184" cy="1656184"/>
          </a:xfrm>
          <a:prstGeom prst="rect">
            <a:avLst/>
          </a:prstGeom>
          <a:noFill/>
          <a:extLst>
            <a:ext uri="{909E8E84-426E-40DD-AFC4-6F175D3DCCD1}">
              <a14:hiddenFill xmlns="" xmlns:a14="http://schemas.microsoft.com/office/drawing/2010/main">
                <a:solidFill>
                  <a:srgbClr val="FFFFFF"/>
                </a:solidFill>
              </a14:hiddenFill>
            </a:ext>
          </a:extLst>
        </p:spPr>
      </p:pic>
      <p:pic>
        <p:nvPicPr>
          <p:cNvPr id="8197" name="Picture 5" descr="C:\Users\111\Desktop\images (8).jpg"/>
          <p:cNvPicPr>
            <a:picLocks noChangeAspect="1" noChangeArrowheads="1"/>
          </p:cNvPicPr>
          <p:nvPr/>
        </p:nvPicPr>
        <p:blipFill rotWithShape="1">
          <a:blip r:embed="rId5">
            <a:extLst>
              <a:ext uri="{28A0092B-C50C-407E-A947-70E740481C1C}">
                <a14:useLocalDpi xmlns="" xmlns:a14="http://schemas.microsoft.com/office/drawing/2010/main" val="0"/>
              </a:ext>
            </a:extLst>
          </a:blip>
          <a:srcRect r="59895" b="30204"/>
          <a:stretch/>
        </p:blipFill>
        <p:spPr bwMode="auto">
          <a:xfrm>
            <a:off x="755576" y="1507064"/>
            <a:ext cx="2448272" cy="2475719"/>
          </a:xfrm>
          <a:prstGeom prst="rect">
            <a:avLst/>
          </a:prstGeom>
          <a:noFill/>
          <a:extLst>
            <a:ext uri="{909E8E84-426E-40DD-AFC4-6F175D3DCCD1}">
              <a14:hiddenFill xmlns="" xmlns:a14="http://schemas.microsoft.com/office/drawing/2010/main">
                <a:solidFill>
                  <a:srgbClr val="FFFFFF"/>
                </a:solidFill>
              </a14:hiddenFill>
            </a:ext>
          </a:extLst>
        </p:spPr>
      </p:pic>
      <p:pic>
        <p:nvPicPr>
          <p:cNvPr id="8198" name="Picture 6" descr="C:\Users\111\Desktop\antykvarnaya-lavka-yantarnye-busy-dobrye-namysta__35383624m.jpg"/>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4953090" y="2909338"/>
            <a:ext cx="3579349" cy="1761131"/>
          </a:xfrm>
          <a:prstGeom prst="rect">
            <a:avLst/>
          </a:prstGeom>
          <a:noFill/>
          <a:extLst>
            <a:ext uri="{909E8E84-426E-40DD-AFC4-6F175D3DCCD1}">
              <a14:hiddenFill xmlns="" xmlns:a14="http://schemas.microsoft.com/office/drawing/2010/main">
                <a:solidFill>
                  <a:srgbClr val="FFFFFF"/>
                </a:solidFill>
              </a14:hiddenFill>
            </a:ext>
          </a:extLst>
        </p:spPr>
      </p:pic>
      <p:pic>
        <p:nvPicPr>
          <p:cNvPr id="8199" name="Picture 7" descr="C:\Users\111\Desktop\images (9).jpg"/>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5177398" y="4725144"/>
            <a:ext cx="3355041" cy="170497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6836361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par>
                                <p:cTn id="10" presetID="10" presetClass="entr" presetSubtype="0" fill="hold" nodeType="with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fade">
                                      <p:cBhvr>
                                        <p:cTn id="12" dur="2000"/>
                                        <p:tgtEl>
                                          <p:spTgt spid="8195"/>
                                        </p:tgtEl>
                                      </p:cBhvr>
                                    </p:animEffect>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8196"/>
                                        </p:tgtEl>
                                        <p:attrNameLst>
                                          <p:attrName>style.visibility</p:attrName>
                                        </p:attrNameLst>
                                      </p:cBhvr>
                                      <p:to>
                                        <p:strVal val="visible"/>
                                      </p:to>
                                    </p:set>
                                    <p:animEffect transition="in" filter="fade">
                                      <p:cBhvr>
                                        <p:cTn id="16" dur="2000"/>
                                        <p:tgtEl>
                                          <p:spTgt spid="8196"/>
                                        </p:tgtEl>
                                      </p:cBhvr>
                                    </p:animEffect>
                                  </p:childTnLst>
                                </p:cTn>
                              </p:par>
                            </p:childTnLst>
                          </p:cTn>
                        </p:par>
                        <p:par>
                          <p:cTn id="17" fill="hold">
                            <p:stCondLst>
                              <p:cond delay="4000"/>
                            </p:stCondLst>
                            <p:childTnLst>
                              <p:par>
                                <p:cTn id="18" presetID="10" presetClass="entr" presetSubtype="0" fill="hold" nodeType="afterEffect">
                                  <p:stCondLst>
                                    <p:cond delay="0"/>
                                  </p:stCondLst>
                                  <p:childTnLst>
                                    <p:set>
                                      <p:cBhvr>
                                        <p:cTn id="19" dur="1" fill="hold">
                                          <p:stCondLst>
                                            <p:cond delay="0"/>
                                          </p:stCondLst>
                                        </p:cTn>
                                        <p:tgtEl>
                                          <p:spTgt spid="8194"/>
                                        </p:tgtEl>
                                        <p:attrNameLst>
                                          <p:attrName>style.visibility</p:attrName>
                                        </p:attrNameLst>
                                      </p:cBhvr>
                                      <p:to>
                                        <p:strVal val="visible"/>
                                      </p:to>
                                    </p:set>
                                    <p:animEffect transition="in" filter="fade">
                                      <p:cBhvr>
                                        <p:cTn id="20" dur="2000"/>
                                        <p:tgtEl>
                                          <p:spTgt spid="8194"/>
                                        </p:tgtEl>
                                      </p:cBhvr>
                                    </p:animEffect>
                                  </p:childTnLst>
                                </p:cTn>
                              </p:par>
                            </p:childTnLst>
                          </p:cTn>
                        </p:par>
                        <p:par>
                          <p:cTn id="21" fill="hold">
                            <p:stCondLst>
                              <p:cond delay="6000"/>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24"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7" end="7"/>
                                            </p:txEl>
                                          </p:spTgt>
                                        </p:tgtEl>
                                        <p:attrNameLst>
                                          <p:attrName>fill.type</p:attrName>
                                        </p:attrNameLst>
                                      </p:cBhvr>
                                      <p:to>
                                        <p:strVal val="solid"/>
                                      </p:to>
                                    </p:set>
                                  </p:childTnLst>
                                </p:cTn>
                              </p:par>
                              <p:par>
                                <p:cTn id="27" presetID="10" presetClass="entr" presetSubtype="0" fill="hold" nodeType="withEffect">
                                  <p:stCondLst>
                                    <p:cond delay="0"/>
                                  </p:stCondLst>
                                  <p:childTnLst>
                                    <p:set>
                                      <p:cBhvr>
                                        <p:cTn id="28" dur="1" fill="hold">
                                          <p:stCondLst>
                                            <p:cond delay="0"/>
                                          </p:stCondLst>
                                        </p:cTn>
                                        <p:tgtEl>
                                          <p:spTgt spid="8197"/>
                                        </p:tgtEl>
                                        <p:attrNameLst>
                                          <p:attrName>style.visibility</p:attrName>
                                        </p:attrNameLst>
                                      </p:cBhvr>
                                      <p:to>
                                        <p:strVal val="visible"/>
                                      </p:to>
                                    </p:set>
                                    <p:animEffect transition="in" filter="fade">
                                      <p:cBhvr>
                                        <p:cTn id="29" dur="2000"/>
                                        <p:tgtEl>
                                          <p:spTgt spid="8197"/>
                                        </p:tgtEl>
                                      </p:cBhvr>
                                    </p:animEffect>
                                  </p:childTnLst>
                                </p:cTn>
                              </p:par>
                            </p:childTnLst>
                          </p:cTn>
                        </p:par>
                        <p:par>
                          <p:cTn id="30" fill="hold">
                            <p:stCondLst>
                              <p:cond delay="8000"/>
                            </p:stCondLst>
                            <p:childTnLst>
                              <p:par>
                                <p:cTn id="31" presetID="27" presetClass="entr" presetSubtype="0" fill="hold" grpId="0" nodeType="afterEffect">
                                  <p:stCondLst>
                                    <p:cond delay="0"/>
                                  </p:stCondLst>
                                  <p:iterate type="lt">
                                    <p:tmPct val="50000"/>
                                  </p:iterate>
                                  <p:childTnLst>
                                    <p:set>
                                      <p:cBhvr>
                                        <p:cTn id="32"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33"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35" dur="80"/>
                                        <p:tgtEl>
                                          <p:spTgt spid="3">
                                            <p:txEl>
                                              <p:pRg st="8" end="8"/>
                                            </p:txEl>
                                          </p:spTgt>
                                        </p:tgtEl>
                                        <p:attrNameLst>
                                          <p:attrName>fill.type</p:attrName>
                                        </p:attrNameLst>
                                      </p:cBhvr>
                                      <p:to>
                                        <p:strVal val="solid"/>
                                      </p:to>
                                    </p:set>
                                  </p:childTnLst>
                                </p:cTn>
                              </p:par>
                              <p:par>
                                <p:cTn id="36" presetID="10" presetClass="entr" presetSubtype="0" fill="hold" nodeType="withEffect">
                                  <p:stCondLst>
                                    <p:cond delay="0"/>
                                  </p:stCondLst>
                                  <p:childTnLst>
                                    <p:set>
                                      <p:cBhvr>
                                        <p:cTn id="37" dur="1" fill="hold">
                                          <p:stCondLst>
                                            <p:cond delay="0"/>
                                          </p:stCondLst>
                                        </p:cTn>
                                        <p:tgtEl>
                                          <p:spTgt spid="8198"/>
                                        </p:tgtEl>
                                        <p:attrNameLst>
                                          <p:attrName>style.visibility</p:attrName>
                                        </p:attrNameLst>
                                      </p:cBhvr>
                                      <p:to>
                                        <p:strVal val="visible"/>
                                      </p:to>
                                    </p:set>
                                    <p:animEffect transition="in" filter="fade">
                                      <p:cBhvr>
                                        <p:cTn id="38" dur="2000"/>
                                        <p:tgtEl>
                                          <p:spTgt spid="8198"/>
                                        </p:tgtEl>
                                      </p:cBhvr>
                                    </p:animEffect>
                                  </p:childTnLst>
                                </p:cTn>
                              </p:par>
                            </p:childTnLst>
                          </p:cTn>
                        </p:par>
                        <p:par>
                          <p:cTn id="39" fill="hold">
                            <p:stCondLst>
                              <p:cond delay="10000"/>
                            </p:stCondLst>
                            <p:childTnLst>
                              <p:par>
                                <p:cTn id="40" presetID="27" presetClass="entr" presetSubtype="0" fill="hold" grpId="0" nodeType="afterEffect">
                                  <p:stCondLst>
                                    <p:cond delay="0"/>
                                  </p:stCondLst>
                                  <p:iterate type="lt">
                                    <p:tmPct val="50000"/>
                                  </p:iterate>
                                  <p:childTnLst>
                                    <p:set>
                                      <p:cBhvr>
                                        <p:cTn id="41" dur="1" fill="hold">
                                          <p:stCondLst>
                                            <p:cond delay="0"/>
                                          </p:stCondLst>
                                        </p:cTn>
                                        <p:tgtEl>
                                          <p:spTgt spid="3">
                                            <p:txEl>
                                              <p:pRg st="9" end="9"/>
                                            </p:txEl>
                                          </p:spTgt>
                                        </p:tgtEl>
                                        <p:attrNameLst>
                                          <p:attrName>style.visibility</p:attrName>
                                        </p:attrNameLst>
                                      </p:cBhvr>
                                      <p:to>
                                        <p:strVal val="visible"/>
                                      </p:to>
                                    </p:set>
                                    <p:anim calcmode="discrete" valueType="clr">
                                      <p:cBhvr override="childStyle">
                                        <p:cTn id="42" dur="80"/>
                                        <p:tgtEl>
                                          <p:spTgt spid="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3">
                                            <p:txEl>
                                              <p:pRg st="9" end="9"/>
                                            </p:txEl>
                                          </p:spTgt>
                                        </p:tgtEl>
                                        <p:attrNameLst>
                                          <p:attrName>fillcolor</p:attrName>
                                        </p:attrNameLst>
                                      </p:cBhvr>
                                      <p:tavLst>
                                        <p:tav tm="0">
                                          <p:val>
                                            <p:clrVal>
                                              <a:schemeClr val="accent2"/>
                                            </p:clrVal>
                                          </p:val>
                                        </p:tav>
                                        <p:tav tm="50000">
                                          <p:val>
                                            <p:clrVal>
                                              <a:schemeClr val="hlink"/>
                                            </p:clrVal>
                                          </p:val>
                                        </p:tav>
                                      </p:tavLst>
                                    </p:anim>
                                    <p:set>
                                      <p:cBhvr>
                                        <p:cTn id="44" dur="80"/>
                                        <p:tgtEl>
                                          <p:spTgt spid="3">
                                            <p:txEl>
                                              <p:pRg st="9" end="9"/>
                                            </p:txEl>
                                          </p:spTgt>
                                        </p:tgtEl>
                                        <p:attrNameLst>
                                          <p:attrName>fill.type</p:attrName>
                                        </p:attrNameLst>
                                      </p:cBhvr>
                                      <p:to>
                                        <p:strVal val="solid"/>
                                      </p:to>
                                    </p:set>
                                  </p:childTnLst>
                                </p:cTn>
                              </p:par>
                              <p:par>
                                <p:cTn id="45" presetID="10" presetClass="entr" presetSubtype="0" fill="hold" nodeType="withEffect">
                                  <p:stCondLst>
                                    <p:cond delay="0"/>
                                  </p:stCondLst>
                                  <p:childTnLst>
                                    <p:set>
                                      <p:cBhvr>
                                        <p:cTn id="46" dur="1" fill="hold">
                                          <p:stCondLst>
                                            <p:cond delay="0"/>
                                          </p:stCondLst>
                                        </p:cTn>
                                        <p:tgtEl>
                                          <p:spTgt spid="8199"/>
                                        </p:tgtEl>
                                        <p:attrNameLst>
                                          <p:attrName>style.visibility</p:attrName>
                                        </p:attrNameLst>
                                      </p:cBhvr>
                                      <p:to>
                                        <p:strVal val="visible"/>
                                      </p:to>
                                    </p:set>
                                    <p:animEffect transition="in" filter="fade">
                                      <p:cBhvr>
                                        <p:cTn id="47" dur="2000"/>
                                        <p:tgtEl>
                                          <p:spTgt spid="8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76672"/>
            <a:ext cx="8352928" cy="1143000"/>
          </a:xfrm>
        </p:spPr>
        <p:txBody>
          <a:bodyPr/>
          <a:lstStyle/>
          <a:p>
            <a:pPr marL="0" indent="0" algn="ctr">
              <a:buNone/>
            </a:pPr>
            <a:r>
              <a:rPr lang="uk-UA" dirty="0" smtClean="0"/>
              <a:t>Види бісеру за оптичними властивостями:</a:t>
            </a:r>
            <a:endParaRPr lang="ru-RU" dirty="0"/>
          </a:p>
        </p:txBody>
      </p:sp>
      <p:sp>
        <p:nvSpPr>
          <p:cNvPr id="3" name="Текст 2"/>
          <p:cNvSpPr>
            <a:spLocks noGrp="1"/>
          </p:cNvSpPr>
          <p:nvPr>
            <p:ph sz="quarter" idx="13"/>
          </p:nvPr>
        </p:nvSpPr>
        <p:spPr>
          <a:xfrm>
            <a:off x="1142999" y="1916832"/>
            <a:ext cx="3346704" cy="2289406"/>
          </a:xfrm>
        </p:spPr>
        <p:txBody>
          <a:bodyPr numCol="1">
            <a:normAutofit/>
          </a:bodyPr>
          <a:lstStyle/>
          <a:p>
            <a:pPr marL="342900" indent="-342900" algn="just">
              <a:buFont typeface="Wingdings" pitchFamily="2" charset="2"/>
              <a:buChar char="v"/>
            </a:pPr>
            <a:r>
              <a:rPr lang="uk-UA" sz="2800" dirty="0" smtClean="0"/>
              <a:t>прозорий;  </a:t>
            </a:r>
          </a:p>
          <a:p>
            <a:pPr marL="342900" indent="-342900" algn="just">
              <a:buFont typeface="Wingdings" pitchFamily="2" charset="2"/>
              <a:buChar char="v"/>
            </a:pPr>
            <a:endParaRPr lang="ru-RU" sz="2800" dirty="0"/>
          </a:p>
        </p:txBody>
      </p:sp>
      <p:sp>
        <p:nvSpPr>
          <p:cNvPr id="4" name="Объект 3"/>
          <p:cNvSpPr>
            <a:spLocks noGrp="1"/>
          </p:cNvSpPr>
          <p:nvPr>
            <p:ph sz="quarter" idx="14"/>
          </p:nvPr>
        </p:nvSpPr>
        <p:spPr>
          <a:xfrm>
            <a:off x="4645152" y="1988840"/>
            <a:ext cx="3346704" cy="2217400"/>
          </a:xfrm>
        </p:spPr>
        <p:txBody>
          <a:bodyPr>
            <a:normAutofit/>
          </a:bodyPr>
          <a:lstStyle/>
          <a:p>
            <a:pPr>
              <a:buFont typeface="Wingdings" pitchFamily="2" charset="2"/>
              <a:buChar char="v"/>
            </a:pPr>
            <a:r>
              <a:rPr lang="uk-UA" sz="2800" dirty="0" smtClean="0"/>
              <a:t>непрозорий;</a:t>
            </a:r>
            <a:endParaRPr lang="ru-RU" sz="2800" dirty="0"/>
          </a:p>
        </p:txBody>
      </p:sp>
      <p:pic>
        <p:nvPicPr>
          <p:cNvPr id="1026" name="Picture 2" descr="C:\Users\111\Desktop\biser.info_35560674146a894903f8f5_t.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99592" y="2780928"/>
            <a:ext cx="3333750" cy="3276600"/>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111\Desktop\Postuplenie_cheshskogo_bisera_127_1_10837149.jpg"/>
          <p:cNvPicPr>
            <a:picLocks noChangeAspect="1" noChangeArrowheads="1"/>
          </p:cNvPicPr>
          <p:nvPr/>
        </p:nvPicPr>
        <p:blipFill rotWithShape="1">
          <a:blip r:embed="rId3">
            <a:extLst>
              <a:ext uri="{28A0092B-C50C-407E-A947-70E740481C1C}">
                <a14:useLocalDpi xmlns="" xmlns:a14="http://schemas.microsoft.com/office/drawing/2010/main" val="0"/>
              </a:ext>
            </a:extLst>
          </a:blip>
          <a:srcRect r="32170"/>
          <a:stretch/>
        </p:blipFill>
        <p:spPr bwMode="auto">
          <a:xfrm>
            <a:off x="4860032" y="2799978"/>
            <a:ext cx="3333750" cy="325755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6389707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144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3" presetClass="entr" presetSubtype="1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blinds(horizontal)">
                                      <p:cBhvr>
                                        <p:cTn id="18" dur="2000"/>
                                        <p:tgtEl>
                                          <p:spTgt spid="1026"/>
                                        </p:tgtEl>
                                      </p:cBhvr>
                                    </p:animEffect>
                                  </p:childTnLst>
                                </p:cTn>
                              </p:par>
                            </p:childTnLst>
                          </p:cTn>
                        </p:par>
                        <p:par>
                          <p:cTn id="19" fill="hold">
                            <p:stCondLst>
                              <p:cond delay="344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22"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24" dur="80"/>
                                        <p:tgtEl>
                                          <p:spTgt spid="4">
                                            <p:txEl>
                                              <p:pRg st="0" end="0"/>
                                            </p:txEl>
                                          </p:spTgt>
                                        </p:tgtEl>
                                        <p:attrNameLst>
                                          <p:attrName>fill.type</p:attrName>
                                        </p:attrNameLst>
                                      </p:cBhvr>
                                      <p:to>
                                        <p:strVal val="solid"/>
                                      </p:to>
                                    </p:set>
                                  </p:childTnLst>
                                </p:cTn>
                              </p:par>
                              <p:par>
                                <p:cTn id="25" presetID="3" presetClass="entr" presetSubtype="10" fill="hold" nodeType="withEffect">
                                  <p:stCondLst>
                                    <p:cond delay="0"/>
                                  </p:stCondLst>
                                  <p:childTnLst>
                                    <p:set>
                                      <p:cBhvr>
                                        <p:cTn id="26" dur="1" fill="hold">
                                          <p:stCondLst>
                                            <p:cond delay="0"/>
                                          </p:stCondLst>
                                        </p:cTn>
                                        <p:tgtEl>
                                          <p:spTgt spid="1027"/>
                                        </p:tgtEl>
                                        <p:attrNameLst>
                                          <p:attrName>style.visibility</p:attrName>
                                        </p:attrNameLst>
                                      </p:cBhvr>
                                      <p:to>
                                        <p:strVal val="visible"/>
                                      </p:to>
                                    </p:set>
                                    <p:animEffect transition="in" filter="blinds(horizontal)">
                                      <p:cBhvr>
                                        <p:cTn id="27" dur="2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9552" y="620688"/>
            <a:ext cx="8064896" cy="1143000"/>
          </a:xfrm>
        </p:spPr>
        <p:txBody>
          <a:bodyPr/>
          <a:lstStyle/>
          <a:p>
            <a:pPr marL="0" indent="0" algn="ctr">
              <a:buNone/>
            </a:pPr>
            <a:r>
              <a:rPr lang="uk-UA" dirty="0" smtClean="0"/>
              <a:t>Види бісеру за ефектами додаткового фарбування:</a:t>
            </a:r>
            <a:endParaRPr lang="ru-RU" dirty="0"/>
          </a:p>
        </p:txBody>
      </p:sp>
      <p:sp>
        <p:nvSpPr>
          <p:cNvPr id="5" name="Объект 4"/>
          <p:cNvSpPr>
            <a:spLocks noGrp="1"/>
          </p:cNvSpPr>
          <p:nvPr>
            <p:ph sz="quarter" idx="13"/>
          </p:nvPr>
        </p:nvSpPr>
        <p:spPr>
          <a:xfrm>
            <a:off x="539552" y="2348880"/>
            <a:ext cx="5760640" cy="2304256"/>
          </a:xfrm>
        </p:spPr>
        <p:txBody>
          <a:bodyPr>
            <a:normAutofit/>
          </a:bodyPr>
          <a:lstStyle/>
          <a:p>
            <a:pPr>
              <a:buFont typeface="Wingdings" pitchFamily="2" charset="2"/>
              <a:buChar char="q"/>
            </a:pPr>
            <a:r>
              <a:rPr lang="uk-UA" sz="2400" dirty="0" smtClean="0"/>
              <a:t> профарбований із середини кольоровою фарбою;</a:t>
            </a:r>
          </a:p>
          <a:p>
            <a:pPr>
              <a:buFont typeface="Wingdings" pitchFamily="2" charset="2"/>
              <a:buChar char="q"/>
            </a:pPr>
            <a:r>
              <a:rPr lang="uk-UA" sz="2400" dirty="0" smtClean="0"/>
              <a:t> бісер зі срібним (золотим) отвором;</a:t>
            </a:r>
          </a:p>
          <a:p>
            <a:pPr>
              <a:buFont typeface="Wingdings" pitchFamily="2" charset="2"/>
              <a:buChar char="q"/>
            </a:pPr>
            <a:r>
              <a:rPr lang="uk-UA" sz="2400" dirty="0"/>
              <a:t> </a:t>
            </a:r>
            <a:r>
              <a:rPr lang="uk-UA" sz="2400" dirty="0" smtClean="0"/>
              <a:t>бісер, профарбований зовні.</a:t>
            </a:r>
            <a:endParaRPr lang="ru-RU" sz="2400" dirty="0"/>
          </a:p>
        </p:txBody>
      </p:sp>
      <p:pic>
        <p:nvPicPr>
          <p:cNvPr id="2050" name="Picture 2" descr="C:\Users\111\Desktop\biser---JABLONEX--.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42910" y="4572008"/>
            <a:ext cx="3528392" cy="1891154"/>
          </a:xfrm>
          <a:prstGeom prst="rect">
            <a:avLst/>
          </a:prstGeom>
          <a:noFill/>
          <a:extLst>
            <a:ext uri="{909E8E84-426E-40DD-AFC4-6F175D3DCCD1}">
              <a14:hiddenFill xmlns="" xmlns:a14="http://schemas.microsoft.com/office/drawing/2010/main">
                <a:solidFill>
                  <a:srgbClr val="FFFFFF"/>
                </a:solidFill>
              </a14:hiddenFill>
            </a:ext>
          </a:extLst>
        </p:spPr>
      </p:pic>
      <p:pic>
        <p:nvPicPr>
          <p:cNvPr id="2051" name="Picture 3" descr="C:\Users\111\Desktop\38602-500x500.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940152" y="2335107"/>
            <a:ext cx="2597274" cy="2102005"/>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C:\Users\111\Desktop\6321_img_big.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997380" y="4581129"/>
            <a:ext cx="3540046" cy="189115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69189432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par>
                          <p:cTn id="10" fill="hold">
                            <p:stCondLst>
                              <p:cond delay="172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5">
                                            <p:txEl>
                                              <p:pRg st="0" end="0"/>
                                            </p:txEl>
                                          </p:spTgt>
                                        </p:tgtEl>
                                        <p:attrNameLst>
                                          <p:attrName>style.visibility</p:attrName>
                                        </p:attrNameLst>
                                      </p:cBhvr>
                                      <p:to>
                                        <p:strVal val="visible"/>
                                      </p:to>
                                    </p:set>
                                    <p:anim calcmode="discrete" valueType="clr">
                                      <p:cBhvr override="childStyle">
                                        <p:cTn id="13" dur="80"/>
                                        <p:tgtEl>
                                          <p:spTgt spid="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5">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5">
                                            <p:txEl>
                                              <p:pRg st="0" end="0"/>
                                            </p:txEl>
                                          </p:spTgt>
                                        </p:tgtEl>
                                        <p:attrNameLst>
                                          <p:attrName>fill.type</p:attrName>
                                        </p:attrNameLst>
                                      </p:cBhvr>
                                      <p:to>
                                        <p:strVal val="solid"/>
                                      </p:to>
                                    </p:set>
                                  </p:childTnLst>
                                </p:cTn>
                              </p:par>
                              <p:par>
                                <p:cTn id="16" presetID="10" presetClass="entr" presetSubtype="0" fill="hold" nodeType="withEffect">
                                  <p:stCondLst>
                                    <p:cond delay="0"/>
                                  </p:stCondLst>
                                  <p:childTnLst>
                                    <p:set>
                                      <p:cBhvr>
                                        <p:cTn id="17" dur="1" fill="hold">
                                          <p:stCondLst>
                                            <p:cond delay="0"/>
                                          </p:stCondLst>
                                        </p:cTn>
                                        <p:tgtEl>
                                          <p:spTgt spid="2051"/>
                                        </p:tgtEl>
                                        <p:attrNameLst>
                                          <p:attrName>style.visibility</p:attrName>
                                        </p:attrNameLst>
                                      </p:cBhvr>
                                      <p:to>
                                        <p:strVal val="visible"/>
                                      </p:to>
                                    </p:set>
                                    <p:animEffect transition="in" filter="fade">
                                      <p:cBhvr>
                                        <p:cTn id="18" dur="2000"/>
                                        <p:tgtEl>
                                          <p:spTgt spid="2051"/>
                                        </p:tgtEl>
                                      </p:cBhvr>
                                    </p:animEffect>
                                  </p:childTnLst>
                                </p:cTn>
                              </p:par>
                            </p:childTnLst>
                          </p:cTn>
                        </p:par>
                        <p:par>
                          <p:cTn id="19" fill="hold">
                            <p:stCondLst>
                              <p:cond delay="372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5">
                                            <p:txEl>
                                              <p:pRg st="1" end="1"/>
                                            </p:txEl>
                                          </p:spTgt>
                                        </p:tgtEl>
                                        <p:attrNameLst>
                                          <p:attrName>style.visibility</p:attrName>
                                        </p:attrNameLst>
                                      </p:cBhvr>
                                      <p:to>
                                        <p:strVal val="visible"/>
                                      </p:to>
                                    </p:set>
                                    <p:anim calcmode="discrete" valueType="clr">
                                      <p:cBhvr override="childStyle">
                                        <p:cTn id="22" dur="80"/>
                                        <p:tgtEl>
                                          <p:spTgt spid="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5">
                                            <p:txEl>
                                              <p:pRg st="1" end="1"/>
                                            </p:txEl>
                                          </p:spTgt>
                                        </p:tgtEl>
                                        <p:attrNameLst>
                                          <p:attrName>fillcolor</p:attrName>
                                        </p:attrNameLst>
                                      </p:cBhvr>
                                      <p:tavLst>
                                        <p:tav tm="0">
                                          <p:val>
                                            <p:clrVal>
                                              <a:schemeClr val="accent2"/>
                                            </p:clrVal>
                                          </p:val>
                                        </p:tav>
                                        <p:tav tm="50000">
                                          <p:val>
                                            <p:clrVal>
                                              <a:schemeClr val="hlink"/>
                                            </p:clrVal>
                                          </p:val>
                                        </p:tav>
                                      </p:tavLst>
                                    </p:anim>
                                    <p:set>
                                      <p:cBhvr>
                                        <p:cTn id="24" dur="80"/>
                                        <p:tgtEl>
                                          <p:spTgt spid="5">
                                            <p:txEl>
                                              <p:pRg st="1" end="1"/>
                                            </p:txEl>
                                          </p:spTgt>
                                        </p:tgtEl>
                                        <p:attrNameLst>
                                          <p:attrName>fill.type</p:attrName>
                                        </p:attrNameLst>
                                      </p:cBhvr>
                                      <p:to>
                                        <p:strVal val="solid"/>
                                      </p:to>
                                    </p:set>
                                  </p:childTnLst>
                                </p:cTn>
                              </p:par>
                              <p:par>
                                <p:cTn id="25" presetID="10" presetClass="entr" presetSubtype="0" fill="hold" nodeType="withEffect">
                                  <p:stCondLst>
                                    <p:cond delay="0"/>
                                  </p:stCondLst>
                                  <p:childTnLst>
                                    <p:set>
                                      <p:cBhvr>
                                        <p:cTn id="26" dur="1" fill="hold">
                                          <p:stCondLst>
                                            <p:cond delay="0"/>
                                          </p:stCondLst>
                                        </p:cTn>
                                        <p:tgtEl>
                                          <p:spTgt spid="2052"/>
                                        </p:tgtEl>
                                        <p:attrNameLst>
                                          <p:attrName>style.visibility</p:attrName>
                                        </p:attrNameLst>
                                      </p:cBhvr>
                                      <p:to>
                                        <p:strVal val="visible"/>
                                      </p:to>
                                    </p:set>
                                    <p:animEffect transition="in" filter="fade">
                                      <p:cBhvr>
                                        <p:cTn id="27" dur="2000"/>
                                        <p:tgtEl>
                                          <p:spTgt spid="2052"/>
                                        </p:tgtEl>
                                      </p:cBhvr>
                                    </p:animEffect>
                                  </p:childTnLst>
                                </p:cTn>
                              </p:par>
                            </p:childTnLst>
                          </p:cTn>
                        </p:par>
                        <p:par>
                          <p:cTn id="28" fill="hold">
                            <p:stCondLst>
                              <p:cond delay="572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5">
                                            <p:txEl>
                                              <p:pRg st="2" end="2"/>
                                            </p:txEl>
                                          </p:spTgt>
                                        </p:tgtEl>
                                        <p:attrNameLst>
                                          <p:attrName>style.visibility</p:attrName>
                                        </p:attrNameLst>
                                      </p:cBhvr>
                                      <p:to>
                                        <p:strVal val="visible"/>
                                      </p:to>
                                    </p:set>
                                    <p:anim calcmode="discrete" valueType="clr">
                                      <p:cBhvr override="childStyle">
                                        <p:cTn id="31" dur="80"/>
                                        <p:tgtEl>
                                          <p:spTgt spid="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5">
                                            <p:txEl>
                                              <p:pRg st="2" end="2"/>
                                            </p:txEl>
                                          </p:spTgt>
                                        </p:tgtEl>
                                        <p:attrNameLst>
                                          <p:attrName>fill.type</p:attrName>
                                        </p:attrNameLst>
                                      </p:cBhvr>
                                      <p:to>
                                        <p:strVal val="solid"/>
                                      </p:to>
                                    </p:set>
                                  </p:childTnLst>
                                </p:cTn>
                              </p:par>
                              <p:par>
                                <p:cTn id="34" presetID="10" presetClass="entr" presetSubtype="0" fill="hold" nodeType="withEffect">
                                  <p:stCondLst>
                                    <p:cond delay="0"/>
                                  </p:stCondLst>
                                  <p:childTnLst>
                                    <p:set>
                                      <p:cBhvr>
                                        <p:cTn id="35" dur="1" fill="hold">
                                          <p:stCondLst>
                                            <p:cond delay="0"/>
                                          </p:stCondLst>
                                        </p:cTn>
                                        <p:tgtEl>
                                          <p:spTgt spid="2050"/>
                                        </p:tgtEl>
                                        <p:attrNameLst>
                                          <p:attrName>style.visibility</p:attrName>
                                        </p:attrNameLst>
                                      </p:cBhvr>
                                      <p:to>
                                        <p:strVal val="visible"/>
                                      </p:to>
                                    </p:set>
                                    <p:animEffect transition="in" filter="fade">
                                      <p:cBhvr>
                                        <p:cTn id="36"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2656"/>
            <a:ext cx="8064896" cy="1296144"/>
          </a:xfrm>
        </p:spPr>
        <p:txBody>
          <a:bodyPr/>
          <a:lstStyle/>
          <a:p>
            <a:pPr marL="0" indent="0" algn="ctr">
              <a:buNone/>
            </a:pPr>
            <a:r>
              <a:rPr lang="uk-UA" dirty="0" smtClean="0"/>
              <a:t>Класифікація бісеру за формою:</a:t>
            </a:r>
            <a:endParaRPr lang="ru-RU" dirty="0"/>
          </a:p>
        </p:txBody>
      </p:sp>
      <p:sp>
        <p:nvSpPr>
          <p:cNvPr id="3" name="Текст 2"/>
          <p:cNvSpPr>
            <a:spLocks noGrp="1"/>
          </p:cNvSpPr>
          <p:nvPr>
            <p:ph type="body" idx="1"/>
          </p:nvPr>
        </p:nvSpPr>
        <p:spPr>
          <a:xfrm>
            <a:off x="539552" y="1844825"/>
            <a:ext cx="7848872" cy="1296144"/>
          </a:xfrm>
        </p:spPr>
        <p:txBody>
          <a:bodyPr>
            <a:normAutofit/>
          </a:bodyPr>
          <a:lstStyle/>
          <a:p>
            <a:pPr algn="just"/>
            <a:r>
              <a:rPr lang="uk-UA" sz="2400" b="1" dirty="0" smtClean="0"/>
              <a:t>Бісер (намистини, круглий) –</a:t>
            </a:r>
            <a:r>
              <a:rPr lang="uk-UA" sz="2400" dirty="0" smtClean="0"/>
              <a:t> маленькі декоративні об’єкти з отвором для нанизування на нитку, волосінь або дріт.</a:t>
            </a:r>
            <a:endParaRPr lang="ru-RU" sz="2400" b="1" dirty="0"/>
          </a:p>
        </p:txBody>
      </p:sp>
      <p:pic>
        <p:nvPicPr>
          <p:cNvPr id="3074" name="Picture 2" descr="C:\Users\111\Desktop\images.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39552" y="3068959"/>
            <a:ext cx="3079230" cy="3275633"/>
          </a:xfrm>
          <a:prstGeom prst="rect">
            <a:avLst/>
          </a:prstGeom>
          <a:noFill/>
          <a:extLst>
            <a:ext uri="{909E8E84-426E-40DD-AFC4-6F175D3DCCD1}">
              <a14:hiddenFill xmlns="" xmlns:a14="http://schemas.microsoft.com/office/drawing/2010/main">
                <a:solidFill>
                  <a:srgbClr val="FFFFFF"/>
                </a:solidFill>
              </a14:hiddenFill>
            </a:ext>
          </a:extLst>
        </p:spPr>
      </p:pic>
      <p:pic>
        <p:nvPicPr>
          <p:cNvPr id="3075" name="Picture 3" descr="C:\Users\111\Desktop\187408205_1_644x461_cheshskiy-biser-preciosa-krupnyy-4-6-8-kiev.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923928" y="3068960"/>
            <a:ext cx="4625345" cy="327563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2767807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112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10" presetClass="entr" presetSubtype="0" fill="hold" nodeType="with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fade">
                                      <p:cBhvr>
                                        <p:cTn id="18" dur="2000"/>
                                        <p:tgtEl>
                                          <p:spTgt spid="3074"/>
                                        </p:tgtEl>
                                      </p:cBhvr>
                                    </p:animEffect>
                                  </p:childTnLst>
                                </p:cTn>
                              </p:par>
                            </p:childTnLst>
                          </p:cTn>
                        </p:par>
                        <p:par>
                          <p:cTn id="19" fill="hold">
                            <p:stCondLst>
                              <p:cond delay="5040"/>
                            </p:stCondLst>
                            <p:childTnLst>
                              <p:par>
                                <p:cTn id="20" presetID="10" presetClass="entr" presetSubtype="0" fill="hold" nodeType="afterEffect">
                                  <p:stCondLst>
                                    <p:cond delay="0"/>
                                  </p:stCondLst>
                                  <p:childTnLst>
                                    <p:set>
                                      <p:cBhvr>
                                        <p:cTn id="21" dur="1" fill="hold">
                                          <p:stCondLst>
                                            <p:cond delay="0"/>
                                          </p:stCondLst>
                                        </p:cTn>
                                        <p:tgtEl>
                                          <p:spTgt spid="3075"/>
                                        </p:tgtEl>
                                        <p:attrNameLst>
                                          <p:attrName>style.visibility</p:attrName>
                                        </p:attrNameLst>
                                      </p:cBhvr>
                                      <p:to>
                                        <p:strVal val="visible"/>
                                      </p:to>
                                    </p:set>
                                    <p:animEffect transition="in" filter="fade">
                                      <p:cBhvr>
                                        <p:cTn id="22" dur="2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39552" y="476672"/>
            <a:ext cx="8136904" cy="1656184"/>
          </a:xfrm>
        </p:spPr>
        <p:txBody>
          <a:bodyPr>
            <a:normAutofit fontScale="92500" lnSpcReduction="10000"/>
          </a:bodyPr>
          <a:lstStyle/>
          <a:p>
            <a:pPr algn="just"/>
            <a:r>
              <a:rPr lang="uk-UA" sz="2800" b="1" dirty="0" smtClean="0"/>
              <a:t>Стеклярус</a:t>
            </a:r>
            <a:r>
              <a:rPr lang="uk-UA" sz="2800" dirty="0" smtClean="0"/>
              <a:t> – трубочки із кольорового скла – виготовляють різних розмірів, кольорів, форми (у тому  числі кручений і гранований). Головний розмір стеклярусу – його довжина.</a:t>
            </a:r>
            <a:endParaRPr lang="ru-RU" sz="2800" dirty="0"/>
          </a:p>
        </p:txBody>
      </p:sp>
      <p:pic>
        <p:nvPicPr>
          <p:cNvPr id="4098" name="Picture 2" descr="C:\Users\111\Desktop\images (1).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11560" y="2060848"/>
            <a:ext cx="5078863" cy="4164285"/>
          </a:xfrm>
          <a:prstGeom prst="rect">
            <a:avLst/>
          </a:prstGeom>
          <a:noFill/>
          <a:extLst>
            <a:ext uri="{909E8E84-426E-40DD-AFC4-6F175D3DCCD1}">
              <a14:hiddenFill xmlns="" xmlns:a14="http://schemas.microsoft.com/office/drawing/2010/main">
                <a:solidFill>
                  <a:srgbClr val="FFFFFF"/>
                </a:solidFill>
              </a14:hiddenFill>
            </a:ext>
          </a:extLst>
        </p:spPr>
      </p:pic>
      <p:pic>
        <p:nvPicPr>
          <p:cNvPr id="4100" name="Picture 4" descr="C:\Users\111\Desktop\bb_l78102tw_big.jpg"/>
          <p:cNvPicPr>
            <a:picLocks noChangeAspect="1" noChangeArrowheads="1"/>
          </p:cNvPicPr>
          <p:nvPr/>
        </p:nvPicPr>
        <p:blipFill rotWithShape="1">
          <a:blip r:embed="rId3">
            <a:extLst>
              <a:ext uri="{28A0092B-C50C-407E-A947-70E740481C1C}">
                <a14:useLocalDpi xmlns="" xmlns:a14="http://schemas.microsoft.com/office/drawing/2010/main" val="0"/>
              </a:ext>
            </a:extLst>
          </a:blip>
          <a:srcRect t="36074"/>
          <a:stretch/>
        </p:blipFill>
        <p:spPr bwMode="auto">
          <a:xfrm>
            <a:off x="5868144" y="4391890"/>
            <a:ext cx="2857500" cy="1826671"/>
          </a:xfrm>
          <a:prstGeom prst="rect">
            <a:avLst/>
          </a:prstGeom>
          <a:noFill/>
          <a:extLst>
            <a:ext uri="{909E8E84-426E-40DD-AFC4-6F175D3DCCD1}">
              <a14:hiddenFill xmlns="" xmlns:a14="http://schemas.microsoft.com/office/drawing/2010/main">
                <a:solidFill>
                  <a:srgbClr val="FFFFFF"/>
                </a:solidFill>
              </a14:hiddenFill>
            </a:ext>
          </a:extLst>
        </p:spPr>
      </p:pic>
      <p:pic>
        <p:nvPicPr>
          <p:cNvPr id="4101" name="Picture 5" descr="C:\Users\111\Desktop\52feec3f151dc74942c3463d6ab05c07.jpg"/>
          <p:cNvPicPr>
            <a:picLocks noChangeAspect="1" noChangeArrowheads="1"/>
          </p:cNvPicPr>
          <p:nvPr/>
        </p:nvPicPr>
        <p:blipFill rotWithShape="1">
          <a:blip r:embed="rId4">
            <a:extLst>
              <a:ext uri="{28A0092B-C50C-407E-A947-70E740481C1C}">
                <a14:useLocalDpi xmlns="" xmlns:a14="http://schemas.microsoft.com/office/drawing/2010/main" val="0"/>
              </a:ext>
            </a:extLst>
          </a:blip>
          <a:srcRect t="18900"/>
          <a:stretch/>
        </p:blipFill>
        <p:spPr bwMode="auto">
          <a:xfrm>
            <a:off x="5868144" y="2060848"/>
            <a:ext cx="2857500" cy="216294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0029741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par>
                                <p:cTn id="10" presetID="10"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2000"/>
                                        <p:tgtEl>
                                          <p:spTgt spid="4098"/>
                                        </p:tgtEl>
                                      </p:cBhvr>
                                    </p:animEffect>
                                  </p:childTnLst>
                                </p:cTn>
                              </p:par>
                              <p:par>
                                <p:cTn id="13" presetID="10" presetClass="entr" presetSubtype="0" fill="hold" nodeType="withEffect">
                                  <p:stCondLst>
                                    <p:cond delay="0"/>
                                  </p:stCondLst>
                                  <p:childTnLst>
                                    <p:set>
                                      <p:cBhvr>
                                        <p:cTn id="14" dur="1" fill="hold">
                                          <p:stCondLst>
                                            <p:cond delay="0"/>
                                          </p:stCondLst>
                                        </p:cTn>
                                        <p:tgtEl>
                                          <p:spTgt spid="4101"/>
                                        </p:tgtEl>
                                        <p:attrNameLst>
                                          <p:attrName>style.visibility</p:attrName>
                                        </p:attrNameLst>
                                      </p:cBhvr>
                                      <p:to>
                                        <p:strVal val="visible"/>
                                      </p:to>
                                    </p:set>
                                    <p:animEffect transition="in" filter="fade">
                                      <p:cBhvr>
                                        <p:cTn id="15" dur="2000"/>
                                        <p:tgtEl>
                                          <p:spTgt spid="4101"/>
                                        </p:tgtEl>
                                      </p:cBhvr>
                                    </p:animEffect>
                                  </p:childTnLst>
                                </p:cTn>
                              </p:par>
                              <p:par>
                                <p:cTn id="16" presetID="10" presetClass="entr" presetSubtype="0" fill="hold" nodeType="withEffect">
                                  <p:stCondLst>
                                    <p:cond delay="0"/>
                                  </p:stCondLst>
                                  <p:childTnLst>
                                    <p:set>
                                      <p:cBhvr>
                                        <p:cTn id="17" dur="1" fill="hold">
                                          <p:stCondLst>
                                            <p:cond delay="0"/>
                                          </p:stCondLst>
                                        </p:cTn>
                                        <p:tgtEl>
                                          <p:spTgt spid="4100"/>
                                        </p:tgtEl>
                                        <p:attrNameLst>
                                          <p:attrName>style.visibility</p:attrName>
                                        </p:attrNameLst>
                                      </p:cBhvr>
                                      <p:to>
                                        <p:strVal val="visible"/>
                                      </p:to>
                                    </p:set>
                                    <p:animEffect transition="in" filter="fade">
                                      <p:cBhvr>
                                        <p:cTn id="18" dur="2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67544" y="404664"/>
            <a:ext cx="7992888" cy="1584176"/>
          </a:xfrm>
        </p:spPr>
        <p:txBody>
          <a:bodyPr>
            <a:normAutofit fontScale="92500" lnSpcReduction="10000"/>
          </a:bodyPr>
          <a:lstStyle/>
          <a:p>
            <a:pPr algn="just"/>
            <a:r>
              <a:rPr lang="uk-UA" sz="2800" b="1" dirty="0" smtClean="0"/>
              <a:t>Рублений (рубка) бісер </a:t>
            </a:r>
            <a:r>
              <a:rPr lang="uk-UA" sz="2800" dirty="0" smtClean="0"/>
              <a:t>– трубочки з кольорового скла, в 2-3 рази менші від стеклярусу. Рубали зі стеклярусу, від цього і походження назви «рубка».</a:t>
            </a:r>
            <a:endParaRPr lang="ru-RU" sz="2800" dirty="0"/>
          </a:p>
        </p:txBody>
      </p:sp>
      <p:pic>
        <p:nvPicPr>
          <p:cNvPr id="5122" name="Picture 2" descr="C:\Users\111\Desktop\233e584afbd13aa2dc79c6919br2--materialy-dlya-tvorchestva-biser-matsuno-rubka.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r="18738" b="17003"/>
          <a:stretch/>
        </p:blipFill>
        <p:spPr bwMode="auto">
          <a:xfrm>
            <a:off x="683568" y="1988840"/>
            <a:ext cx="4256856" cy="4392488"/>
          </a:xfrm>
          <a:prstGeom prst="rect">
            <a:avLst/>
          </a:prstGeom>
          <a:noFill/>
          <a:extLst>
            <a:ext uri="{909E8E84-426E-40DD-AFC4-6F175D3DCCD1}">
              <a14:hiddenFill xmlns="" xmlns:a14="http://schemas.microsoft.com/office/drawing/2010/main">
                <a:solidFill>
                  <a:srgbClr val="FFFFFF"/>
                </a:solidFill>
              </a14:hiddenFill>
            </a:ext>
          </a:extLst>
        </p:spPr>
      </p:pic>
      <p:pic>
        <p:nvPicPr>
          <p:cNvPr id="5123" name="Picture 3" descr="C:\Users\111\Desktop\19138b1f49b1ee7aebf54b95c06z--materialy-dlya-tvorchestva-rubka-biser-matsuno.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220072" y="1988840"/>
            <a:ext cx="3312368" cy="2016224"/>
          </a:xfrm>
          <a:prstGeom prst="rect">
            <a:avLst/>
          </a:prstGeom>
          <a:noFill/>
          <a:extLst>
            <a:ext uri="{909E8E84-426E-40DD-AFC4-6F175D3DCCD1}">
              <a14:hiddenFill xmlns="" xmlns:a14="http://schemas.microsoft.com/office/drawing/2010/main">
                <a:solidFill>
                  <a:srgbClr val="FFFFFF"/>
                </a:solidFill>
              </a14:hiddenFill>
            </a:ext>
          </a:extLst>
        </p:spPr>
      </p:pic>
      <p:pic>
        <p:nvPicPr>
          <p:cNvPr id="5124" name="Picture 4" descr="C:\Users\111\Desktop\biser.info_2028662894864b11d21f0c_o.jpg"/>
          <p:cNvPicPr>
            <a:picLocks noChangeAspect="1" noChangeArrowheads="1"/>
          </p:cNvPicPr>
          <p:nvPr/>
        </p:nvPicPr>
        <p:blipFill rotWithShape="1">
          <a:blip r:embed="rId4">
            <a:extLst>
              <a:ext uri="{28A0092B-C50C-407E-A947-70E740481C1C}">
                <a14:useLocalDpi xmlns="" xmlns:a14="http://schemas.microsoft.com/office/drawing/2010/main" val="0"/>
              </a:ext>
            </a:extLst>
          </a:blip>
          <a:srcRect l="15730" t="12941" r="36345" b="9633"/>
          <a:stretch/>
        </p:blipFill>
        <p:spPr bwMode="auto">
          <a:xfrm rot="5400000">
            <a:off x="5776907" y="3625796"/>
            <a:ext cx="2198697" cy="331236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7237330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par>
                                <p:cTn id="10" presetID="53" presetClass="entr" presetSubtype="0" fill="hold" nodeType="withEffect">
                                  <p:stCondLst>
                                    <p:cond delay="0"/>
                                  </p:stCondLst>
                                  <p:childTnLst>
                                    <p:set>
                                      <p:cBhvr>
                                        <p:cTn id="11" dur="1" fill="hold">
                                          <p:stCondLst>
                                            <p:cond delay="0"/>
                                          </p:stCondLst>
                                        </p:cTn>
                                        <p:tgtEl>
                                          <p:spTgt spid="5122"/>
                                        </p:tgtEl>
                                        <p:attrNameLst>
                                          <p:attrName>style.visibility</p:attrName>
                                        </p:attrNameLst>
                                      </p:cBhvr>
                                      <p:to>
                                        <p:strVal val="visible"/>
                                      </p:to>
                                    </p:set>
                                    <p:anim calcmode="lin" valueType="num">
                                      <p:cBhvr>
                                        <p:cTn id="12" dur="500" fill="hold"/>
                                        <p:tgtEl>
                                          <p:spTgt spid="5122"/>
                                        </p:tgtEl>
                                        <p:attrNameLst>
                                          <p:attrName>ppt_w</p:attrName>
                                        </p:attrNameLst>
                                      </p:cBhvr>
                                      <p:tavLst>
                                        <p:tav tm="0">
                                          <p:val>
                                            <p:fltVal val="0"/>
                                          </p:val>
                                        </p:tav>
                                        <p:tav tm="100000">
                                          <p:val>
                                            <p:strVal val="#ppt_w"/>
                                          </p:val>
                                        </p:tav>
                                      </p:tavLst>
                                    </p:anim>
                                    <p:anim calcmode="lin" valueType="num">
                                      <p:cBhvr>
                                        <p:cTn id="13" dur="500" fill="hold"/>
                                        <p:tgtEl>
                                          <p:spTgt spid="5122"/>
                                        </p:tgtEl>
                                        <p:attrNameLst>
                                          <p:attrName>ppt_h</p:attrName>
                                        </p:attrNameLst>
                                      </p:cBhvr>
                                      <p:tavLst>
                                        <p:tav tm="0">
                                          <p:val>
                                            <p:fltVal val="0"/>
                                          </p:val>
                                        </p:tav>
                                        <p:tav tm="100000">
                                          <p:val>
                                            <p:strVal val="#ppt_h"/>
                                          </p:val>
                                        </p:tav>
                                      </p:tavLst>
                                    </p:anim>
                                    <p:animEffect transition="in" filter="fade">
                                      <p:cBhvr>
                                        <p:cTn id="14" dur="500"/>
                                        <p:tgtEl>
                                          <p:spTgt spid="5122"/>
                                        </p:tgtEl>
                                      </p:cBhvr>
                                    </p:animEffect>
                                  </p:childTnLst>
                                </p:cTn>
                              </p:par>
                            </p:childTnLst>
                          </p:cTn>
                        </p:par>
                        <p:par>
                          <p:cTn id="15" fill="hold">
                            <p:stCondLst>
                              <p:cond delay="5000"/>
                            </p:stCondLst>
                            <p:childTnLst>
                              <p:par>
                                <p:cTn id="16" presetID="53" presetClass="entr" presetSubtype="0" fill="hold" nodeType="afterEffect">
                                  <p:stCondLst>
                                    <p:cond delay="0"/>
                                  </p:stCondLst>
                                  <p:childTnLst>
                                    <p:set>
                                      <p:cBhvr>
                                        <p:cTn id="17" dur="1" fill="hold">
                                          <p:stCondLst>
                                            <p:cond delay="0"/>
                                          </p:stCondLst>
                                        </p:cTn>
                                        <p:tgtEl>
                                          <p:spTgt spid="5123"/>
                                        </p:tgtEl>
                                        <p:attrNameLst>
                                          <p:attrName>style.visibility</p:attrName>
                                        </p:attrNameLst>
                                      </p:cBhvr>
                                      <p:to>
                                        <p:strVal val="visible"/>
                                      </p:to>
                                    </p:set>
                                    <p:anim calcmode="lin" valueType="num">
                                      <p:cBhvr>
                                        <p:cTn id="18" dur="500" fill="hold"/>
                                        <p:tgtEl>
                                          <p:spTgt spid="5123"/>
                                        </p:tgtEl>
                                        <p:attrNameLst>
                                          <p:attrName>ppt_w</p:attrName>
                                        </p:attrNameLst>
                                      </p:cBhvr>
                                      <p:tavLst>
                                        <p:tav tm="0">
                                          <p:val>
                                            <p:fltVal val="0"/>
                                          </p:val>
                                        </p:tav>
                                        <p:tav tm="100000">
                                          <p:val>
                                            <p:strVal val="#ppt_w"/>
                                          </p:val>
                                        </p:tav>
                                      </p:tavLst>
                                    </p:anim>
                                    <p:anim calcmode="lin" valueType="num">
                                      <p:cBhvr>
                                        <p:cTn id="19" dur="500" fill="hold"/>
                                        <p:tgtEl>
                                          <p:spTgt spid="5123"/>
                                        </p:tgtEl>
                                        <p:attrNameLst>
                                          <p:attrName>ppt_h</p:attrName>
                                        </p:attrNameLst>
                                      </p:cBhvr>
                                      <p:tavLst>
                                        <p:tav tm="0">
                                          <p:val>
                                            <p:fltVal val="0"/>
                                          </p:val>
                                        </p:tav>
                                        <p:tav tm="100000">
                                          <p:val>
                                            <p:strVal val="#ppt_h"/>
                                          </p:val>
                                        </p:tav>
                                      </p:tavLst>
                                    </p:anim>
                                    <p:animEffect transition="in" filter="fade">
                                      <p:cBhvr>
                                        <p:cTn id="20" dur="500"/>
                                        <p:tgtEl>
                                          <p:spTgt spid="5123"/>
                                        </p:tgtEl>
                                      </p:cBhvr>
                                    </p:animEffect>
                                  </p:childTnLst>
                                </p:cTn>
                              </p:par>
                            </p:childTnLst>
                          </p:cTn>
                        </p:par>
                        <p:par>
                          <p:cTn id="21" fill="hold">
                            <p:stCondLst>
                              <p:cond delay="5500"/>
                            </p:stCondLst>
                            <p:childTnLst>
                              <p:par>
                                <p:cTn id="22" presetID="53" presetClass="entr" presetSubtype="0" fill="hold" nodeType="afterEffect">
                                  <p:stCondLst>
                                    <p:cond delay="0"/>
                                  </p:stCondLst>
                                  <p:childTnLst>
                                    <p:set>
                                      <p:cBhvr>
                                        <p:cTn id="23" dur="1" fill="hold">
                                          <p:stCondLst>
                                            <p:cond delay="0"/>
                                          </p:stCondLst>
                                        </p:cTn>
                                        <p:tgtEl>
                                          <p:spTgt spid="5124"/>
                                        </p:tgtEl>
                                        <p:attrNameLst>
                                          <p:attrName>style.visibility</p:attrName>
                                        </p:attrNameLst>
                                      </p:cBhvr>
                                      <p:to>
                                        <p:strVal val="visible"/>
                                      </p:to>
                                    </p:set>
                                    <p:anim calcmode="lin" valueType="num">
                                      <p:cBhvr>
                                        <p:cTn id="24" dur="500" fill="hold"/>
                                        <p:tgtEl>
                                          <p:spTgt spid="5124"/>
                                        </p:tgtEl>
                                        <p:attrNameLst>
                                          <p:attrName>ppt_w</p:attrName>
                                        </p:attrNameLst>
                                      </p:cBhvr>
                                      <p:tavLst>
                                        <p:tav tm="0">
                                          <p:val>
                                            <p:fltVal val="0"/>
                                          </p:val>
                                        </p:tav>
                                        <p:tav tm="100000">
                                          <p:val>
                                            <p:strVal val="#ppt_w"/>
                                          </p:val>
                                        </p:tav>
                                      </p:tavLst>
                                    </p:anim>
                                    <p:anim calcmode="lin" valueType="num">
                                      <p:cBhvr>
                                        <p:cTn id="25" dur="500" fill="hold"/>
                                        <p:tgtEl>
                                          <p:spTgt spid="5124"/>
                                        </p:tgtEl>
                                        <p:attrNameLst>
                                          <p:attrName>ppt_h</p:attrName>
                                        </p:attrNameLst>
                                      </p:cBhvr>
                                      <p:tavLst>
                                        <p:tav tm="0">
                                          <p:val>
                                            <p:fltVal val="0"/>
                                          </p:val>
                                        </p:tav>
                                        <p:tav tm="100000">
                                          <p:val>
                                            <p:strVal val="#ppt_h"/>
                                          </p:val>
                                        </p:tav>
                                      </p:tavLst>
                                    </p:anim>
                                    <p:animEffect transition="in" filter="fade">
                                      <p:cBhvr>
                                        <p:cTn id="26"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83568" y="404665"/>
            <a:ext cx="7776864" cy="1008112"/>
          </a:xfrm>
        </p:spPr>
        <p:txBody>
          <a:bodyPr>
            <a:normAutofit/>
          </a:bodyPr>
          <a:lstStyle/>
          <a:p>
            <a:pPr algn="just"/>
            <a:r>
              <a:rPr lang="uk-UA" sz="2800" b="1" dirty="0" smtClean="0"/>
              <a:t>Рис </a:t>
            </a:r>
            <a:r>
              <a:rPr lang="uk-UA" sz="2800" dirty="0" smtClean="0"/>
              <a:t>– вид бісеру витягнутої  округлої форми, що нагадує рис або барбарис. </a:t>
            </a:r>
            <a:r>
              <a:rPr lang="uk-UA" sz="2800" b="1" dirty="0" smtClean="0"/>
              <a:t> </a:t>
            </a:r>
            <a:endParaRPr lang="ru-RU" sz="2800" b="1" dirty="0"/>
          </a:p>
        </p:txBody>
      </p:sp>
      <p:pic>
        <p:nvPicPr>
          <p:cNvPr id="6146" name="Picture 2" descr="C:\Users\111\Desktop\biser.info_94694151046cac4e298827_t.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1766" t="16179" r="22572" b="16178"/>
          <a:stretch/>
        </p:blipFill>
        <p:spPr bwMode="auto">
          <a:xfrm>
            <a:off x="5801313" y="1628801"/>
            <a:ext cx="2746381" cy="2376264"/>
          </a:xfrm>
          <a:prstGeom prst="rect">
            <a:avLst/>
          </a:prstGeom>
          <a:noFill/>
          <a:extLst>
            <a:ext uri="{909E8E84-426E-40DD-AFC4-6F175D3DCCD1}">
              <a14:hiddenFill xmlns="" xmlns:a14="http://schemas.microsoft.com/office/drawing/2010/main">
                <a:solidFill>
                  <a:srgbClr val="FFFFFF"/>
                </a:solidFill>
              </a14:hiddenFill>
            </a:ext>
          </a:extLst>
        </p:spPr>
      </p:pic>
      <p:pic>
        <p:nvPicPr>
          <p:cNvPr id="6147" name="Picture 3" descr="C:\Users\111\Desktop\3067_0.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67544" y="1628800"/>
            <a:ext cx="5147084" cy="4752528"/>
          </a:xfrm>
          <a:prstGeom prst="rect">
            <a:avLst/>
          </a:prstGeom>
          <a:noFill/>
          <a:extLst>
            <a:ext uri="{909E8E84-426E-40DD-AFC4-6F175D3DCCD1}">
              <a14:hiddenFill xmlns="" xmlns:a14="http://schemas.microsoft.com/office/drawing/2010/main">
                <a:solidFill>
                  <a:srgbClr val="FFFFFF"/>
                </a:solidFill>
              </a14:hiddenFill>
            </a:ext>
          </a:extLst>
        </p:spPr>
      </p:pic>
      <p:pic>
        <p:nvPicPr>
          <p:cNvPr id="6148" name="Picture 4" descr="C:\Users\111\Desktop\394949187_w640_h2048_p1010333_2.jpg"/>
          <p:cNvPicPr>
            <a:picLocks noChangeAspect="1" noChangeArrowheads="1"/>
          </p:cNvPicPr>
          <p:nvPr/>
        </p:nvPicPr>
        <p:blipFill rotWithShape="1">
          <a:blip r:embed="rId4">
            <a:extLst>
              <a:ext uri="{28A0092B-C50C-407E-A947-70E740481C1C}">
                <a14:useLocalDpi xmlns="" xmlns:a14="http://schemas.microsoft.com/office/drawing/2010/main" val="0"/>
              </a:ext>
            </a:extLst>
          </a:blip>
          <a:srcRect l="31696" t="7249" r="23025" b="47121"/>
          <a:stretch/>
        </p:blipFill>
        <p:spPr bwMode="auto">
          <a:xfrm>
            <a:off x="5801313" y="4295118"/>
            <a:ext cx="2746381" cy="208621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6007876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par>
                                <p:cTn id="10" presetID="5" presetClass="entr" presetSubtype="10" fill="hold" nodeType="with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checkerboard(across)">
                                      <p:cBhvr>
                                        <p:cTn id="12" dur="1000"/>
                                        <p:tgtEl>
                                          <p:spTgt spid="6147"/>
                                        </p:tgtEl>
                                      </p:cBhvr>
                                    </p:animEffect>
                                  </p:childTnLst>
                                </p:cTn>
                              </p:par>
                            </p:childTnLst>
                          </p:cTn>
                        </p:par>
                        <p:par>
                          <p:cTn id="13" fill="hold">
                            <p:stCondLst>
                              <p:cond delay="2480"/>
                            </p:stCondLst>
                            <p:childTnLst>
                              <p:par>
                                <p:cTn id="14" presetID="5" presetClass="entr" presetSubtype="10" fill="hold" nodeType="afterEffect">
                                  <p:stCondLst>
                                    <p:cond delay="0"/>
                                  </p:stCondLst>
                                  <p:childTnLst>
                                    <p:set>
                                      <p:cBhvr>
                                        <p:cTn id="15" dur="1" fill="hold">
                                          <p:stCondLst>
                                            <p:cond delay="0"/>
                                          </p:stCondLst>
                                        </p:cTn>
                                        <p:tgtEl>
                                          <p:spTgt spid="6146"/>
                                        </p:tgtEl>
                                        <p:attrNameLst>
                                          <p:attrName>style.visibility</p:attrName>
                                        </p:attrNameLst>
                                      </p:cBhvr>
                                      <p:to>
                                        <p:strVal val="visible"/>
                                      </p:to>
                                    </p:set>
                                    <p:animEffect transition="in" filter="checkerboard(across)">
                                      <p:cBhvr>
                                        <p:cTn id="16" dur="1000"/>
                                        <p:tgtEl>
                                          <p:spTgt spid="6146"/>
                                        </p:tgtEl>
                                      </p:cBhvr>
                                    </p:animEffect>
                                  </p:childTnLst>
                                </p:cTn>
                              </p:par>
                            </p:childTnLst>
                          </p:cTn>
                        </p:par>
                        <p:par>
                          <p:cTn id="17" fill="hold">
                            <p:stCondLst>
                              <p:cond delay="3480"/>
                            </p:stCondLst>
                            <p:childTnLst>
                              <p:par>
                                <p:cTn id="18" presetID="5" presetClass="entr" presetSubtype="10" fill="hold" nodeType="afterEffect">
                                  <p:stCondLst>
                                    <p:cond delay="0"/>
                                  </p:stCondLst>
                                  <p:childTnLst>
                                    <p:set>
                                      <p:cBhvr>
                                        <p:cTn id="19" dur="1" fill="hold">
                                          <p:stCondLst>
                                            <p:cond delay="0"/>
                                          </p:stCondLst>
                                        </p:cTn>
                                        <p:tgtEl>
                                          <p:spTgt spid="6148"/>
                                        </p:tgtEl>
                                        <p:attrNameLst>
                                          <p:attrName>style.visibility</p:attrName>
                                        </p:attrNameLst>
                                      </p:cBhvr>
                                      <p:to>
                                        <p:strVal val="visible"/>
                                      </p:to>
                                    </p:set>
                                    <p:animEffect transition="in" filter="checkerboard(across)">
                                      <p:cBhvr>
                                        <p:cTn id="20"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404664"/>
            <a:ext cx="7416824" cy="1143000"/>
          </a:xfrm>
        </p:spPr>
        <p:txBody>
          <a:bodyPr/>
          <a:lstStyle/>
          <a:p>
            <a:pPr marL="0" indent="0" algn="ctr">
              <a:buNone/>
            </a:pPr>
            <a:r>
              <a:rPr lang="uk-UA" dirty="0" smtClean="0"/>
              <a:t>Види бісеру за способами обробки:</a:t>
            </a:r>
            <a:endParaRPr lang="ru-RU" dirty="0"/>
          </a:p>
        </p:txBody>
      </p:sp>
      <p:sp>
        <p:nvSpPr>
          <p:cNvPr id="3" name="Текст 2"/>
          <p:cNvSpPr>
            <a:spLocks noGrp="1"/>
          </p:cNvSpPr>
          <p:nvPr>
            <p:ph sz="quarter" idx="13"/>
          </p:nvPr>
        </p:nvSpPr>
        <p:spPr>
          <a:xfrm>
            <a:off x="1187624" y="2276872"/>
            <a:ext cx="3346704" cy="4050784"/>
          </a:xfrm>
        </p:spPr>
        <p:txBody>
          <a:bodyPr numCol="1">
            <a:normAutofit/>
          </a:bodyPr>
          <a:lstStyle/>
          <a:p>
            <a:pPr marL="342900" indent="-342900" algn="l">
              <a:buFont typeface="Wingdings" pitchFamily="2" charset="2"/>
              <a:buChar char="ü"/>
            </a:pPr>
            <a:r>
              <a:rPr lang="uk-UA" dirty="0" smtClean="0"/>
              <a:t> парчевий;</a:t>
            </a:r>
          </a:p>
          <a:p>
            <a:pPr marL="342900" indent="-342900" algn="l">
              <a:buFont typeface="Wingdings" pitchFamily="2" charset="2"/>
              <a:buChar char="ü"/>
            </a:pPr>
            <a:r>
              <a:rPr lang="uk-UA" dirty="0" smtClean="0"/>
              <a:t>«хамелеон»;</a:t>
            </a:r>
          </a:p>
          <a:p>
            <a:pPr marL="342900" indent="-342900" algn="l">
              <a:buFont typeface="Wingdings" pitchFamily="2" charset="2"/>
              <a:buChar char="ü"/>
            </a:pPr>
            <a:r>
              <a:rPr lang="uk-UA" dirty="0" err="1" smtClean="0"/>
              <a:t>обливний</a:t>
            </a:r>
            <a:r>
              <a:rPr lang="uk-UA" dirty="0" smtClean="0"/>
              <a:t>;</a:t>
            </a:r>
          </a:p>
          <a:p>
            <a:pPr marL="342900" indent="-342900" algn="l">
              <a:buFont typeface="Wingdings" pitchFamily="2" charset="2"/>
              <a:buChar char="ü"/>
            </a:pPr>
            <a:r>
              <a:rPr lang="uk-UA" dirty="0" smtClean="0"/>
              <a:t>перламутровий;</a:t>
            </a:r>
          </a:p>
          <a:p>
            <a:pPr marL="342900" indent="-342900" algn="l">
              <a:buFont typeface="Wingdings" pitchFamily="2" charset="2"/>
              <a:buChar char="ü"/>
            </a:pPr>
            <a:r>
              <a:rPr lang="uk-UA" dirty="0" smtClean="0"/>
              <a:t>металевий;</a:t>
            </a:r>
          </a:p>
          <a:p>
            <a:pPr marL="342900" indent="-342900" algn="l">
              <a:buFont typeface="Wingdings" pitchFamily="2" charset="2"/>
              <a:buChar char="ü"/>
            </a:pPr>
            <a:r>
              <a:rPr lang="uk-UA" dirty="0" smtClean="0"/>
              <a:t>блискучий;</a:t>
            </a:r>
          </a:p>
          <a:p>
            <a:pPr marL="342900" indent="-342900" algn="l">
              <a:buFont typeface="Wingdings" pitchFamily="2" charset="2"/>
              <a:buChar char="ü"/>
            </a:pPr>
            <a:r>
              <a:rPr lang="uk-UA" dirty="0" smtClean="0"/>
              <a:t>профарбований;</a:t>
            </a:r>
          </a:p>
          <a:p>
            <a:pPr marL="342900" indent="-342900" algn="l">
              <a:buFont typeface="Wingdings" pitchFamily="2" charset="2"/>
              <a:buChar char="ü"/>
            </a:pPr>
            <a:r>
              <a:rPr lang="uk-UA" dirty="0" smtClean="0"/>
              <a:t>асфальтовий;</a:t>
            </a:r>
          </a:p>
          <a:p>
            <a:pPr marL="0" indent="0" algn="l">
              <a:buNone/>
            </a:pPr>
            <a:endParaRPr lang="uk-UA" dirty="0" smtClean="0"/>
          </a:p>
          <a:p>
            <a:pPr marL="342900" indent="-342900" algn="l">
              <a:buFont typeface="Wingdings" pitchFamily="2" charset="2"/>
              <a:buChar char="ü"/>
            </a:pPr>
            <a:endParaRPr lang="uk-UA" dirty="0" smtClean="0"/>
          </a:p>
          <a:p>
            <a:pPr marL="342900" indent="-342900" algn="l">
              <a:buFont typeface="Wingdings" pitchFamily="2" charset="2"/>
              <a:buChar char="ü"/>
            </a:pPr>
            <a:endParaRPr lang="ru-RU" dirty="0"/>
          </a:p>
        </p:txBody>
      </p:sp>
      <p:sp>
        <p:nvSpPr>
          <p:cNvPr id="4" name="Объект 3"/>
          <p:cNvSpPr>
            <a:spLocks noGrp="1"/>
          </p:cNvSpPr>
          <p:nvPr>
            <p:ph sz="quarter" idx="14"/>
          </p:nvPr>
        </p:nvSpPr>
        <p:spPr>
          <a:xfrm>
            <a:off x="4788024" y="2276872"/>
            <a:ext cx="3346704" cy="3978776"/>
          </a:xfrm>
        </p:spPr>
        <p:txBody>
          <a:bodyPr>
            <a:normAutofit lnSpcReduction="10000"/>
          </a:bodyPr>
          <a:lstStyle/>
          <a:p>
            <a:pPr>
              <a:buFont typeface="Wingdings" pitchFamily="2" charset="2"/>
              <a:buChar char="ü"/>
            </a:pPr>
            <a:r>
              <a:rPr lang="uk-UA" dirty="0" smtClean="0"/>
              <a:t> райдужний;</a:t>
            </a:r>
          </a:p>
          <a:p>
            <a:pPr>
              <a:buFont typeface="Wingdings" pitchFamily="2" charset="2"/>
              <a:buChar char="ü"/>
            </a:pPr>
            <a:r>
              <a:rPr lang="uk-UA" dirty="0" smtClean="0"/>
              <a:t> бензиновий;</a:t>
            </a:r>
          </a:p>
          <a:p>
            <a:pPr>
              <a:buFont typeface="Wingdings" pitchFamily="2" charset="2"/>
              <a:buChar char="ü"/>
            </a:pPr>
            <a:r>
              <a:rPr lang="uk-UA" dirty="0"/>
              <a:t> </a:t>
            </a:r>
            <a:r>
              <a:rPr lang="uk-UA" dirty="0" smtClean="0"/>
              <a:t>прозорий натуральний;</a:t>
            </a:r>
          </a:p>
          <a:p>
            <a:pPr>
              <a:buFont typeface="Wingdings" pitchFamily="2" charset="2"/>
              <a:buChar char="ü"/>
            </a:pPr>
            <a:r>
              <a:rPr lang="uk-UA" dirty="0"/>
              <a:t> </a:t>
            </a:r>
            <a:r>
              <a:rPr lang="uk-UA" dirty="0" smtClean="0"/>
              <a:t>із золотою ниткою;</a:t>
            </a:r>
          </a:p>
          <a:p>
            <a:pPr marL="342900" indent="-342900">
              <a:buFont typeface="Wingdings" pitchFamily="2" charset="2"/>
              <a:buChar char="ü"/>
            </a:pPr>
            <a:r>
              <a:rPr lang="uk-UA" dirty="0"/>
              <a:t>тертий;</a:t>
            </a:r>
          </a:p>
          <a:p>
            <a:pPr marL="342900" indent="-342900">
              <a:buFont typeface="Wingdings" pitchFamily="2" charset="2"/>
              <a:buChar char="ü"/>
            </a:pPr>
            <a:r>
              <a:rPr lang="uk-UA" dirty="0"/>
              <a:t>смугастий</a:t>
            </a:r>
            <a:r>
              <a:rPr lang="uk-UA" dirty="0" smtClean="0"/>
              <a:t>;</a:t>
            </a:r>
          </a:p>
          <a:p>
            <a:pPr>
              <a:buFont typeface="Wingdings" pitchFamily="2" charset="2"/>
              <a:buChar char="ü"/>
            </a:pPr>
            <a:r>
              <a:rPr lang="uk-UA" dirty="0"/>
              <a:t> </a:t>
            </a:r>
            <a:r>
              <a:rPr lang="uk-UA" dirty="0" smtClean="0"/>
              <a:t>волокнистий рубаний або стеклярус.</a:t>
            </a:r>
          </a:p>
          <a:p>
            <a:pPr>
              <a:buFont typeface="Wingdings" pitchFamily="2" charset="2"/>
              <a:buChar char="ü"/>
            </a:pPr>
            <a:endParaRPr lang="uk-UA" dirty="0" smtClean="0"/>
          </a:p>
          <a:p>
            <a:pPr>
              <a:buFont typeface="Wingdings" pitchFamily="2" charset="2"/>
              <a:buChar char="ü"/>
            </a:pPr>
            <a:endParaRPr lang="ru-RU" dirty="0"/>
          </a:p>
        </p:txBody>
      </p:sp>
    </p:spTree>
    <p:extLst>
      <p:ext uri="{BB962C8B-B14F-4D97-AF65-F5344CB8AC3E}">
        <p14:creationId xmlns="" xmlns:p14="http://schemas.microsoft.com/office/powerpoint/2010/main" val="116711118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12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par>
                          <p:cTn id="16" fill="hold">
                            <p:stCondLst>
                              <p:cond delay="16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childTnLst>
                          </p:cTn>
                        </p:par>
                        <p:par>
                          <p:cTn id="22" fill="hold">
                            <p:stCondLst>
                              <p:cond delay="208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5"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3">
                                            <p:txEl>
                                              <p:pRg st="2" end="2"/>
                                            </p:txEl>
                                          </p:spTgt>
                                        </p:tgtEl>
                                        <p:attrNameLst>
                                          <p:attrName>fill.type</p:attrName>
                                        </p:attrNameLst>
                                      </p:cBhvr>
                                      <p:to>
                                        <p:strVal val="solid"/>
                                      </p:to>
                                    </p:set>
                                  </p:childTnLst>
                                </p:cTn>
                              </p:par>
                            </p:childTnLst>
                          </p:cTn>
                        </p:par>
                        <p:par>
                          <p:cTn id="28" fill="hold">
                            <p:stCondLst>
                              <p:cond delay="248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1"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3" end="3"/>
                                            </p:txEl>
                                          </p:spTgt>
                                        </p:tgtEl>
                                        <p:attrNameLst>
                                          <p:attrName>fill.type</p:attrName>
                                        </p:attrNameLst>
                                      </p:cBhvr>
                                      <p:to>
                                        <p:strVal val="solid"/>
                                      </p:to>
                                    </p:set>
                                  </p:childTnLst>
                                </p:cTn>
                              </p:par>
                            </p:childTnLst>
                          </p:cTn>
                        </p:par>
                        <p:par>
                          <p:cTn id="34" fill="hold">
                            <p:stCondLst>
                              <p:cond delay="308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37"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39" dur="80"/>
                                        <p:tgtEl>
                                          <p:spTgt spid="3">
                                            <p:txEl>
                                              <p:pRg st="4" end="4"/>
                                            </p:txEl>
                                          </p:spTgt>
                                        </p:tgtEl>
                                        <p:attrNameLst>
                                          <p:attrName>fill.type</p:attrName>
                                        </p:attrNameLst>
                                      </p:cBhvr>
                                      <p:to>
                                        <p:strVal val="solid"/>
                                      </p:to>
                                    </p:set>
                                  </p:childTnLst>
                                </p:cTn>
                              </p:par>
                            </p:childTnLst>
                          </p:cTn>
                        </p:par>
                        <p:par>
                          <p:cTn id="40" fill="hold">
                            <p:stCondLst>
                              <p:cond delay="3520"/>
                            </p:stCondLst>
                            <p:childTnLst>
                              <p:par>
                                <p:cTn id="41" presetID="27" presetClass="entr" presetSubtype="0" fill="hold" grpId="0" nodeType="afterEffect">
                                  <p:stCondLst>
                                    <p:cond delay="0"/>
                                  </p:stCondLst>
                                  <p:iterate type="lt">
                                    <p:tmPct val="50000"/>
                                  </p:iterate>
                                  <p:childTnLst>
                                    <p:set>
                                      <p:cBhvr>
                                        <p:cTn id="42"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43"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45" dur="80"/>
                                        <p:tgtEl>
                                          <p:spTgt spid="3">
                                            <p:txEl>
                                              <p:pRg st="5" end="5"/>
                                            </p:txEl>
                                          </p:spTgt>
                                        </p:tgtEl>
                                        <p:attrNameLst>
                                          <p:attrName>fill.type</p:attrName>
                                        </p:attrNameLst>
                                      </p:cBhvr>
                                      <p:to>
                                        <p:strVal val="solid"/>
                                      </p:to>
                                    </p:set>
                                  </p:childTnLst>
                                </p:cTn>
                              </p:par>
                            </p:childTnLst>
                          </p:cTn>
                        </p:par>
                        <p:par>
                          <p:cTn id="46" fill="hold">
                            <p:stCondLst>
                              <p:cond delay="3960"/>
                            </p:stCondLst>
                            <p:childTnLst>
                              <p:par>
                                <p:cTn id="47" presetID="27" presetClass="entr" presetSubtype="0" fill="hold" grpId="0" nodeType="afterEffect">
                                  <p:stCondLst>
                                    <p:cond delay="0"/>
                                  </p:stCondLst>
                                  <p:iterate type="lt">
                                    <p:tmPct val="50000"/>
                                  </p:iterate>
                                  <p:childTnLst>
                                    <p:set>
                                      <p:cBhvr>
                                        <p:cTn id="48"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49"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3">
                                            <p:txEl>
                                              <p:pRg st="6" end="6"/>
                                            </p:txEl>
                                          </p:spTgt>
                                        </p:tgtEl>
                                        <p:attrNameLst>
                                          <p:attrName>fill.type</p:attrName>
                                        </p:attrNameLst>
                                      </p:cBhvr>
                                      <p:to>
                                        <p:strVal val="solid"/>
                                      </p:to>
                                    </p:set>
                                  </p:childTnLst>
                                </p:cTn>
                              </p:par>
                            </p:childTnLst>
                          </p:cTn>
                        </p:par>
                        <p:par>
                          <p:cTn id="52" fill="hold">
                            <p:stCondLst>
                              <p:cond delay="4560"/>
                            </p:stCondLst>
                            <p:childTnLst>
                              <p:par>
                                <p:cTn id="53" presetID="27" presetClass="entr" presetSubtype="0" fill="hold" grpId="0" nodeType="afterEffect">
                                  <p:stCondLst>
                                    <p:cond delay="0"/>
                                  </p:stCondLst>
                                  <p:iterate type="lt">
                                    <p:tmPct val="50000"/>
                                  </p:iterate>
                                  <p:childTnLst>
                                    <p:set>
                                      <p:cBhvr>
                                        <p:cTn id="54"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55"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57" dur="80"/>
                                        <p:tgtEl>
                                          <p:spTgt spid="3">
                                            <p:txEl>
                                              <p:pRg st="7" end="7"/>
                                            </p:txEl>
                                          </p:spTgt>
                                        </p:tgtEl>
                                        <p:attrNameLst>
                                          <p:attrName>fill.type</p:attrName>
                                        </p:attrNameLst>
                                      </p:cBhvr>
                                      <p:to>
                                        <p:strVal val="solid"/>
                                      </p:to>
                                    </p:set>
                                  </p:childTnLst>
                                </p:cTn>
                              </p:par>
                            </p:childTnLst>
                          </p:cTn>
                        </p:par>
                        <p:par>
                          <p:cTn id="58" fill="hold">
                            <p:stCondLst>
                              <p:cond delay="5080"/>
                            </p:stCondLst>
                            <p:childTnLst>
                              <p:par>
                                <p:cTn id="59" presetID="27" presetClass="entr" presetSubtype="0" fill="hold" grpId="0" nodeType="afterEffect">
                                  <p:stCondLst>
                                    <p:cond delay="0"/>
                                  </p:stCondLst>
                                  <p:iterate type="lt">
                                    <p:tmPct val="50000"/>
                                  </p:iterate>
                                  <p:childTnLst>
                                    <p:set>
                                      <p:cBhvr>
                                        <p:cTn id="60"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61"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63" dur="80"/>
                                        <p:tgtEl>
                                          <p:spTgt spid="4">
                                            <p:txEl>
                                              <p:pRg st="0" end="0"/>
                                            </p:txEl>
                                          </p:spTgt>
                                        </p:tgtEl>
                                        <p:attrNameLst>
                                          <p:attrName>fill.type</p:attrName>
                                        </p:attrNameLst>
                                      </p:cBhvr>
                                      <p:to>
                                        <p:strVal val="solid"/>
                                      </p:to>
                                    </p:set>
                                  </p:childTnLst>
                                </p:cTn>
                              </p:par>
                            </p:childTnLst>
                          </p:cTn>
                        </p:par>
                        <p:par>
                          <p:cTn id="64" fill="hold">
                            <p:stCondLst>
                              <p:cond delay="5520"/>
                            </p:stCondLst>
                            <p:childTnLst>
                              <p:par>
                                <p:cTn id="65" presetID="27" presetClass="entr" presetSubtype="0" fill="hold" grpId="0" nodeType="afterEffect">
                                  <p:stCondLst>
                                    <p:cond delay="0"/>
                                  </p:stCondLst>
                                  <p:iterate type="lt">
                                    <p:tmPct val="50000"/>
                                  </p:iterate>
                                  <p:childTnLst>
                                    <p:set>
                                      <p:cBhvr>
                                        <p:cTn id="66"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67" dur="8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69" dur="80"/>
                                        <p:tgtEl>
                                          <p:spTgt spid="4">
                                            <p:txEl>
                                              <p:pRg st="1" end="1"/>
                                            </p:txEl>
                                          </p:spTgt>
                                        </p:tgtEl>
                                        <p:attrNameLst>
                                          <p:attrName>fill.type</p:attrName>
                                        </p:attrNameLst>
                                      </p:cBhvr>
                                      <p:to>
                                        <p:strVal val="solid"/>
                                      </p:to>
                                    </p:set>
                                  </p:childTnLst>
                                </p:cTn>
                              </p:par>
                            </p:childTnLst>
                          </p:cTn>
                        </p:par>
                        <p:par>
                          <p:cTn id="70" fill="hold">
                            <p:stCondLst>
                              <p:cond delay="6000"/>
                            </p:stCondLst>
                            <p:childTnLst>
                              <p:par>
                                <p:cTn id="71" presetID="27" presetClass="entr" presetSubtype="0" fill="hold" grpId="0" nodeType="afterEffect">
                                  <p:stCondLst>
                                    <p:cond delay="0"/>
                                  </p:stCondLst>
                                  <p:iterate type="lt">
                                    <p:tmPct val="50000"/>
                                  </p:iterate>
                                  <p:childTnLst>
                                    <p:set>
                                      <p:cBhvr>
                                        <p:cTn id="72"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73" dur="8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4" dur="8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75" dur="80"/>
                                        <p:tgtEl>
                                          <p:spTgt spid="4">
                                            <p:txEl>
                                              <p:pRg st="2" end="2"/>
                                            </p:txEl>
                                          </p:spTgt>
                                        </p:tgtEl>
                                        <p:attrNameLst>
                                          <p:attrName>fill.type</p:attrName>
                                        </p:attrNameLst>
                                      </p:cBhvr>
                                      <p:to>
                                        <p:strVal val="solid"/>
                                      </p:to>
                                    </p:set>
                                  </p:childTnLst>
                                </p:cTn>
                              </p:par>
                            </p:childTnLst>
                          </p:cTn>
                        </p:par>
                        <p:par>
                          <p:cTn id="76" fill="hold">
                            <p:stCondLst>
                              <p:cond delay="6840"/>
                            </p:stCondLst>
                            <p:childTnLst>
                              <p:par>
                                <p:cTn id="77" presetID="27" presetClass="entr" presetSubtype="0" fill="hold" grpId="0" nodeType="afterEffect">
                                  <p:stCondLst>
                                    <p:cond delay="0"/>
                                  </p:stCondLst>
                                  <p:iterate type="lt">
                                    <p:tmPct val="50000"/>
                                  </p:iterate>
                                  <p:childTnLst>
                                    <p:set>
                                      <p:cBhvr>
                                        <p:cTn id="78" dur="1" fill="hold">
                                          <p:stCondLst>
                                            <p:cond delay="0"/>
                                          </p:stCondLst>
                                        </p:cTn>
                                        <p:tgtEl>
                                          <p:spTgt spid="4">
                                            <p:txEl>
                                              <p:pRg st="3" end="3"/>
                                            </p:txEl>
                                          </p:spTgt>
                                        </p:tgtEl>
                                        <p:attrNameLst>
                                          <p:attrName>style.visibility</p:attrName>
                                        </p:attrNameLst>
                                      </p:cBhvr>
                                      <p:to>
                                        <p:strVal val="visible"/>
                                      </p:to>
                                    </p:set>
                                    <p:anim calcmode="discrete" valueType="clr">
                                      <p:cBhvr override="childStyle">
                                        <p:cTn id="79" dur="80"/>
                                        <p:tgtEl>
                                          <p:spTgt spid="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0" dur="80"/>
                                        <p:tgtEl>
                                          <p:spTgt spid="4">
                                            <p:txEl>
                                              <p:pRg st="3" end="3"/>
                                            </p:txEl>
                                          </p:spTgt>
                                        </p:tgtEl>
                                        <p:attrNameLst>
                                          <p:attrName>fillcolor</p:attrName>
                                        </p:attrNameLst>
                                      </p:cBhvr>
                                      <p:tavLst>
                                        <p:tav tm="0">
                                          <p:val>
                                            <p:clrVal>
                                              <a:schemeClr val="accent2"/>
                                            </p:clrVal>
                                          </p:val>
                                        </p:tav>
                                        <p:tav tm="50000">
                                          <p:val>
                                            <p:clrVal>
                                              <a:schemeClr val="hlink"/>
                                            </p:clrVal>
                                          </p:val>
                                        </p:tav>
                                      </p:tavLst>
                                    </p:anim>
                                    <p:set>
                                      <p:cBhvr>
                                        <p:cTn id="81" dur="80"/>
                                        <p:tgtEl>
                                          <p:spTgt spid="4">
                                            <p:txEl>
                                              <p:pRg st="3" end="3"/>
                                            </p:txEl>
                                          </p:spTgt>
                                        </p:tgtEl>
                                        <p:attrNameLst>
                                          <p:attrName>fill.type</p:attrName>
                                        </p:attrNameLst>
                                      </p:cBhvr>
                                      <p:to>
                                        <p:strVal val="solid"/>
                                      </p:to>
                                    </p:set>
                                  </p:childTnLst>
                                </p:cTn>
                              </p:par>
                            </p:childTnLst>
                          </p:cTn>
                        </p:par>
                        <p:par>
                          <p:cTn id="82" fill="hold">
                            <p:stCondLst>
                              <p:cond delay="7520"/>
                            </p:stCondLst>
                            <p:childTnLst>
                              <p:par>
                                <p:cTn id="83" presetID="27" presetClass="entr" presetSubtype="0" fill="hold" grpId="0" nodeType="afterEffect">
                                  <p:stCondLst>
                                    <p:cond delay="0"/>
                                  </p:stCondLst>
                                  <p:iterate type="lt">
                                    <p:tmPct val="50000"/>
                                  </p:iterate>
                                  <p:childTnLst>
                                    <p:set>
                                      <p:cBhvr>
                                        <p:cTn id="84" dur="1" fill="hold">
                                          <p:stCondLst>
                                            <p:cond delay="0"/>
                                          </p:stCondLst>
                                        </p:cTn>
                                        <p:tgtEl>
                                          <p:spTgt spid="4">
                                            <p:txEl>
                                              <p:pRg st="4" end="4"/>
                                            </p:txEl>
                                          </p:spTgt>
                                        </p:tgtEl>
                                        <p:attrNameLst>
                                          <p:attrName>style.visibility</p:attrName>
                                        </p:attrNameLst>
                                      </p:cBhvr>
                                      <p:to>
                                        <p:strVal val="visible"/>
                                      </p:to>
                                    </p:set>
                                    <p:anim calcmode="discrete" valueType="clr">
                                      <p:cBhvr override="childStyle">
                                        <p:cTn id="85" dur="80"/>
                                        <p:tgtEl>
                                          <p:spTgt spid="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6" dur="80"/>
                                        <p:tgtEl>
                                          <p:spTgt spid="4">
                                            <p:txEl>
                                              <p:pRg st="4" end="4"/>
                                            </p:txEl>
                                          </p:spTgt>
                                        </p:tgtEl>
                                        <p:attrNameLst>
                                          <p:attrName>fillcolor</p:attrName>
                                        </p:attrNameLst>
                                      </p:cBhvr>
                                      <p:tavLst>
                                        <p:tav tm="0">
                                          <p:val>
                                            <p:clrVal>
                                              <a:schemeClr val="accent2"/>
                                            </p:clrVal>
                                          </p:val>
                                        </p:tav>
                                        <p:tav tm="50000">
                                          <p:val>
                                            <p:clrVal>
                                              <a:schemeClr val="hlink"/>
                                            </p:clrVal>
                                          </p:val>
                                        </p:tav>
                                      </p:tavLst>
                                    </p:anim>
                                    <p:set>
                                      <p:cBhvr>
                                        <p:cTn id="87" dur="80"/>
                                        <p:tgtEl>
                                          <p:spTgt spid="4">
                                            <p:txEl>
                                              <p:pRg st="4" end="4"/>
                                            </p:txEl>
                                          </p:spTgt>
                                        </p:tgtEl>
                                        <p:attrNameLst>
                                          <p:attrName>fill.type</p:attrName>
                                        </p:attrNameLst>
                                      </p:cBhvr>
                                      <p:to>
                                        <p:strVal val="solid"/>
                                      </p:to>
                                    </p:set>
                                  </p:childTnLst>
                                </p:cTn>
                              </p:par>
                            </p:childTnLst>
                          </p:cTn>
                        </p:par>
                        <p:par>
                          <p:cTn id="88" fill="hold">
                            <p:stCondLst>
                              <p:cond delay="7840"/>
                            </p:stCondLst>
                            <p:childTnLst>
                              <p:par>
                                <p:cTn id="89" presetID="27" presetClass="entr" presetSubtype="0" fill="hold" grpId="0" nodeType="afterEffect">
                                  <p:stCondLst>
                                    <p:cond delay="0"/>
                                  </p:stCondLst>
                                  <p:iterate type="lt">
                                    <p:tmPct val="50000"/>
                                  </p:iterate>
                                  <p:childTnLst>
                                    <p:set>
                                      <p:cBhvr>
                                        <p:cTn id="90" dur="1" fill="hold">
                                          <p:stCondLst>
                                            <p:cond delay="0"/>
                                          </p:stCondLst>
                                        </p:cTn>
                                        <p:tgtEl>
                                          <p:spTgt spid="4">
                                            <p:txEl>
                                              <p:pRg st="5" end="5"/>
                                            </p:txEl>
                                          </p:spTgt>
                                        </p:tgtEl>
                                        <p:attrNameLst>
                                          <p:attrName>style.visibility</p:attrName>
                                        </p:attrNameLst>
                                      </p:cBhvr>
                                      <p:to>
                                        <p:strVal val="visible"/>
                                      </p:to>
                                    </p:set>
                                    <p:anim calcmode="discrete" valueType="clr">
                                      <p:cBhvr override="childStyle">
                                        <p:cTn id="91" dur="80"/>
                                        <p:tgtEl>
                                          <p:spTgt spid="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2" dur="80"/>
                                        <p:tgtEl>
                                          <p:spTgt spid="4">
                                            <p:txEl>
                                              <p:pRg st="5" end="5"/>
                                            </p:txEl>
                                          </p:spTgt>
                                        </p:tgtEl>
                                        <p:attrNameLst>
                                          <p:attrName>fillcolor</p:attrName>
                                        </p:attrNameLst>
                                      </p:cBhvr>
                                      <p:tavLst>
                                        <p:tav tm="0">
                                          <p:val>
                                            <p:clrVal>
                                              <a:schemeClr val="accent2"/>
                                            </p:clrVal>
                                          </p:val>
                                        </p:tav>
                                        <p:tav tm="50000">
                                          <p:val>
                                            <p:clrVal>
                                              <a:schemeClr val="hlink"/>
                                            </p:clrVal>
                                          </p:val>
                                        </p:tav>
                                      </p:tavLst>
                                    </p:anim>
                                    <p:set>
                                      <p:cBhvr>
                                        <p:cTn id="93" dur="80"/>
                                        <p:tgtEl>
                                          <p:spTgt spid="4">
                                            <p:txEl>
                                              <p:pRg st="5" end="5"/>
                                            </p:txEl>
                                          </p:spTgt>
                                        </p:tgtEl>
                                        <p:attrNameLst>
                                          <p:attrName>fill.type</p:attrName>
                                        </p:attrNameLst>
                                      </p:cBhvr>
                                      <p:to>
                                        <p:strVal val="solid"/>
                                      </p:to>
                                    </p:set>
                                  </p:childTnLst>
                                </p:cTn>
                              </p:par>
                            </p:childTnLst>
                          </p:cTn>
                        </p:par>
                        <p:par>
                          <p:cTn id="94" fill="hold">
                            <p:stCondLst>
                              <p:cond delay="8280"/>
                            </p:stCondLst>
                            <p:childTnLst>
                              <p:par>
                                <p:cTn id="95" presetID="27" presetClass="entr" presetSubtype="0" fill="hold" grpId="0" nodeType="afterEffect">
                                  <p:stCondLst>
                                    <p:cond delay="0"/>
                                  </p:stCondLst>
                                  <p:iterate type="lt">
                                    <p:tmPct val="50000"/>
                                  </p:iterate>
                                  <p:childTnLst>
                                    <p:set>
                                      <p:cBhvr>
                                        <p:cTn id="96" dur="1" fill="hold">
                                          <p:stCondLst>
                                            <p:cond delay="0"/>
                                          </p:stCondLst>
                                        </p:cTn>
                                        <p:tgtEl>
                                          <p:spTgt spid="4">
                                            <p:txEl>
                                              <p:pRg st="6" end="6"/>
                                            </p:txEl>
                                          </p:spTgt>
                                        </p:tgtEl>
                                        <p:attrNameLst>
                                          <p:attrName>style.visibility</p:attrName>
                                        </p:attrNameLst>
                                      </p:cBhvr>
                                      <p:to>
                                        <p:strVal val="visible"/>
                                      </p:to>
                                    </p:set>
                                    <p:anim calcmode="discrete" valueType="clr">
                                      <p:cBhvr override="childStyle">
                                        <p:cTn id="97" dur="80"/>
                                        <p:tgtEl>
                                          <p:spTgt spid="4">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8" dur="80"/>
                                        <p:tgtEl>
                                          <p:spTgt spid="4">
                                            <p:txEl>
                                              <p:pRg st="6" end="6"/>
                                            </p:txEl>
                                          </p:spTgt>
                                        </p:tgtEl>
                                        <p:attrNameLst>
                                          <p:attrName>fillcolor</p:attrName>
                                        </p:attrNameLst>
                                      </p:cBhvr>
                                      <p:tavLst>
                                        <p:tav tm="0">
                                          <p:val>
                                            <p:clrVal>
                                              <a:schemeClr val="accent2"/>
                                            </p:clrVal>
                                          </p:val>
                                        </p:tav>
                                        <p:tav tm="50000">
                                          <p:val>
                                            <p:clrVal>
                                              <a:schemeClr val="hlink"/>
                                            </p:clrVal>
                                          </p:val>
                                        </p:tav>
                                      </p:tavLst>
                                    </p:anim>
                                    <p:set>
                                      <p:cBhvr>
                                        <p:cTn id="99" dur="80"/>
                                        <p:tgtEl>
                                          <p:spTgt spid="4">
                                            <p:txEl>
                                              <p:pRg st="6" end="6"/>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76672"/>
            <a:ext cx="8208912" cy="2088232"/>
          </a:xfrm>
        </p:spPr>
        <p:txBody>
          <a:bodyPr/>
          <a:lstStyle/>
          <a:p>
            <a:pPr marL="0" indent="0" algn="ctr">
              <a:buNone/>
            </a:pPr>
            <a:r>
              <a:rPr lang="uk-UA" sz="4800" dirty="0">
                <a:solidFill>
                  <a:schemeClr val="tx2">
                    <a:lumMod val="75000"/>
                  </a:schemeClr>
                </a:solidFill>
              </a:rPr>
              <a:t>Матеріали та інструменти для роботи із </a:t>
            </a:r>
            <a:r>
              <a:rPr lang="uk-UA" sz="4800" dirty="0" smtClean="0">
                <a:solidFill>
                  <a:schemeClr val="tx2">
                    <a:lumMod val="75000"/>
                  </a:schemeClr>
                </a:solidFill>
              </a:rPr>
              <a:t>бісером:</a:t>
            </a:r>
            <a:r>
              <a:rPr lang="ru-RU" sz="4800" dirty="0">
                <a:solidFill>
                  <a:schemeClr val="tx2">
                    <a:lumMod val="75000"/>
                  </a:schemeClr>
                </a:solidFill>
              </a:rPr>
              <a:t/>
            </a:r>
            <a:br>
              <a:rPr lang="ru-RU" sz="4800" dirty="0">
                <a:solidFill>
                  <a:schemeClr val="tx2">
                    <a:lumMod val="75000"/>
                  </a:schemeClr>
                </a:solidFill>
              </a:rPr>
            </a:br>
            <a:endParaRPr lang="ru-RU" dirty="0"/>
          </a:p>
        </p:txBody>
      </p:sp>
      <p:sp>
        <p:nvSpPr>
          <p:cNvPr id="3" name="Текст 2"/>
          <p:cNvSpPr>
            <a:spLocks noGrp="1"/>
          </p:cNvSpPr>
          <p:nvPr>
            <p:ph type="body" idx="1"/>
          </p:nvPr>
        </p:nvSpPr>
        <p:spPr>
          <a:xfrm>
            <a:off x="539552" y="2204864"/>
            <a:ext cx="7848872" cy="3238107"/>
          </a:xfrm>
        </p:spPr>
        <p:txBody>
          <a:bodyPr>
            <a:normAutofit/>
          </a:bodyPr>
          <a:lstStyle/>
          <a:p>
            <a:pPr algn="just"/>
            <a:r>
              <a:rPr lang="ru-RU" sz="2800" dirty="0" smtClean="0"/>
              <a:t>	Для того </a:t>
            </a:r>
            <a:r>
              <a:rPr lang="uk-UA" sz="2800" dirty="0" smtClean="0"/>
              <a:t>щоб</a:t>
            </a:r>
            <a:r>
              <a:rPr lang="ru-RU" sz="2800" dirty="0" smtClean="0"/>
              <a:t>, Вам простіше було </a:t>
            </a:r>
            <a:r>
              <a:rPr lang="ru-RU" sz="2800" dirty="0" err="1" smtClean="0"/>
              <a:t>реалізувати</a:t>
            </a:r>
            <a:r>
              <a:rPr lang="ru-RU" sz="2800" dirty="0" smtClean="0"/>
              <a:t>  </a:t>
            </a:r>
            <a:r>
              <a:rPr lang="ru-RU" sz="2800" dirty="0" err="1" smtClean="0"/>
              <a:t>свій</a:t>
            </a:r>
            <a:r>
              <a:rPr lang="ru-RU" sz="2800" dirty="0" smtClean="0"/>
              <a:t> </a:t>
            </a:r>
            <a:r>
              <a:rPr lang="ru-RU" sz="2800" dirty="0" err="1" smtClean="0"/>
              <a:t>творчий</a:t>
            </a:r>
            <a:r>
              <a:rPr lang="ru-RU" sz="2800" dirty="0" smtClean="0"/>
              <a:t> </a:t>
            </a:r>
            <a:r>
              <a:rPr lang="ru-RU" sz="2800" dirty="0" err="1" smtClean="0"/>
              <a:t>задум</a:t>
            </a:r>
            <a:r>
              <a:rPr lang="ru-RU" sz="2800" dirty="0" smtClean="0"/>
              <a:t>, </a:t>
            </a:r>
            <a:r>
              <a:rPr lang="ru-RU" sz="2800" dirty="0" err="1" smtClean="0"/>
              <a:t>ви</a:t>
            </a:r>
            <a:r>
              <a:rPr lang="ru-RU" sz="2800" dirty="0" smtClean="0"/>
              <a:t> </a:t>
            </a:r>
            <a:r>
              <a:rPr lang="ru-RU" sz="2800" dirty="0" err="1" smtClean="0"/>
              <a:t>повинні</a:t>
            </a:r>
            <a:r>
              <a:rPr lang="ru-RU" sz="2800" dirty="0" smtClean="0"/>
              <a:t> правильно </a:t>
            </a:r>
            <a:r>
              <a:rPr lang="ru-RU" sz="2800" dirty="0" err="1" smtClean="0"/>
              <a:t>підібрати</a:t>
            </a:r>
            <a:r>
              <a:rPr lang="ru-RU" sz="2800" dirty="0" smtClean="0"/>
              <a:t>  </a:t>
            </a:r>
            <a:r>
              <a:rPr lang="ru-RU" sz="2800" dirty="0" err="1" smtClean="0"/>
              <a:t>усі</a:t>
            </a:r>
            <a:r>
              <a:rPr lang="ru-RU" sz="2800" dirty="0" smtClean="0"/>
              <a:t> </a:t>
            </a:r>
            <a:r>
              <a:rPr lang="ru-RU" sz="2800" dirty="0" err="1" smtClean="0"/>
              <a:t>інструменти</a:t>
            </a:r>
            <a:r>
              <a:rPr lang="ru-RU" sz="2800" dirty="0" smtClean="0"/>
              <a:t> та </a:t>
            </a:r>
            <a:r>
              <a:rPr lang="ru-RU" sz="2800" dirty="0" err="1" smtClean="0"/>
              <a:t>матеріали</a:t>
            </a:r>
            <a:r>
              <a:rPr lang="ru-RU" sz="2800" dirty="0" smtClean="0"/>
              <a:t>.</a:t>
            </a:r>
            <a:endParaRPr lang="ru-RU" sz="2800" dirty="0"/>
          </a:p>
        </p:txBody>
      </p:sp>
      <p:pic>
        <p:nvPicPr>
          <p:cNvPr id="1026" name="Picture 2" descr="C:\Users\111\Desktop\6-derevua-iz-bisera-master-klas.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971600" y="4077072"/>
            <a:ext cx="3336032" cy="2502024"/>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111\Desktop\4.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860032" y="4057691"/>
            <a:ext cx="3336032" cy="251049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893945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168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par>
                          <p:cTn id="16" fill="hold">
                            <p:stCondLst>
                              <p:cond delay="6000"/>
                            </p:stCondLst>
                            <p:childTnLst>
                              <p:par>
                                <p:cTn id="17" presetID="53" presetClass="entr" presetSubtype="0" fill="hold" nodeType="afterEffect">
                                  <p:stCondLst>
                                    <p:cond delay="0"/>
                                  </p:stCondLst>
                                  <p:childTnLst>
                                    <p:set>
                                      <p:cBhvr>
                                        <p:cTn id="18" dur="1" fill="hold">
                                          <p:stCondLst>
                                            <p:cond delay="0"/>
                                          </p:stCondLst>
                                        </p:cTn>
                                        <p:tgtEl>
                                          <p:spTgt spid="1026"/>
                                        </p:tgtEl>
                                        <p:attrNameLst>
                                          <p:attrName>style.visibility</p:attrName>
                                        </p:attrNameLst>
                                      </p:cBhvr>
                                      <p:to>
                                        <p:strVal val="visible"/>
                                      </p:to>
                                    </p:set>
                                    <p:anim calcmode="lin" valueType="num">
                                      <p:cBhvr>
                                        <p:cTn id="19" dur="500" fill="hold"/>
                                        <p:tgtEl>
                                          <p:spTgt spid="1026"/>
                                        </p:tgtEl>
                                        <p:attrNameLst>
                                          <p:attrName>ppt_w</p:attrName>
                                        </p:attrNameLst>
                                      </p:cBhvr>
                                      <p:tavLst>
                                        <p:tav tm="0">
                                          <p:val>
                                            <p:fltVal val="0"/>
                                          </p:val>
                                        </p:tav>
                                        <p:tav tm="100000">
                                          <p:val>
                                            <p:strVal val="#ppt_w"/>
                                          </p:val>
                                        </p:tav>
                                      </p:tavLst>
                                    </p:anim>
                                    <p:anim calcmode="lin" valueType="num">
                                      <p:cBhvr>
                                        <p:cTn id="20" dur="500" fill="hold"/>
                                        <p:tgtEl>
                                          <p:spTgt spid="1026"/>
                                        </p:tgtEl>
                                        <p:attrNameLst>
                                          <p:attrName>ppt_h</p:attrName>
                                        </p:attrNameLst>
                                      </p:cBhvr>
                                      <p:tavLst>
                                        <p:tav tm="0">
                                          <p:val>
                                            <p:fltVal val="0"/>
                                          </p:val>
                                        </p:tav>
                                        <p:tav tm="100000">
                                          <p:val>
                                            <p:strVal val="#ppt_h"/>
                                          </p:val>
                                        </p:tav>
                                      </p:tavLst>
                                    </p:anim>
                                    <p:animEffect transition="in" filter="fade">
                                      <p:cBhvr>
                                        <p:cTn id="21" dur="500"/>
                                        <p:tgtEl>
                                          <p:spTgt spid="1026"/>
                                        </p:tgtEl>
                                      </p:cBhvr>
                                    </p:animEffect>
                                  </p:childTnLst>
                                </p:cTn>
                              </p:par>
                            </p:childTnLst>
                          </p:cTn>
                        </p:par>
                        <p:par>
                          <p:cTn id="22" fill="hold">
                            <p:stCondLst>
                              <p:cond delay="6500"/>
                            </p:stCondLst>
                            <p:childTnLst>
                              <p:par>
                                <p:cTn id="23" presetID="53" presetClass="entr" presetSubtype="0" fill="hold" nodeType="afterEffect">
                                  <p:stCondLst>
                                    <p:cond delay="0"/>
                                  </p:stCondLst>
                                  <p:childTnLst>
                                    <p:set>
                                      <p:cBhvr>
                                        <p:cTn id="24" dur="1" fill="hold">
                                          <p:stCondLst>
                                            <p:cond delay="0"/>
                                          </p:stCondLst>
                                        </p:cTn>
                                        <p:tgtEl>
                                          <p:spTgt spid="1027"/>
                                        </p:tgtEl>
                                        <p:attrNameLst>
                                          <p:attrName>style.visibility</p:attrName>
                                        </p:attrNameLst>
                                      </p:cBhvr>
                                      <p:to>
                                        <p:strVal val="visible"/>
                                      </p:to>
                                    </p:set>
                                    <p:anim calcmode="lin" valueType="num">
                                      <p:cBhvr>
                                        <p:cTn id="25" dur="500" fill="hold"/>
                                        <p:tgtEl>
                                          <p:spTgt spid="1027"/>
                                        </p:tgtEl>
                                        <p:attrNameLst>
                                          <p:attrName>ppt_w</p:attrName>
                                        </p:attrNameLst>
                                      </p:cBhvr>
                                      <p:tavLst>
                                        <p:tav tm="0">
                                          <p:val>
                                            <p:fltVal val="0"/>
                                          </p:val>
                                        </p:tav>
                                        <p:tav tm="100000">
                                          <p:val>
                                            <p:strVal val="#ppt_w"/>
                                          </p:val>
                                        </p:tav>
                                      </p:tavLst>
                                    </p:anim>
                                    <p:anim calcmode="lin" valueType="num">
                                      <p:cBhvr>
                                        <p:cTn id="26" dur="500" fill="hold"/>
                                        <p:tgtEl>
                                          <p:spTgt spid="1027"/>
                                        </p:tgtEl>
                                        <p:attrNameLst>
                                          <p:attrName>ppt_h</p:attrName>
                                        </p:attrNameLst>
                                      </p:cBhvr>
                                      <p:tavLst>
                                        <p:tav tm="0">
                                          <p:val>
                                            <p:fltVal val="0"/>
                                          </p:val>
                                        </p:tav>
                                        <p:tav tm="100000">
                                          <p:val>
                                            <p:strVal val="#ppt_h"/>
                                          </p:val>
                                        </p:tav>
                                      </p:tavLst>
                                    </p:anim>
                                    <p:animEffect transition="in" filter="fade">
                                      <p:cBhvr>
                                        <p:cTn id="27"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11560" y="332656"/>
            <a:ext cx="6512511" cy="1143000"/>
          </a:xfrm>
        </p:spPr>
        <p:txBody>
          <a:bodyPr/>
          <a:lstStyle/>
          <a:p>
            <a:pPr marL="0" indent="0" algn="ctr">
              <a:buNone/>
            </a:pPr>
            <a:r>
              <a:rPr lang="uk-UA" dirty="0" smtClean="0"/>
              <a:t>Зміст</a:t>
            </a:r>
            <a:br>
              <a:rPr lang="uk-UA" dirty="0" smtClean="0"/>
            </a:br>
            <a:endParaRPr lang="ru-RU" sz="2400" b="0" dirty="0"/>
          </a:p>
        </p:txBody>
      </p:sp>
      <p:sp>
        <p:nvSpPr>
          <p:cNvPr id="6" name="Объект 5"/>
          <p:cNvSpPr>
            <a:spLocks noGrp="1"/>
          </p:cNvSpPr>
          <p:nvPr>
            <p:ph sz="quarter" idx="13"/>
          </p:nvPr>
        </p:nvSpPr>
        <p:spPr>
          <a:xfrm>
            <a:off x="539552" y="1196752"/>
            <a:ext cx="4896544" cy="4604742"/>
          </a:xfrm>
        </p:spPr>
        <p:txBody>
          <a:bodyPr>
            <a:noAutofit/>
          </a:bodyPr>
          <a:lstStyle/>
          <a:p>
            <a:pPr marL="45720" indent="0">
              <a:buNone/>
            </a:pPr>
            <a:r>
              <a:rPr lang="uk-UA" sz="2000" b="1" dirty="0" smtClean="0">
                <a:solidFill>
                  <a:schemeClr val="tx2">
                    <a:lumMod val="75000"/>
                  </a:schemeClr>
                </a:solidFill>
              </a:rPr>
              <a:t>   1. Історія </a:t>
            </a:r>
            <a:r>
              <a:rPr lang="uk-UA" sz="2000" b="1" dirty="0">
                <a:solidFill>
                  <a:schemeClr val="tx2">
                    <a:lumMod val="75000"/>
                  </a:schemeClr>
                </a:solidFill>
              </a:rPr>
              <a:t>походження, виробництва і застосування бісеру.</a:t>
            </a:r>
            <a:br>
              <a:rPr lang="uk-UA" sz="2000" b="1" dirty="0">
                <a:solidFill>
                  <a:schemeClr val="tx2">
                    <a:lumMod val="75000"/>
                  </a:schemeClr>
                </a:solidFill>
              </a:rPr>
            </a:br>
            <a:r>
              <a:rPr lang="uk-UA" sz="2000" b="1" dirty="0" smtClean="0">
                <a:solidFill>
                  <a:schemeClr val="tx2">
                    <a:lumMod val="75000"/>
                  </a:schemeClr>
                </a:solidFill>
              </a:rPr>
              <a:t>   2</a:t>
            </a:r>
            <a:r>
              <a:rPr lang="uk-UA" sz="2000" b="1" dirty="0">
                <a:solidFill>
                  <a:schemeClr val="tx2">
                    <a:lumMod val="75000"/>
                  </a:schemeClr>
                </a:solidFill>
              </a:rPr>
              <a:t>. Види </a:t>
            </a:r>
            <a:r>
              <a:rPr lang="uk-UA" sz="2000" b="1" dirty="0" smtClean="0">
                <a:solidFill>
                  <a:schemeClr val="tx2">
                    <a:lumMod val="75000"/>
                  </a:schemeClr>
                </a:solidFill>
              </a:rPr>
              <a:t>бісеру:  </a:t>
            </a:r>
          </a:p>
          <a:p>
            <a:pPr>
              <a:buClr>
                <a:schemeClr val="tx2">
                  <a:lumMod val="75000"/>
                </a:schemeClr>
              </a:buClr>
              <a:buFont typeface="Wingdings" pitchFamily="2" charset="2"/>
              <a:buChar char="§"/>
            </a:pPr>
            <a:r>
              <a:rPr lang="uk-UA" sz="2000" b="1" dirty="0" smtClean="0">
                <a:solidFill>
                  <a:schemeClr val="tx2">
                    <a:lumMod val="75000"/>
                  </a:schemeClr>
                </a:solidFill>
              </a:rPr>
              <a:t>за кольором;</a:t>
            </a:r>
          </a:p>
          <a:p>
            <a:pPr>
              <a:buClr>
                <a:schemeClr val="tx2">
                  <a:lumMod val="75000"/>
                </a:schemeClr>
              </a:buClr>
              <a:buFont typeface="Wingdings" pitchFamily="2" charset="2"/>
              <a:buChar char="§"/>
            </a:pPr>
            <a:r>
              <a:rPr lang="uk-UA" sz="2000" b="1" dirty="0" smtClean="0">
                <a:solidFill>
                  <a:schemeClr val="tx2">
                    <a:lumMod val="75000"/>
                  </a:schemeClr>
                </a:solidFill>
              </a:rPr>
              <a:t> за ефектами блиску; </a:t>
            </a:r>
          </a:p>
          <a:p>
            <a:pPr>
              <a:buClr>
                <a:schemeClr val="tx2">
                  <a:lumMod val="75000"/>
                </a:schemeClr>
              </a:buClr>
              <a:buFont typeface="Wingdings" pitchFamily="2" charset="2"/>
              <a:buChar char="§"/>
            </a:pPr>
            <a:r>
              <a:rPr lang="uk-UA" sz="2000" b="1" dirty="0" smtClean="0">
                <a:solidFill>
                  <a:schemeClr val="tx2">
                    <a:lumMod val="75000"/>
                  </a:schemeClr>
                </a:solidFill>
              </a:rPr>
              <a:t>за матеріалами виготовлення; </a:t>
            </a:r>
          </a:p>
          <a:p>
            <a:pPr>
              <a:buClr>
                <a:schemeClr val="tx2">
                  <a:lumMod val="75000"/>
                </a:schemeClr>
              </a:buClr>
              <a:buFont typeface="Wingdings" pitchFamily="2" charset="2"/>
              <a:buChar char="§"/>
            </a:pPr>
            <a:r>
              <a:rPr lang="uk-UA" sz="2000" b="1" dirty="0" smtClean="0">
                <a:solidFill>
                  <a:schemeClr val="tx2">
                    <a:lumMod val="75000"/>
                  </a:schemeClr>
                </a:solidFill>
              </a:rPr>
              <a:t>за оптичними властивостями;</a:t>
            </a:r>
          </a:p>
          <a:p>
            <a:pPr>
              <a:buClr>
                <a:schemeClr val="tx2">
                  <a:lumMod val="75000"/>
                </a:schemeClr>
              </a:buClr>
              <a:buFont typeface="Wingdings" pitchFamily="2" charset="2"/>
              <a:buChar char="§"/>
            </a:pPr>
            <a:r>
              <a:rPr lang="uk-UA" sz="2000" b="1" dirty="0" smtClean="0">
                <a:solidFill>
                  <a:schemeClr val="tx2">
                    <a:lumMod val="75000"/>
                  </a:schemeClr>
                </a:solidFill>
              </a:rPr>
              <a:t>за ефектами додаткового фарбування;</a:t>
            </a:r>
          </a:p>
          <a:p>
            <a:pPr>
              <a:buClr>
                <a:schemeClr val="tx2">
                  <a:lumMod val="75000"/>
                </a:schemeClr>
              </a:buClr>
              <a:buFont typeface="Wingdings" pitchFamily="2" charset="2"/>
              <a:buChar char="§"/>
            </a:pPr>
            <a:r>
              <a:rPr lang="uk-UA" sz="2000" b="1" dirty="0" smtClean="0">
                <a:solidFill>
                  <a:schemeClr val="tx2">
                    <a:lumMod val="75000"/>
                  </a:schemeClr>
                </a:solidFill>
              </a:rPr>
              <a:t> за формою;  </a:t>
            </a:r>
          </a:p>
          <a:p>
            <a:pPr>
              <a:buClr>
                <a:schemeClr val="tx2">
                  <a:lumMod val="75000"/>
                </a:schemeClr>
              </a:buClr>
              <a:buFont typeface="Wingdings" pitchFamily="2" charset="2"/>
              <a:buChar char="§"/>
            </a:pPr>
            <a:r>
              <a:rPr lang="uk-UA" sz="2000" b="1" dirty="0" smtClean="0">
                <a:solidFill>
                  <a:schemeClr val="tx2">
                    <a:lumMod val="75000"/>
                  </a:schemeClr>
                </a:solidFill>
              </a:rPr>
              <a:t>за </a:t>
            </a:r>
            <a:r>
              <a:rPr lang="uk-UA" sz="2000" b="1" dirty="0">
                <a:solidFill>
                  <a:schemeClr val="tx2">
                    <a:lumMod val="75000"/>
                  </a:schemeClr>
                </a:solidFill>
              </a:rPr>
              <a:t>способом обробки</a:t>
            </a:r>
            <a:r>
              <a:rPr lang="uk-UA" sz="2000" b="1" dirty="0" smtClean="0">
                <a:solidFill>
                  <a:schemeClr val="tx2">
                    <a:lumMod val="75000"/>
                  </a:schemeClr>
                </a:solidFill>
              </a:rPr>
              <a:t>.</a:t>
            </a:r>
            <a:r>
              <a:rPr lang="uk-UA" sz="2000" b="1" dirty="0">
                <a:solidFill>
                  <a:schemeClr val="tx2">
                    <a:lumMod val="75000"/>
                  </a:schemeClr>
                </a:solidFill>
              </a:rPr>
              <a:t/>
            </a:r>
            <a:br>
              <a:rPr lang="uk-UA" sz="2000" b="1" dirty="0">
                <a:solidFill>
                  <a:schemeClr val="tx2">
                    <a:lumMod val="75000"/>
                  </a:schemeClr>
                </a:solidFill>
              </a:rPr>
            </a:br>
            <a:r>
              <a:rPr lang="uk-UA" sz="2000" b="1" dirty="0">
                <a:solidFill>
                  <a:schemeClr val="tx2">
                    <a:lumMod val="75000"/>
                  </a:schemeClr>
                </a:solidFill>
              </a:rPr>
              <a:t>3</a:t>
            </a:r>
            <a:r>
              <a:rPr lang="uk-UA" sz="2000" b="1" dirty="0" smtClean="0">
                <a:solidFill>
                  <a:schemeClr val="tx2">
                    <a:lumMod val="75000"/>
                  </a:schemeClr>
                </a:solidFill>
              </a:rPr>
              <a:t>. </a:t>
            </a:r>
            <a:r>
              <a:rPr lang="uk-UA" sz="2000" b="1" dirty="0">
                <a:solidFill>
                  <a:schemeClr val="tx2">
                    <a:lumMod val="75000"/>
                  </a:schemeClr>
                </a:solidFill>
              </a:rPr>
              <a:t>Матеріали та інструменти для роботи із бісером.</a:t>
            </a:r>
            <a:endParaRPr lang="ru-RU" sz="2000" b="1" dirty="0">
              <a:solidFill>
                <a:schemeClr val="tx2">
                  <a:lumMod val="75000"/>
                </a:schemeClr>
              </a:solidFill>
            </a:endParaRPr>
          </a:p>
        </p:txBody>
      </p:sp>
      <p:pic>
        <p:nvPicPr>
          <p:cNvPr id="1026" name="Picture 2" descr="E:\Рукоділля\бісер\7Dku9CSR34I.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7746" t="13516" r="5416"/>
          <a:stretch/>
        </p:blipFill>
        <p:spPr bwMode="auto">
          <a:xfrm>
            <a:off x="5652119" y="1052736"/>
            <a:ext cx="2965051" cy="497551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2347900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par>
                          <p:cTn id="10" fill="hold">
                            <p:stCondLst>
                              <p:cond delay="24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13"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6">
                                            <p:txEl>
                                              <p:pRg st="0" end="0"/>
                                            </p:txEl>
                                          </p:spTgt>
                                        </p:tgtEl>
                                        <p:attrNameLst>
                                          <p:attrName>fill.type</p:attrName>
                                        </p:attrNameLst>
                                      </p:cBhvr>
                                      <p:to>
                                        <p:strVal val="solid"/>
                                      </p:to>
                                    </p:set>
                                  </p:childTnLst>
                                </p:cTn>
                              </p:par>
                            </p:childTnLst>
                          </p:cTn>
                        </p:par>
                        <p:par>
                          <p:cTn id="16" fill="hold">
                            <p:stCondLst>
                              <p:cond delay="284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6">
                                            <p:txEl>
                                              <p:pRg st="1" end="1"/>
                                            </p:txEl>
                                          </p:spTgt>
                                        </p:tgtEl>
                                        <p:attrNameLst>
                                          <p:attrName>style.visibility</p:attrName>
                                        </p:attrNameLst>
                                      </p:cBhvr>
                                      <p:to>
                                        <p:strVal val="visible"/>
                                      </p:to>
                                    </p:set>
                                    <p:anim calcmode="discrete" valueType="clr">
                                      <p:cBhvr override="childStyle">
                                        <p:cTn id="19" dur="80"/>
                                        <p:tgtEl>
                                          <p:spTgt spid="6">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6">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6">
                                            <p:txEl>
                                              <p:pRg st="1" end="1"/>
                                            </p:txEl>
                                          </p:spTgt>
                                        </p:tgtEl>
                                        <p:attrNameLst>
                                          <p:attrName>fill.type</p:attrName>
                                        </p:attrNameLst>
                                      </p:cBhvr>
                                      <p:to>
                                        <p:strVal val="solid"/>
                                      </p:to>
                                    </p:set>
                                  </p:childTnLst>
                                </p:cTn>
                              </p:par>
                            </p:childTnLst>
                          </p:cTn>
                        </p:par>
                        <p:par>
                          <p:cTn id="22" fill="hold">
                            <p:stCondLst>
                              <p:cond delay="332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6">
                                            <p:txEl>
                                              <p:pRg st="2" end="2"/>
                                            </p:txEl>
                                          </p:spTgt>
                                        </p:tgtEl>
                                        <p:attrNameLst>
                                          <p:attrName>style.visibility</p:attrName>
                                        </p:attrNameLst>
                                      </p:cBhvr>
                                      <p:to>
                                        <p:strVal val="visible"/>
                                      </p:to>
                                    </p:set>
                                    <p:anim calcmode="discrete" valueType="clr">
                                      <p:cBhvr override="childStyle">
                                        <p:cTn id="25" dur="80"/>
                                        <p:tgtEl>
                                          <p:spTgt spid="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6">
                                            <p:txEl>
                                              <p:pRg st="2" end="2"/>
                                            </p:txEl>
                                          </p:spTgt>
                                        </p:tgtEl>
                                        <p:attrNameLst>
                                          <p:attrName>fillcolor</p:attrName>
                                        </p:attrNameLst>
                                      </p:cBhvr>
                                      <p:tavLst>
                                        <p:tav tm="0">
                                          <p:val>
                                            <p:clrVal>
                                              <a:schemeClr val="accent2"/>
                                            </p:clrVal>
                                          </p:val>
                                        </p:tav>
                                        <p:tav tm="50000">
                                          <p:val>
                                            <p:clrVal>
                                              <a:schemeClr val="hlink"/>
                                            </p:clrVal>
                                          </p:val>
                                        </p:tav>
                                      </p:tavLst>
                                    </p:anim>
                                    <p:set>
                                      <p:cBhvr>
                                        <p:cTn id="27" dur="80"/>
                                        <p:tgtEl>
                                          <p:spTgt spid="6">
                                            <p:txEl>
                                              <p:pRg st="2" end="2"/>
                                            </p:txEl>
                                          </p:spTgt>
                                        </p:tgtEl>
                                        <p:attrNameLst>
                                          <p:attrName>fill.type</p:attrName>
                                        </p:attrNameLst>
                                      </p:cBhvr>
                                      <p:to>
                                        <p:strVal val="solid"/>
                                      </p:to>
                                    </p:set>
                                  </p:childTnLst>
                                </p:cTn>
                              </p:par>
                            </p:childTnLst>
                          </p:cTn>
                        </p:par>
                        <p:par>
                          <p:cTn id="28" fill="hold">
                            <p:stCondLst>
                              <p:cond delay="404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6">
                                            <p:txEl>
                                              <p:pRg st="3" end="3"/>
                                            </p:txEl>
                                          </p:spTgt>
                                        </p:tgtEl>
                                        <p:attrNameLst>
                                          <p:attrName>style.visibility</p:attrName>
                                        </p:attrNameLst>
                                      </p:cBhvr>
                                      <p:to>
                                        <p:strVal val="visible"/>
                                      </p:to>
                                    </p:set>
                                    <p:anim calcmode="discrete" valueType="clr">
                                      <p:cBhvr override="childStyle">
                                        <p:cTn id="31" dur="80"/>
                                        <p:tgtEl>
                                          <p:spTgt spid="6">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6">
                                            <p:txEl>
                                              <p:pRg st="3" end="3"/>
                                            </p:txEl>
                                          </p:spTgt>
                                        </p:tgtEl>
                                        <p:attrNameLst>
                                          <p:attrName>fillcolor</p:attrName>
                                        </p:attrNameLst>
                                      </p:cBhvr>
                                      <p:tavLst>
                                        <p:tav tm="0">
                                          <p:val>
                                            <p:clrVal>
                                              <a:schemeClr val="accent2"/>
                                            </p:clrVal>
                                          </p:val>
                                        </p:tav>
                                        <p:tav tm="50000">
                                          <p:val>
                                            <p:clrVal>
                                              <a:schemeClr val="hlink"/>
                                            </p:clrVal>
                                          </p:val>
                                        </p:tav>
                                      </p:tavLst>
                                    </p:anim>
                                    <p:set>
                                      <p:cBhvr>
                                        <p:cTn id="33" dur="80"/>
                                        <p:tgtEl>
                                          <p:spTgt spid="6">
                                            <p:txEl>
                                              <p:pRg st="3" end="3"/>
                                            </p:txEl>
                                          </p:spTgt>
                                        </p:tgtEl>
                                        <p:attrNameLst>
                                          <p:attrName>fill.type</p:attrName>
                                        </p:attrNameLst>
                                      </p:cBhvr>
                                      <p:to>
                                        <p:strVal val="solid"/>
                                      </p:to>
                                    </p:set>
                                  </p:childTnLst>
                                </p:cTn>
                              </p:par>
                            </p:childTnLst>
                          </p:cTn>
                        </p:par>
                        <p:par>
                          <p:cTn id="34" fill="hold">
                            <p:stCondLst>
                              <p:cond delay="512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6">
                                            <p:txEl>
                                              <p:pRg st="4" end="4"/>
                                            </p:txEl>
                                          </p:spTgt>
                                        </p:tgtEl>
                                        <p:attrNameLst>
                                          <p:attrName>style.visibility</p:attrName>
                                        </p:attrNameLst>
                                      </p:cBhvr>
                                      <p:to>
                                        <p:strVal val="visible"/>
                                      </p:to>
                                    </p:set>
                                    <p:anim calcmode="discrete" valueType="clr">
                                      <p:cBhvr override="childStyle">
                                        <p:cTn id="37" dur="80"/>
                                        <p:tgtEl>
                                          <p:spTgt spid="6">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6">
                                            <p:txEl>
                                              <p:pRg st="4" end="4"/>
                                            </p:txEl>
                                          </p:spTgt>
                                        </p:tgtEl>
                                        <p:attrNameLst>
                                          <p:attrName>fillcolor</p:attrName>
                                        </p:attrNameLst>
                                      </p:cBhvr>
                                      <p:tavLst>
                                        <p:tav tm="0">
                                          <p:val>
                                            <p:clrVal>
                                              <a:schemeClr val="accent2"/>
                                            </p:clrVal>
                                          </p:val>
                                        </p:tav>
                                        <p:tav tm="50000">
                                          <p:val>
                                            <p:clrVal>
                                              <a:schemeClr val="hlink"/>
                                            </p:clrVal>
                                          </p:val>
                                        </p:tav>
                                      </p:tavLst>
                                    </p:anim>
                                    <p:set>
                                      <p:cBhvr>
                                        <p:cTn id="39" dur="80"/>
                                        <p:tgtEl>
                                          <p:spTgt spid="6">
                                            <p:txEl>
                                              <p:pRg st="4" end="4"/>
                                            </p:txEl>
                                          </p:spTgt>
                                        </p:tgtEl>
                                        <p:attrNameLst>
                                          <p:attrName>fill.type</p:attrName>
                                        </p:attrNameLst>
                                      </p:cBhvr>
                                      <p:to>
                                        <p:strVal val="solid"/>
                                      </p:to>
                                    </p:set>
                                  </p:childTnLst>
                                </p:cTn>
                              </p:par>
                            </p:childTnLst>
                          </p:cTn>
                        </p:par>
                        <p:par>
                          <p:cTn id="40" fill="hold">
                            <p:stCondLst>
                              <p:cond delay="6160"/>
                            </p:stCondLst>
                            <p:childTnLst>
                              <p:par>
                                <p:cTn id="41" presetID="27" presetClass="entr" presetSubtype="0" fill="hold" grpId="0" nodeType="afterEffect">
                                  <p:stCondLst>
                                    <p:cond delay="0"/>
                                  </p:stCondLst>
                                  <p:iterate type="lt">
                                    <p:tmPct val="50000"/>
                                  </p:iterate>
                                  <p:childTnLst>
                                    <p:set>
                                      <p:cBhvr>
                                        <p:cTn id="42" dur="1" fill="hold">
                                          <p:stCondLst>
                                            <p:cond delay="0"/>
                                          </p:stCondLst>
                                        </p:cTn>
                                        <p:tgtEl>
                                          <p:spTgt spid="6">
                                            <p:txEl>
                                              <p:pRg st="5" end="5"/>
                                            </p:txEl>
                                          </p:spTgt>
                                        </p:tgtEl>
                                        <p:attrNameLst>
                                          <p:attrName>style.visibility</p:attrName>
                                        </p:attrNameLst>
                                      </p:cBhvr>
                                      <p:to>
                                        <p:strVal val="visible"/>
                                      </p:to>
                                    </p:set>
                                    <p:anim calcmode="discrete" valueType="clr">
                                      <p:cBhvr override="childStyle">
                                        <p:cTn id="43" dur="80"/>
                                        <p:tgtEl>
                                          <p:spTgt spid="6">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6">
                                            <p:txEl>
                                              <p:pRg st="5" end="5"/>
                                            </p:txEl>
                                          </p:spTgt>
                                        </p:tgtEl>
                                        <p:attrNameLst>
                                          <p:attrName>fillcolor</p:attrName>
                                        </p:attrNameLst>
                                      </p:cBhvr>
                                      <p:tavLst>
                                        <p:tav tm="0">
                                          <p:val>
                                            <p:clrVal>
                                              <a:schemeClr val="accent2"/>
                                            </p:clrVal>
                                          </p:val>
                                        </p:tav>
                                        <p:tav tm="50000">
                                          <p:val>
                                            <p:clrVal>
                                              <a:schemeClr val="hlink"/>
                                            </p:clrVal>
                                          </p:val>
                                        </p:tav>
                                      </p:tavLst>
                                    </p:anim>
                                    <p:set>
                                      <p:cBhvr>
                                        <p:cTn id="45" dur="80"/>
                                        <p:tgtEl>
                                          <p:spTgt spid="6">
                                            <p:txEl>
                                              <p:pRg st="5" end="5"/>
                                            </p:txEl>
                                          </p:spTgt>
                                        </p:tgtEl>
                                        <p:attrNameLst>
                                          <p:attrName>fill.type</p:attrName>
                                        </p:attrNameLst>
                                      </p:cBhvr>
                                      <p:to>
                                        <p:strVal val="solid"/>
                                      </p:to>
                                    </p:set>
                                  </p:childTnLst>
                                </p:cTn>
                              </p:par>
                            </p:childTnLst>
                          </p:cTn>
                        </p:par>
                        <p:par>
                          <p:cTn id="46" fill="hold">
                            <p:stCondLst>
                              <p:cond delay="7480"/>
                            </p:stCondLst>
                            <p:childTnLst>
                              <p:par>
                                <p:cTn id="47" presetID="27" presetClass="entr" presetSubtype="0" fill="hold" grpId="0" nodeType="afterEffect">
                                  <p:stCondLst>
                                    <p:cond delay="0"/>
                                  </p:stCondLst>
                                  <p:iterate type="lt">
                                    <p:tmPct val="50000"/>
                                  </p:iterate>
                                  <p:childTnLst>
                                    <p:set>
                                      <p:cBhvr>
                                        <p:cTn id="48" dur="1" fill="hold">
                                          <p:stCondLst>
                                            <p:cond delay="0"/>
                                          </p:stCondLst>
                                        </p:cTn>
                                        <p:tgtEl>
                                          <p:spTgt spid="6">
                                            <p:txEl>
                                              <p:pRg st="6" end="6"/>
                                            </p:txEl>
                                          </p:spTgt>
                                        </p:tgtEl>
                                        <p:attrNameLst>
                                          <p:attrName>style.visibility</p:attrName>
                                        </p:attrNameLst>
                                      </p:cBhvr>
                                      <p:to>
                                        <p:strVal val="visible"/>
                                      </p:to>
                                    </p:set>
                                    <p:anim calcmode="discrete" valueType="clr">
                                      <p:cBhvr override="childStyle">
                                        <p:cTn id="49" dur="80"/>
                                        <p:tgtEl>
                                          <p:spTgt spid="6">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6">
                                            <p:txEl>
                                              <p:pRg st="6" end="6"/>
                                            </p:txEl>
                                          </p:spTgt>
                                        </p:tgtEl>
                                        <p:attrNameLst>
                                          <p:attrName>fillcolor</p:attrName>
                                        </p:attrNameLst>
                                      </p:cBhvr>
                                      <p:tavLst>
                                        <p:tav tm="0">
                                          <p:val>
                                            <p:clrVal>
                                              <a:schemeClr val="accent2"/>
                                            </p:clrVal>
                                          </p:val>
                                        </p:tav>
                                        <p:tav tm="50000">
                                          <p:val>
                                            <p:clrVal>
                                              <a:schemeClr val="hlink"/>
                                            </p:clrVal>
                                          </p:val>
                                        </p:tav>
                                      </p:tavLst>
                                    </p:anim>
                                    <p:set>
                                      <p:cBhvr>
                                        <p:cTn id="51" dur="80"/>
                                        <p:tgtEl>
                                          <p:spTgt spid="6">
                                            <p:txEl>
                                              <p:pRg st="6" end="6"/>
                                            </p:txEl>
                                          </p:spTgt>
                                        </p:tgtEl>
                                        <p:attrNameLst>
                                          <p:attrName>fill.type</p:attrName>
                                        </p:attrNameLst>
                                      </p:cBhvr>
                                      <p:to>
                                        <p:strVal val="solid"/>
                                      </p:to>
                                    </p:set>
                                  </p:childTnLst>
                                </p:cTn>
                              </p:par>
                            </p:childTnLst>
                          </p:cTn>
                        </p:par>
                        <p:par>
                          <p:cTn id="52" fill="hold">
                            <p:stCondLst>
                              <p:cond delay="7880"/>
                            </p:stCondLst>
                            <p:childTnLst>
                              <p:par>
                                <p:cTn id="53" presetID="27" presetClass="entr" presetSubtype="0" fill="hold" grpId="0" nodeType="afterEffect">
                                  <p:stCondLst>
                                    <p:cond delay="0"/>
                                  </p:stCondLst>
                                  <p:iterate type="lt">
                                    <p:tmPct val="50000"/>
                                  </p:iterate>
                                  <p:childTnLst>
                                    <p:set>
                                      <p:cBhvr>
                                        <p:cTn id="54" dur="1" fill="hold">
                                          <p:stCondLst>
                                            <p:cond delay="0"/>
                                          </p:stCondLst>
                                        </p:cTn>
                                        <p:tgtEl>
                                          <p:spTgt spid="6">
                                            <p:txEl>
                                              <p:pRg st="7" end="7"/>
                                            </p:txEl>
                                          </p:spTgt>
                                        </p:tgtEl>
                                        <p:attrNameLst>
                                          <p:attrName>style.visibility</p:attrName>
                                        </p:attrNameLst>
                                      </p:cBhvr>
                                      <p:to>
                                        <p:strVal val="visible"/>
                                      </p:to>
                                    </p:set>
                                    <p:anim calcmode="discrete" valueType="clr">
                                      <p:cBhvr override="childStyle">
                                        <p:cTn id="55" dur="80"/>
                                        <p:tgtEl>
                                          <p:spTgt spid="6">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6" dur="80"/>
                                        <p:tgtEl>
                                          <p:spTgt spid="6">
                                            <p:txEl>
                                              <p:pRg st="7" end="7"/>
                                            </p:txEl>
                                          </p:spTgt>
                                        </p:tgtEl>
                                        <p:attrNameLst>
                                          <p:attrName>fillcolor</p:attrName>
                                        </p:attrNameLst>
                                      </p:cBhvr>
                                      <p:tavLst>
                                        <p:tav tm="0">
                                          <p:val>
                                            <p:clrVal>
                                              <a:schemeClr val="accent2"/>
                                            </p:clrVal>
                                          </p:val>
                                        </p:tav>
                                        <p:tav tm="50000">
                                          <p:val>
                                            <p:clrVal>
                                              <a:schemeClr val="hlink"/>
                                            </p:clrVal>
                                          </p:val>
                                        </p:tav>
                                      </p:tavLst>
                                    </p:anim>
                                    <p:set>
                                      <p:cBhvr>
                                        <p:cTn id="57" dur="80"/>
                                        <p:tgtEl>
                                          <p:spTgt spid="6">
                                            <p:txEl>
                                              <p:pRg st="7" end="7"/>
                                            </p:txEl>
                                          </p:spTgt>
                                        </p:tgtEl>
                                        <p:attrNameLst>
                                          <p:attrName>fill.type</p:attrName>
                                        </p:attrNameLst>
                                      </p:cBhvr>
                                      <p:to>
                                        <p:strVal val="solid"/>
                                      </p:to>
                                    </p:set>
                                  </p:childTnLst>
                                </p:cTn>
                              </p:par>
                              <p:par>
                                <p:cTn id="58" presetID="10" presetClass="entr" presetSubtype="0" fill="hold" nodeType="withEffect">
                                  <p:stCondLst>
                                    <p:cond delay="0"/>
                                  </p:stCondLst>
                                  <p:childTnLst>
                                    <p:set>
                                      <p:cBhvr>
                                        <p:cTn id="59" dur="1" fill="hold">
                                          <p:stCondLst>
                                            <p:cond delay="0"/>
                                          </p:stCondLst>
                                        </p:cTn>
                                        <p:tgtEl>
                                          <p:spTgt spid="1026"/>
                                        </p:tgtEl>
                                        <p:attrNameLst>
                                          <p:attrName>style.visibility</p:attrName>
                                        </p:attrNameLst>
                                      </p:cBhvr>
                                      <p:to>
                                        <p:strVal val="visible"/>
                                      </p:to>
                                    </p:set>
                                    <p:animEffect transition="in" filter="fade">
                                      <p:cBhvr>
                                        <p:cTn id="60"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111\Desktop\FMHT0-71851.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649752" y="2189953"/>
            <a:ext cx="2898702" cy="2106088"/>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Заголовок 1"/>
          <p:cNvSpPr>
            <a:spLocks noGrp="1"/>
          </p:cNvSpPr>
          <p:nvPr>
            <p:ph type="title"/>
          </p:nvPr>
        </p:nvSpPr>
        <p:spPr>
          <a:xfrm>
            <a:off x="1619672" y="260648"/>
            <a:ext cx="5779165" cy="968320"/>
          </a:xfrm>
        </p:spPr>
        <p:txBody>
          <a:bodyPr/>
          <a:lstStyle/>
          <a:p>
            <a:pPr marL="0" indent="0" algn="ctr">
              <a:buNone/>
            </a:pPr>
            <a:r>
              <a:rPr lang="uk-UA" dirty="0" smtClean="0"/>
              <a:t>Кусачки</a:t>
            </a:r>
            <a:endParaRPr lang="ru-RU" dirty="0"/>
          </a:p>
        </p:txBody>
      </p:sp>
      <p:sp>
        <p:nvSpPr>
          <p:cNvPr id="3" name="Текст 2"/>
          <p:cNvSpPr>
            <a:spLocks noGrp="1"/>
          </p:cNvSpPr>
          <p:nvPr>
            <p:ph type="body" idx="1"/>
          </p:nvPr>
        </p:nvSpPr>
        <p:spPr>
          <a:xfrm>
            <a:off x="571472" y="1214422"/>
            <a:ext cx="7604918" cy="4664560"/>
          </a:xfrm>
        </p:spPr>
        <p:txBody>
          <a:bodyPr>
            <a:normAutofit/>
          </a:bodyPr>
          <a:lstStyle/>
          <a:p>
            <a:pPr marL="457200" indent="-457200" algn="l">
              <a:buClr>
                <a:schemeClr val="tx1">
                  <a:lumMod val="95000"/>
                  <a:lumOff val="5000"/>
                </a:schemeClr>
              </a:buClr>
              <a:buFontTx/>
              <a:buChar char="-"/>
            </a:pPr>
            <a:r>
              <a:rPr lang="uk-UA" sz="2800" dirty="0" smtClean="0"/>
              <a:t>це гострі щипці для відкушування дроту. За розташуванням ріжучої кромки розрізняють:</a:t>
            </a:r>
          </a:p>
          <a:p>
            <a:pPr marL="457200" indent="-457200" algn="l">
              <a:buFont typeface="Wingdings" pitchFamily="2" charset="2"/>
              <a:buChar char="ü"/>
            </a:pPr>
            <a:r>
              <a:rPr lang="uk-UA" sz="2800" dirty="0" smtClean="0"/>
              <a:t> торцеві;</a:t>
            </a:r>
          </a:p>
          <a:p>
            <a:pPr marL="457200" indent="-457200" algn="l">
              <a:buFont typeface="Wingdings" pitchFamily="2" charset="2"/>
              <a:buChar char="ü"/>
            </a:pPr>
            <a:r>
              <a:rPr lang="uk-UA" sz="2800" dirty="0" smtClean="0"/>
              <a:t>бокові;</a:t>
            </a:r>
          </a:p>
          <a:p>
            <a:pPr marL="457200" indent="-457200" algn="l">
              <a:buFont typeface="Wingdings" pitchFamily="2" charset="2"/>
              <a:buChar char="ü"/>
            </a:pPr>
            <a:r>
              <a:rPr lang="uk-UA" sz="2800" dirty="0" smtClean="0"/>
              <a:t>діагональні;</a:t>
            </a:r>
          </a:p>
          <a:p>
            <a:pPr marL="457200" indent="-457200" algn="l">
              <a:buFont typeface="Wingdings" pitchFamily="2" charset="2"/>
              <a:buChar char="ü"/>
            </a:pPr>
            <a:r>
              <a:rPr lang="uk-UA" sz="2800" dirty="0" smtClean="0"/>
              <a:t> кутові (кінцеві)</a:t>
            </a:r>
          </a:p>
          <a:p>
            <a:pPr algn="l"/>
            <a:endParaRPr lang="uk-UA" sz="2800" dirty="0" smtClean="0"/>
          </a:p>
          <a:p>
            <a:pPr marL="457200" indent="-457200" algn="l">
              <a:buFont typeface="Wingdings" pitchFamily="2" charset="2"/>
              <a:buChar char="ü"/>
            </a:pPr>
            <a:endParaRPr lang="ru-RU" sz="2800" dirty="0" smtClean="0"/>
          </a:p>
          <a:p>
            <a:pPr marL="457200" indent="-457200" algn="l">
              <a:buFont typeface="Wingdings" pitchFamily="2" charset="2"/>
              <a:buChar char="ü"/>
            </a:pPr>
            <a:endParaRPr lang="ru-RU" sz="2800" dirty="0"/>
          </a:p>
        </p:txBody>
      </p:sp>
      <p:pic>
        <p:nvPicPr>
          <p:cNvPr id="2053" name="Picture 5" descr="C:\Users\111\Desktop\75552e1431454d77df8516cebceb1be5.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14348" y="4857760"/>
            <a:ext cx="2886075" cy="1714500"/>
          </a:xfrm>
          <a:prstGeom prst="rect">
            <a:avLst/>
          </a:prstGeom>
          <a:noFill/>
          <a:extLst>
            <a:ext uri="{909E8E84-426E-40DD-AFC4-6F175D3DCCD1}">
              <a14:hiddenFill xmlns="" xmlns:a14="http://schemas.microsoft.com/office/drawing/2010/main">
                <a:solidFill>
                  <a:srgbClr val="FFFFFF"/>
                </a:solidFill>
              </a14:hiddenFill>
            </a:ext>
          </a:extLst>
        </p:spPr>
      </p:pic>
      <p:pic>
        <p:nvPicPr>
          <p:cNvPr id="2051" name="Picture 3" descr="C:\Users\111\Desktop\207802383_w200_h200_cid2173313_pid124835054-fdadc4cd.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012160" y="3484613"/>
            <a:ext cx="2540000" cy="1905000"/>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C:\Users\111\Desktop\FMHT0-70814.jpg"/>
          <p:cNvPicPr>
            <a:picLocks noChangeAspect="1" noChangeArrowheads="1"/>
          </p:cNvPicPr>
          <p:nvPr/>
        </p:nvPicPr>
        <p:blipFill rotWithShape="1">
          <a:blip r:embed="rId5">
            <a:extLst>
              <a:ext uri="{28A0092B-C50C-407E-A947-70E740481C1C}">
                <a14:useLocalDpi xmlns="" xmlns:a14="http://schemas.microsoft.com/office/drawing/2010/main" val="0"/>
              </a:ext>
            </a:extLst>
          </a:blip>
          <a:srcRect t="9414" r="6234"/>
          <a:stretch/>
        </p:blipFill>
        <p:spPr bwMode="auto">
          <a:xfrm>
            <a:off x="4561266" y="4973782"/>
            <a:ext cx="2720894" cy="167984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17979085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32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par>
                          <p:cTn id="16" fill="hold">
                            <p:stCondLst>
                              <p:cond delay="332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2000"/>
                                        <p:tgtEl>
                                          <p:spTgt spid="2050"/>
                                        </p:tgtEl>
                                      </p:cBhvr>
                                    </p:animEffect>
                                  </p:childTnLst>
                                </p:cTn>
                              </p:par>
                            </p:childTnLst>
                          </p:cTn>
                        </p:par>
                        <p:par>
                          <p:cTn id="25" fill="hold">
                            <p:stCondLst>
                              <p:cond delay="5320"/>
                            </p:stCondLst>
                            <p:childTnLst>
                              <p:par>
                                <p:cTn id="26" presetID="27" presetClass="entr" presetSubtype="0" fill="hold" grpId="0" nodeType="afterEffect">
                                  <p:stCondLst>
                                    <p:cond delay="0"/>
                                  </p:stCondLst>
                                  <p:iterate type="lt">
                                    <p:tmPct val="50000"/>
                                  </p:iterate>
                                  <p:childTnLst>
                                    <p:set>
                                      <p:cBhvr>
                                        <p:cTn id="27"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8"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9"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0" dur="80"/>
                                        <p:tgtEl>
                                          <p:spTgt spid="3">
                                            <p:txEl>
                                              <p:pRg st="2" end="2"/>
                                            </p:txEl>
                                          </p:spTgt>
                                        </p:tgtEl>
                                        <p:attrNameLst>
                                          <p:attrName>fill.type</p:attrName>
                                        </p:attrNameLst>
                                      </p:cBhvr>
                                      <p:to>
                                        <p:strVal val="solid"/>
                                      </p:to>
                                    </p:set>
                                  </p:childTnLst>
                                </p:cTn>
                              </p:par>
                              <p:par>
                                <p:cTn id="31" presetID="10" presetClass="entr" presetSubtype="0" fill="hold" nodeType="withEffect">
                                  <p:stCondLst>
                                    <p:cond delay="0"/>
                                  </p:stCondLst>
                                  <p:childTnLst>
                                    <p:set>
                                      <p:cBhvr>
                                        <p:cTn id="32" dur="1" fill="hold">
                                          <p:stCondLst>
                                            <p:cond delay="0"/>
                                          </p:stCondLst>
                                        </p:cTn>
                                        <p:tgtEl>
                                          <p:spTgt spid="2051"/>
                                        </p:tgtEl>
                                        <p:attrNameLst>
                                          <p:attrName>style.visibility</p:attrName>
                                        </p:attrNameLst>
                                      </p:cBhvr>
                                      <p:to>
                                        <p:strVal val="visible"/>
                                      </p:to>
                                    </p:set>
                                    <p:animEffect transition="in" filter="fade">
                                      <p:cBhvr>
                                        <p:cTn id="33" dur="2000"/>
                                        <p:tgtEl>
                                          <p:spTgt spid="2051"/>
                                        </p:tgtEl>
                                      </p:cBhvr>
                                    </p:animEffect>
                                  </p:childTnLst>
                                </p:cTn>
                              </p:par>
                            </p:childTnLst>
                          </p:cTn>
                        </p:par>
                        <p:par>
                          <p:cTn id="34" fill="hold">
                            <p:stCondLst>
                              <p:cond delay="732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7"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9" dur="80"/>
                                        <p:tgtEl>
                                          <p:spTgt spid="3">
                                            <p:txEl>
                                              <p:pRg st="3" end="3"/>
                                            </p:txEl>
                                          </p:spTgt>
                                        </p:tgtEl>
                                        <p:attrNameLst>
                                          <p:attrName>fill.type</p:attrName>
                                        </p:attrNameLst>
                                      </p:cBhvr>
                                      <p:to>
                                        <p:strVal val="solid"/>
                                      </p:to>
                                    </p:set>
                                  </p:childTnLst>
                                </p:cTn>
                              </p:par>
                              <p:par>
                                <p:cTn id="40" presetID="10" presetClass="entr" presetSubtype="0" fill="hold" nodeType="withEffect">
                                  <p:stCondLst>
                                    <p:cond delay="0"/>
                                  </p:stCondLst>
                                  <p:childTnLst>
                                    <p:set>
                                      <p:cBhvr>
                                        <p:cTn id="41" dur="1" fill="hold">
                                          <p:stCondLst>
                                            <p:cond delay="0"/>
                                          </p:stCondLst>
                                        </p:cTn>
                                        <p:tgtEl>
                                          <p:spTgt spid="2052"/>
                                        </p:tgtEl>
                                        <p:attrNameLst>
                                          <p:attrName>style.visibility</p:attrName>
                                        </p:attrNameLst>
                                      </p:cBhvr>
                                      <p:to>
                                        <p:strVal val="visible"/>
                                      </p:to>
                                    </p:set>
                                    <p:animEffect transition="in" filter="fade">
                                      <p:cBhvr>
                                        <p:cTn id="42" dur="2000"/>
                                        <p:tgtEl>
                                          <p:spTgt spid="2052"/>
                                        </p:tgtEl>
                                      </p:cBhvr>
                                    </p:animEffect>
                                  </p:childTnLst>
                                </p:cTn>
                              </p:par>
                            </p:childTnLst>
                          </p:cTn>
                        </p:par>
                        <p:par>
                          <p:cTn id="43" fill="hold">
                            <p:stCondLst>
                              <p:cond delay="9320"/>
                            </p:stCondLst>
                            <p:childTnLst>
                              <p:par>
                                <p:cTn id="44" presetID="27" presetClass="entr" presetSubtype="0" fill="hold" grpId="0" nodeType="afterEffect">
                                  <p:stCondLst>
                                    <p:cond delay="0"/>
                                  </p:stCondLst>
                                  <p:iterate type="lt">
                                    <p:tmPct val="50000"/>
                                  </p:iterate>
                                  <p:childTnLst>
                                    <p:set>
                                      <p:cBhvr>
                                        <p:cTn id="45"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46"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48" dur="80"/>
                                        <p:tgtEl>
                                          <p:spTgt spid="3">
                                            <p:txEl>
                                              <p:pRg st="4" end="4"/>
                                            </p:txEl>
                                          </p:spTgt>
                                        </p:tgtEl>
                                        <p:attrNameLst>
                                          <p:attrName>fill.type</p:attrName>
                                        </p:attrNameLst>
                                      </p:cBhvr>
                                      <p:to>
                                        <p:strVal val="solid"/>
                                      </p:to>
                                    </p:set>
                                  </p:childTnLst>
                                </p:cTn>
                              </p:par>
                              <p:par>
                                <p:cTn id="49" presetID="10" presetClass="entr" presetSubtype="0" fill="hold" nodeType="withEffect">
                                  <p:stCondLst>
                                    <p:cond delay="0"/>
                                  </p:stCondLst>
                                  <p:childTnLst>
                                    <p:set>
                                      <p:cBhvr>
                                        <p:cTn id="50" dur="1" fill="hold">
                                          <p:stCondLst>
                                            <p:cond delay="0"/>
                                          </p:stCondLst>
                                        </p:cTn>
                                        <p:tgtEl>
                                          <p:spTgt spid="2053"/>
                                        </p:tgtEl>
                                        <p:attrNameLst>
                                          <p:attrName>style.visibility</p:attrName>
                                        </p:attrNameLst>
                                      </p:cBhvr>
                                      <p:to>
                                        <p:strVal val="visible"/>
                                      </p:to>
                                    </p:set>
                                    <p:animEffect transition="in" filter="fade">
                                      <p:cBhvr>
                                        <p:cTn id="51" dur="20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9672" y="476672"/>
            <a:ext cx="5966666" cy="1022978"/>
          </a:xfrm>
        </p:spPr>
        <p:txBody>
          <a:bodyPr/>
          <a:lstStyle/>
          <a:p>
            <a:pPr marL="0" indent="0" algn="ctr">
              <a:buNone/>
            </a:pPr>
            <a:r>
              <a:rPr lang="uk-UA" dirty="0" smtClean="0"/>
              <a:t>Пасатижі</a:t>
            </a:r>
            <a:endParaRPr lang="ru-RU" dirty="0"/>
          </a:p>
        </p:txBody>
      </p:sp>
      <p:sp>
        <p:nvSpPr>
          <p:cNvPr id="3" name="Текст 2"/>
          <p:cNvSpPr>
            <a:spLocks noGrp="1"/>
          </p:cNvSpPr>
          <p:nvPr>
            <p:ph type="body" idx="1"/>
          </p:nvPr>
        </p:nvSpPr>
        <p:spPr>
          <a:xfrm>
            <a:off x="755576" y="2204864"/>
            <a:ext cx="4320480" cy="4032448"/>
          </a:xfrm>
        </p:spPr>
        <p:txBody>
          <a:bodyPr>
            <a:normAutofit/>
          </a:bodyPr>
          <a:lstStyle/>
          <a:p>
            <a:pPr algn="l"/>
            <a:r>
              <a:rPr lang="uk-UA" sz="2800" dirty="0" smtClean="0"/>
              <a:t> 	</a:t>
            </a:r>
            <a:r>
              <a:rPr lang="ru-RU" sz="2800" dirty="0"/>
              <a:t>Губки </a:t>
            </a:r>
            <a:r>
              <a:rPr lang="ru-RU" sz="2800" dirty="0" err="1"/>
              <a:t>пасатижів</a:t>
            </a:r>
            <a:r>
              <a:rPr lang="ru-RU" sz="2800" dirty="0"/>
              <a:t> </a:t>
            </a:r>
            <a:r>
              <a:rPr lang="ru-RU" sz="2800" dirty="0" err="1"/>
              <a:t>мають</a:t>
            </a:r>
            <a:r>
              <a:rPr lang="ru-RU" sz="2800" dirty="0"/>
              <a:t> </a:t>
            </a:r>
            <a:r>
              <a:rPr lang="ru-RU" sz="2800" dirty="0" err="1"/>
              <a:t>одночасно</a:t>
            </a:r>
            <a:r>
              <a:rPr lang="ru-RU" sz="2800" dirty="0"/>
              <a:t> </a:t>
            </a:r>
            <a:r>
              <a:rPr lang="ru-RU" sz="2800" dirty="0" err="1"/>
              <a:t>кілька</a:t>
            </a:r>
            <a:r>
              <a:rPr lang="ru-RU" sz="2800" dirty="0"/>
              <a:t> </a:t>
            </a:r>
            <a:r>
              <a:rPr lang="ru-RU" sz="2800" dirty="0" err="1"/>
              <a:t>типів</a:t>
            </a:r>
            <a:r>
              <a:rPr lang="ru-RU" sz="2800" dirty="0"/>
              <a:t> </a:t>
            </a:r>
            <a:r>
              <a:rPr lang="ru-RU" sz="2800" dirty="0" err="1" smtClean="0"/>
              <a:t>поверхонь</a:t>
            </a:r>
            <a:r>
              <a:rPr lang="ru-RU" sz="2800" dirty="0" smtClean="0"/>
              <a:t>. </a:t>
            </a:r>
            <a:r>
              <a:rPr lang="ru-RU" sz="2800" dirty="0" err="1" smtClean="0"/>
              <a:t>Їх</a:t>
            </a:r>
            <a:r>
              <a:rPr lang="ru-RU" sz="2800" dirty="0" smtClean="0"/>
              <a:t> </a:t>
            </a:r>
            <a:r>
              <a:rPr lang="ru-RU" sz="2800" dirty="0" err="1"/>
              <a:t>також</a:t>
            </a:r>
            <a:r>
              <a:rPr lang="ru-RU" sz="2800" dirty="0"/>
              <a:t> </a:t>
            </a:r>
            <a:r>
              <a:rPr lang="ru-RU" sz="2800" dirty="0" err="1"/>
              <a:t>можна</a:t>
            </a:r>
            <a:r>
              <a:rPr lang="ru-RU" sz="2800" dirty="0"/>
              <a:t> </a:t>
            </a:r>
            <a:r>
              <a:rPr lang="ru-RU" sz="2800" dirty="0" err="1"/>
              <a:t>використовувати</a:t>
            </a:r>
            <a:r>
              <a:rPr lang="ru-RU" sz="2800" dirty="0"/>
              <a:t> для </a:t>
            </a:r>
            <a:r>
              <a:rPr lang="ru-RU" sz="2800" dirty="0" err="1"/>
              <a:t>перекушування</a:t>
            </a:r>
            <a:r>
              <a:rPr lang="ru-RU" sz="2800" dirty="0"/>
              <a:t> дроту</a:t>
            </a:r>
            <a:r>
              <a:rPr lang="ru-RU" sz="2800" dirty="0" smtClean="0"/>
              <a:t>.</a:t>
            </a:r>
            <a:endParaRPr lang="ru-RU" sz="2800" dirty="0"/>
          </a:p>
        </p:txBody>
      </p:sp>
      <p:pic>
        <p:nvPicPr>
          <p:cNvPr id="1026" name="Picture 2" descr="C:\Users\111\Desktop\Новая папка\у57шк.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148064" y="1844824"/>
            <a:ext cx="3375818" cy="417646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9871970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36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par>
                          <p:cTn id="16" fill="hold">
                            <p:stCondLst>
                              <p:cond delay="4320"/>
                            </p:stCondLst>
                            <p:childTnLst>
                              <p:par>
                                <p:cTn id="17" presetID="6" presetClass="emph" presetSubtype="0" fill="hold" nodeType="afterEffect">
                                  <p:stCondLst>
                                    <p:cond delay="0"/>
                                  </p:stCondLst>
                                  <p:childTnLst>
                                    <p:animScale>
                                      <p:cBhvr>
                                        <p:cTn id="18" dur="2000" fill="hold"/>
                                        <p:tgtEl>
                                          <p:spTgt spid="102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67744" y="404664"/>
            <a:ext cx="4219949" cy="680288"/>
          </a:xfrm>
        </p:spPr>
        <p:txBody>
          <a:bodyPr/>
          <a:lstStyle/>
          <a:p>
            <a:pPr marL="0" indent="0">
              <a:buNone/>
            </a:pPr>
            <a:r>
              <a:rPr lang="uk-UA" dirty="0" smtClean="0"/>
              <a:t>Плоскогубці</a:t>
            </a:r>
            <a:endParaRPr lang="ru-RU" dirty="0"/>
          </a:p>
        </p:txBody>
      </p:sp>
      <p:sp>
        <p:nvSpPr>
          <p:cNvPr id="3" name="Текст 2"/>
          <p:cNvSpPr>
            <a:spLocks noGrp="1"/>
          </p:cNvSpPr>
          <p:nvPr>
            <p:ph type="body" idx="1"/>
          </p:nvPr>
        </p:nvSpPr>
        <p:spPr>
          <a:xfrm>
            <a:off x="467544" y="1512105"/>
            <a:ext cx="5688632" cy="4752528"/>
          </a:xfrm>
        </p:spPr>
        <p:txBody>
          <a:bodyPr>
            <a:noAutofit/>
          </a:bodyPr>
          <a:lstStyle/>
          <a:p>
            <a:pPr algn="just"/>
            <a:r>
              <a:rPr lang="ru-RU" sz="2400" dirty="0" smtClean="0"/>
              <a:t>	</a:t>
            </a:r>
            <a:r>
              <a:rPr lang="ru-RU" sz="2400" dirty="0" err="1" smtClean="0"/>
              <a:t>Плоскогубці</a:t>
            </a:r>
            <a:r>
              <a:rPr lang="ru-RU" sz="2400" dirty="0"/>
              <a:t>, </a:t>
            </a:r>
            <a:r>
              <a:rPr lang="ru-RU" sz="2400" dirty="0" err="1"/>
              <a:t>які</a:t>
            </a:r>
            <a:r>
              <a:rPr lang="ru-RU" sz="2400" dirty="0"/>
              <a:t> </a:t>
            </a:r>
            <a:r>
              <a:rPr lang="ru-RU" sz="2400" dirty="0" err="1"/>
              <a:t>являють</a:t>
            </a:r>
            <a:r>
              <a:rPr lang="ru-RU" sz="2400" dirty="0"/>
              <a:t> собою </a:t>
            </a:r>
            <a:r>
              <a:rPr lang="ru-RU" sz="2400" dirty="0" err="1"/>
              <a:t>інструмент</a:t>
            </a:r>
            <a:r>
              <a:rPr lang="ru-RU" sz="2400" dirty="0"/>
              <a:t> ручного типу, </a:t>
            </a:r>
            <a:r>
              <a:rPr lang="ru-RU" sz="2400" dirty="0" err="1"/>
              <a:t>отримали</a:t>
            </a:r>
            <a:r>
              <a:rPr lang="ru-RU" sz="2400" dirty="0"/>
              <a:t> свою </a:t>
            </a:r>
            <a:r>
              <a:rPr lang="ru-RU" sz="2400" dirty="0" err="1"/>
              <a:t>назву</a:t>
            </a:r>
            <a:r>
              <a:rPr lang="ru-RU" sz="2400" dirty="0"/>
              <a:t> </a:t>
            </a:r>
            <a:r>
              <a:rPr lang="ru-RU" sz="2400" dirty="0" err="1"/>
              <a:t>завдяки</a:t>
            </a:r>
            <a:r>
              <a:rPr lang="ru-RU" sz="2400" dirty="0"/>
              <a:t> </a:t>
            </a:r>
            <a:r>
              <a:rPr lang="ru-RU" sz="2400" dirty="0" err="1"/>
              <a:t>формі</a:t>
            </a:r>
            <a:r>
              <a:rPr lang="ru-RU" sz="2400" dirty="0"/>
              <a:t> </a:t>
            </a:r>
            <a:r>
              <a:rPr lang="ru-RU" sz="2400" dirty="0" err="1"/>
              <a:t>робочої</a:t>
            </a:r>
            <a:r>
              <a:rPr lang="ru-RU" sz="2400" dirty="0"/>
              <a:t> </a:t>
            </a:r>
            <a:r>
              <a:rPr lang="ru-RU" sz="2400" dirty="0" err="1"/>
              <a:t>поверхні</a:t>
            </a:r>
            <a:r>
              <a:rPr lang="ru-RU" sz="2400" dirty="0"/>
              <a:t>, </a:t>
            </a:r>
            <a:r>
              <a:rPr lang="ru-RU" sz="2400" dirty="0" err="1"/>
              <a:t>виконаної</a:t>
            </a:r>
            <a:r>
              <a:rPr lang="ru-RU" sz="2400" dirty="0"/>
              <a:t> у </a:t>
            </a:r>
            <a:r>
              <a:rPr lang="ru-RU" sz="2400" dirty="0" err="1"/>
              <a:t>вигляді</a:t>
            </a:r>
            <a:r>
              <a:rPr lang="ru-RU" sz="2400" dirty="0"/>
              <a:t> </a:t>
            </a:r>
            <a:r>
              <a:rPr lang="ru-RU" sz="2400" dirty="0" err="1"/>
              <a:t>двох</a:t>
            </a:r>
            <a:r>
              <a:rPr lang="ru-RU" sz="2400" dirty="0"/>
              <a:t> </a:t>
            </a:r>
            <a:r>
              <a:rPr lang="ru-RU" sz="2400" dirty="0" err="1"/>
              <a:t>площин</a:t>
            </a:r>
            <a:r>
              <a:rPr lang="ru-RU" sz="2400" dirty="0"/>
              <a:t>, </a:t>
            </a:r>
            <a:r>
              <a:rPr lang="ru-RU" sz="2400" dirty="0" err="1"/>
              <a:t>щільно</a:t>
            </a:r>
            <a:r>
              <a:rPr lang="ru-RU" sz="2400" dirty="0"/>
              <a:t> </a:t>
            </a:r>
            <a:r>
              <a:rPr lang="ru-RU" sz="2400" dirty="0" err="1"/>
              <a:t>прилеглих</a:t>
            </a:r>
            <a:r>
              <a:rPr lang="ru-RU" sz="2400" dirty="0"/>
              <a:t> один до одного по </a:t>
            </a:r>
            <a:r>
              <a:rPr lang="ru-RU" sz="2400" dirty="0" err="1"/>
              <a:t>всій</a:t>
            </a:r>
            <a:r>
              <a:rPr lang="ru-RU" sz="2400" dirty="0"/>
              <a:t> </a:t>
            </a:r>
            <a:r>
              <a:rPr lang="ru-RU" sz="2400" dirty="0" err="1"/>
              <a:t>довжині</a:t>
            </a:r>
            <a:r>
              <a:rPr lang="ru-RU" sz="2400" dirty="0"/>
              <a:t>. На </a:t>
            </a:r>
            <a:r>
              <a:rPr lang="ru-RU" sz="2400" dirty="0" err="1"/>
              <a:t>внутрішню</a:t>
            </a:r>
            <a:r>
              <a:rPr lang="ru-RU" sz="2400" dirty="0"/>
              <a:t> </a:t>
            </a:r>
            <a:r>
              <a:rPr lang="ru-RU" sz="2400" dirty="0" err="1"/>
              <a:t>поверхню</a:t>
            </a:r>
            <a:r>
              <a:rPr lang="ru-RU" sz="2400" dirty="0"/>
              <a:t> </a:t>
            </a:r>
            <a:r>
              <a:rPr lang="ru-RU" sz="2400" dirty="0" err="1"/>
              <a:t>кожної</a:t>
            </a:r>
            <a:r>
              <a:rPr lang="ru-RU" sz="2400" dirty="0"/>
              <a:t> з них нанесена </a:t>
            </a:r>
            <a:r>
              <a:rPr lang="ru-RU" sz="2400" dirty="0" err="1"/>
              <a:t>насічка</a:t>
            </a:r>
            <a:r>
              <a:rPr lang="ru-RU" sz="2400" dirty="0"/>
              <a:t>, яка </a:t>
            </a:r>
            <a:r>
              <a:rPr lang="ru-RU" sz="2400" dirty="0" err="1"/>
              <a:t>дозволяє</a:t>
            </a:r>
            <a:r>
              <a:rPr lang="ru-RU" sz="2400" dirty="0"/>
              <a:t> </a:t>
            </a:r>
            <a:r>
              <a:rPr lang="ru-RU" sz="2400" dirty="0" err="1"/>
              <a:t>забезпечувати</a:t>
            </a:r>
            <a:r>
              <a:rPr lang="ru-RU" sz="2400" dirty="0"/>
              <a:t> </a:t>
            </a:r>
            <a:r>
              <a:rPr lang="ru-RU" sz="2400" dirty="0" err="1"/>
              <a:t>надійність</a:t>
            </a:r>
            <a:r>
              <a:rPr lang="ru-RU" sz="2400" dirty="0"/>
              <a:t> </a:t>
            </a:r>
            <a:r>
              <a:rPr lang="ru-RU" sz="2400" dirty="0" err="1"/>
              <a:t>захоплення</a:t>
            </a:r>
            <a:r>
              <a:rPr lang="ru-RU" sz="2400" dirty="0"/>
              <a:t> </a:t>
            </a:r>
            <a:r>
              <a:rPr lang="ru-RU" sz="2400" dirty="0" err="1"/>
              <a:t>деталі</a:t>
            </a:r>
            <a:r>
              <a:rPr lang="ru-RU" sz="2400" dirty="0"/>
              <a:t> в </a:t>
            </a:r>
            <a:r>
              <a:rPr lang="ru-RU" sz="2400" dirty="0" err="1"/>
              <a:t>процесі</a:t>
            </a:r>
            <a:r>
              <a:rPr lang="ru-RU" sz="2400" dirty="0"/>
              <a:t> </a:t>
            </a:r>
            <a:r>
              <a:rPr lang="ru-RU" sz="2400" dirty="0" err="1"/>
              <a:t>роботи</a:t>
            </a:r>
            <a:r>
              <a:rPr lang="ru-RU" sz="2400" dirty="0"/>
              <a:t> з нею. </a:t>
            </a:r>
          </a:p>
        </p:txBody>
      </p:sp>
      <p:pic>
        <p:nvPicPr>
          <p:cNvPr id="2050" name="Picture 2" descr="C:\Users\111\Desktop\Chem_otlichayutsya_ploskogubci_i_passatizhi.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156176" y="1484784"/>
            <a:ext cx="2517901" cy="4032448"/>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7226181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48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10" presetClass="entr" presetSubtype="0" fill="hold" nodeType="with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2000"/>
                                        <p:tgtEl>
                                          <p:spTgt spid="2050"/>
                                        </p:tgtEl>
                                      </p:cBhvr>
                                    </p:animEffect>
                                  </p:childTnLst>
                                </p:cTn>
                              </p:par>
                            </p:childTnLst>
                          </p:cTn>
                        </p:par>
                        <p:par>
                          <p:cTn id="19" fill="hold">
                            <p:stCondLst>
                              <p:cond delay="11600"/>
                            </p:stCondLst>
                            <p:childTnLst>
                              <p:par>
                                <p:cTn id="20" presetID="6" presetClass="emph" presetSubtype="0" fill="hold" nodeType="afterEffect">
                                  <p:stCondLst>
                                    <p:cond delay="0"/>
                                  </p:stCondLst>
                                  <p:childTnLst>
                                    <p:animScale>
                                      <p:cBhvr>
                                        <p:cTn id="21" dur="2000" fill="hold"/>
                                        <p:tgtEl>
                                          <p:spTgt spid="205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664" y="620688"/>
            <a:ext cx="5966666" cy="734946"/>
          </a:xfrm>
        </p:spPr>
        <p:txBody>
          <a:bodyPr/>
          <a:lstStyle/>
          <a:p>
            <a:pPr marL="0" indent="0">
              <a:buNone/>
            </a:pPr>
            <a:r>
              <a:rPr lang="uk-UA" dirty="0" smtClean="0"/>
              <a:t>Види плоскогубців:</a:t>
            </a:r>
            <a:endParaRPr lang="ru-RU" dirty="0"/>
          </a:p>
        </p:txBody>
      </p:sp>
      <p:sp>
        <p:nvSpPr>
          <p:cNvPr id="3" name="Текст 2"/>
          <p:cNvSpPr>
            <a:spLocks noGrp="1"/>
          </p:cNvSpPr>
          <p:nvPr>
            <p:ph type="body" idx="1"/>
          </p:nvPr>
        </p:nvSpPr>
        <p:spPr>
          <a:xfrm>
            <a:off x="1187624" y="1556792"/>
            <a:ext cx="6805308" cy="3886179"/>
          </a:xfrm>
        </p:spPr>
        <p:txBody>
          <a:bodyPr/>
          <a:lstStyle/>
          <a:p>
            <a:pPr marL="342900" indent="-342900" algn="l">
              <a:buFont typeface="Wingdings" pitchFamily="2" charset="2"/>
              <a:buChar char="v"/>
            </a:pPr>
            <a:r>
              <a:rPr lang="uk-UA" sz="2800" dirty="0" smtClean="0"/>
              <a:t>видовжені;</a:t>
            </a:r>
          </a:p>
          <a:p>
            <a:pPr marL="342900" indent="-342900" algn="l">
              <a:buFont typeface="Wingdings" pitchFamily="2" charset="2"/>
              <a:buChar char="v"/>
            </a:pPr>
            <a:r>
              <a:rPr lang="uk-UA" sz="2800" dirty="0" smtClean="0"/>
              <a:t>зігнуті під кутом;</a:t>
            </a:r>
          </a:p>
          <a:p>
            <a:pPr marL="342900" indent="-342900" algn="l">
              <a:buFont typeface="Wingdings" pitchFamily="2" charset="2"/>
              <a:buChar char="v"/>
            </a:pPr>
            <a:r>
              <a:rPr lang="uk-UA" sz="2800" dirty="0" smtClean="0"/>
              <a:t> </a:t>
            </a:r>
            <a:r>
              <a:rPr lang="uk-UA" sz="2800" dirty="0" err="1" smtClean="0"/>
              <a:t>тонкогубці</a:t>
            </a:r>
            <a:r>
              <a:rPr lang="uk-UA" sz="2800" dirty="0" smtClean="0"/>
              <a:t>;</a:t>
            </a:r>
          </a:p>
          <a:p>
            <a:pPr algn="l"/>
            <a:endParaRPr lang="ru-RU" dirty="0"/>
          </a:p>
        </p:txBody>
      </p:sp>
      <p:pic>
        <p:nvPicPr>
          <p:cNvPr id="3075" name="Picture 3" descr="C:\Users\111\Desktop\DFBA2206.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187366" y="3814761"/>
            <a:ext cx="2619375" cy="2619375"/>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3074" name="Picture 2" descr="C:\Users\111\Desktop\ploskogubtsy-prjam-dl-b_enl (1).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508104" y="1245836"/>
            <a:ext cx="2597274" cy="363618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3076" name="Picture 4" descr="C:\Users\111\Desktop\Без названия (1).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11560" y="3755063"/>
            <a:ext cx="3096344" cy="2679073"/>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5199066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72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10" presetClass="entr" presetSubtype="0" fill="hold" nodeType="withEffect">
                                  <p:stCondLst>
                                    <p:cond delay="0"/>
                                  </p:stCondLst>
                                  <p:childTnLst>
                                    <p:set>
                                      <p:cBhvr>
                                        <p:cTn id="17" dur="1" fill="hold">
                                          <p:stCondLst>
                                            <p:cond delay="0"/>
                                          </p:stCondLst>
                                        </p:cTn>
                                        <p:tgtEl>
                                          <p:spTgt spid="3074"/>
                                        </p:tgtEl>
                                        <p:attrNameLst>
                                          <p:attrName>style.visibility</p:attrName>
                                        </p:attrNameLst>
                                      </p:cBhvr>
                                      <p:to>
                                        <p:strVal val="visible"/>
                                      </p:to>
                                    </p:set>
                                    <p:animEffect transition="in" filter="fade">
                                      <p:cBhvr>
                                        <p:cTn id="18" dur="2000"/>
                                        <p:tgtEl>
                                          <p:spTgt spid="3074"/>
                                        </p:tgtEl>
                                      </p:cBhvr>
                                    </p:animEffect>
                                  </p:childTnLst>
                                </p:cTn>
                              </p:par>
                            </p:childTnLst>
                          </p:cTn>
                        </p:par>
                        <p:par>
                          <p:cTn id="19" fill="hold">
                            <p:stCondLst>
                              <p:cond delay="272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1" end="1"/>
                                            </p:txEl>
                                          </p:spTgt>
                                        </p:tgtEl>
                                        <p:attrNameLst>
                                          <p:attrName>fill.type</p:attrName>
                                        </p:attrNameLst>
                                      </p:cBhvr>
                                      <p:to>
                                        <p:strVal val="solid"/>
                                      </p:to>
                                    </p:set>
                                  </p:childTnLst>
                                </p:cTn>
                              </p:par>
                              <p:par>
                                <p:cTn id="25" presetID="10" presetClass="entr" presetSubtype="0" fill="hold" nodeType="withEffect">
                                  <p:stCondLst>
                                    <p:cond delay="0"/>
                                  </p:stCondLst>
                                  <p:childTnLst>
                                    <p:set>
                                      <p:cBhvr>
                                        <p:cTn id="26" dur="1" fill="hold">
                                          <p:stCondLst>
                                            <p:cond delay="0"/>
                                          </p:stCondLst>
                                        </p:cTn>
                                        <p:tgtEl>
                                          <p:spTgt spid="3075"/>
                                        </p:tgtEl>
                                        <p:attrNameLst>
                                          <p:attrName>style.visibility</p:attrName>
                                        </p:attrNameLst>
                                      </p:cBhvr>
                                      <p:to>
                                        <p:strVal val="visible"/>
                                      </p:to>
                                    </p:set>
                                    <p:animEffect transition="in" filter="fade">
                                      <p:cBhvr>
                                        <p:cTn id="27" dur="2000"/>
                                        <p:tgtEl>
                                          <p:spTgt spid="3075"/>
                                        </p:tgtEl>
                                      </p:cBhvr>
                                    </p:animEffect>
                                  </p:childTnLst>
                                </p:cTn>
                              </p:par>
                            </p:childTnLst>
                          </p:cTn>
                        </p:par>
                        <p:par>
                          <p:cTn id="28" fill="hold">
                            <p:stCondLst>
                              <p:cond delay="472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par>
                                <p:cTn id="34" presetID="10" presetClass="entr" presetSubtype="0" fill="hold" nodeType="withEffect">
                                  <p:stCondLst>
                                    <p:cond delay="0"/>
                                  </p:stCondLst>
                                  <p:childTnLst>
                                    <p:set>
                                      <p:cBhvr>
                                        <p:cTn id="35" dur="1" fill="hold">
                                          <p:stCondLst>
                                            <p:cond delay="0"/>
                                          </p:stCondLst>
                                        </p:cTn>
                                        <p:tgtEl>
                                          <p:spTgt spid="3076"/>
                                        </p:tgtEl>
                                        <p:attrNameLst>
                                          <p:attrName>style.visibility</p:attrName>
                                        </p:attrNameLst>
                                      </p:cBhvr>
                                      <p:to>
                                        <p:strVal val="visible"/>
                                      </p:to>
                                    </p:set>
                                    <p:animEffect transition="in" filter="fade">
                                      <p:cBhvr>
                                        <p:cTn id="36"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111\Desktop\19031304k.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39552" y="1251248"/>
            <a:ext cx="4896544" cy="2016224"/>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4099" name="Picture 3" descr="C:\Users\111\Desktop\Без названия.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868144" y="1526417"/>
            <a:ext cx="2476872" cy="1741055"/>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rgbClr val="FFFFFF"/>
                </a:solidFill>
              </a14:hiddenFill>
            </a:ext>
          </a:extLst>
        </p:spPr>
      </p:pic>
      <p:sp>
        <p:nvSpPr>
          <p:cNvPr id="2" name="Заголовок 1"/>
          <p:cNvSpPr>
            <a:spLocks noGrp="1"/>
          </p:cNvSpPr>
          <p:nvPr>
            <p:ph type="title"/>
          </p:nvPr>
        </p:nvSpPr>
        <p:spPr>
          <a:xfrm>
            <a:off x="1547664" y="620688"/>
            <a:ext cx="5966666" cy="864096"/>
          </a:xfrm>
        </p:spPr>
        <p:txBody>
          <a:bodyPr/>
          <a:lstStyle/>
          <a:p>
            <a:pPr marL="0" indent="0" algn="ctr">
              <a:buNone/>
            </a:pPr>
            <a:r>
              <a:rPr lang="uk-UA" dirty="0" smtClean="0"/>
              <a:t>Круглогубці</a:t>
            </a:r>
            <a:endParaRPr lang="ru-RU" dirty="0"/>
          </a:p>
        </p:txBody>
      </p:sp>
      <p:sp>
        <p:nvSpPr>
          <p:cNvPr id="3" name="Текст 2"/>
          <p:cNvSpPr>
            <a:spLocks noGrp="1"/>
          </p:cNvSpPr>
          <p:nvPr>
            <p:ph type="body" idx="1"/>
          </p:nvPr>
        </p:nvSpPr>
        <p:spPr>
          <a:xfrm>
            <a:off x="611560" y="3284983"/>
            <a:ext cx="7733456" cy="3054077"/>
          </a:xfrm>
        </p:spPr>
        <p:txBody>
          <a:bodyPr>
            <a:normAutofit lnSpcReduction="10000"/>
          </a:bodyPr>
          <a:lstStyle/>
          <a:p>
            <a:pPr algn="just"/>
            <a:r>
              <a:rPr lang="ru-RU" sz="2400" dirty="0" smtClean="0"/>
              <a:t> 	</a:t>
            </a:r>
            <a:r>
              <a:rPr lang="ru-RU" sz="2800" dirty="0" err="1" smtClean="0"/>
              <a:t>Круглогубці</a:t>
            </a:r>
            <a:r>
              <a:rPr lang="ru-RU" sz="2800" dirty="0" smtClean="0"/>
              <a:t> </a:t>
            </a:r>
            <a:r>
              <a:rPr lang="ru-RU" sz="2800" dirty="0" err="1"/>
              <a:t>виготовляють</a:t>
            </a:r>
            <a:r>
              <a:rPr lang="ru-RU" sz="2800" dirty="0"/>
              <a:t> </a:t>
            </a:r>
            <a:r>
              <a:rPr lang="ru-RU" sz="2800" dirty="0" err="1"/>
              <a:t>із</a:t>
            </a:r>
            <a:r>
              <a:rPr lang="ru-RU" sz="2800" dirty="0"/>
              <a:t> </a:t>
            </a:r>
            <a:r>
              <a:rPr lang="ru-RU" sz="2800" dirty="0" err="1"/>
              <a:t>довгими</a:t>
            </a:r>
            <a:r>
              <a:rPr lang="ru-RU" sz="2800" dirty="0"/>
              <a:t> й </a:t>
            </a:r>
            <a:r>
              <a:rPr lang="ru-RU" sz="2800" dirty="0" smtClean="0"/>
              <a:t>короткими </a:t>
            </a:r>
            <a:r>
              <a:rPr lang="ru-RU" sz="2800" dirty="0"/>
              <a:t>губками, </a:t>
            </a:r>
            <a:r>
              <a:rPr lang="ru-RU" sz="2800" dirty="0" err="1"/>
              <a:t>які</a:t>
            </a:r>
            <a:r>
              <a:rPr lang="ru-RU" sz="2800" dirty="0"/>
              <a:t> </a:t>
            </a:r>
            <a:r>
              <a:rPr lang="ru-RU" sz="2800" dirty="0" err="1"/>
              <a:t>мають</a:t>
            </a:r>
            <a:r>
              <a:rPr lang="ru-RU" sz="2800" dirty="0"/>
              <a:t> </a:t>
            </a:r>
            <a:r>
              <a:rPr lang="ru-RU" sz="2800" dirty="0" err="1"/>
              <a:t>поперечні</a:t>
            </a:r>
            <a:r>
              <a:rPr lang="ru-RU" sz="2800" dirty="0"/>
              <a:t> </a:t>
            </a:r>
            <a:r>
              <a:rPr lang="ru-RU" sz="2800" dirty="0" err="1"/>
              <a:t>насічки</a:t>
            </a:r>
            <a:r>
              <a:rPr lang="ru-RU" sz="2800" dirty="0"/>
              <a:t>. За </a:t>
            </a:r>
            <a:r>
              <a:rPr lang="ru-RU" sz="2800" dirty="0" err="1"/>
              <a:t>їх</a:t>
            </a:r>
            <a:r>
              <a:rPr lang="ru-RU" sz="2800" dirty="0"/>
              <a:t> </a:t>
            </a:r>
            <a:r>
              <a:rPr lang="ru-RU" sz="2800" dirty="0" err="1"/>
              <a:t>допомогою</a:t>
            </a:r>
            <a:r>
              <a:rPr lang="ru-RU" sz="2800" dirty="0"/>
              <a:t> </a:t>
            </a:r>
            <a:r>
              <a:rPr lang="ru-RU" sz="2800" dirty="0" err="1"/>
              <a:t>дуже</a:t>
            </a:r>
            <a:r>
              <a:rPr lang="ru-RU" sz="2800" dirty="0"/>
              <a:t> </a:t>
            </a:r>
            <a:r>
              <a:rPr lang="ru-RU" sz="2800" dirty="0" err="1"/>
              <a:t>зручно</a:t>
            </a:r>
            <a:r>
              <a:rPr lang="ru-RU" sz="2800" dirty="0"/>
              <a:t> </a:t>
            </a:r>
            <a:r>
              <a:rPr lang="ru-RU" sz="2800" dirty="0" err="1" smtClean="0"/>
              <a:t>приховувати</a:t>
            </a:r>
            <a:r>
              <a:rPr lang="ru-RU" sz="2800" dirty="0" smtClean="0"/>
              <a:t> </a:t>
            </a:r>
            <a:r>
              <a:rPr lang="ru-RU" sz="2800" dirty="0" err="1"/>
              <a:t>кінці</a:t>
            </a:r>
            <a:r>
              <a:rPr lang="ru-RU" sz="2800" dirty="0"/>
              <a:t> дроту в </a:t>
            </a:r>
            <a:r>
              <a:rPr lang="ru-RU" sz="2800" dirty="0" err="1"/>
              <a:t>бісерних</a:t>
            </a:r>
            <a:r>
              <a:rPr lang="ru-RU" sz="2800" dirty="0"/>
              <a:t> скульптурах, а у </a:t>
            </a:r>
            <a:r>
              <a:rPr lang="ru-RU" sz="2800" dirty="0" err="1"/>
              <a:t>плетінні</a:t>
            </a:r>
            <a:r>
              <a:rPr lang="ru-RU" sz="2800" dirty="0"/>
              <a:t> </a:t>
            </a:r>
            <a:r>
              <a:rPr lang="ru-RU" sz="2800" dirty="0" err="1"/>
              <a:t>французькою</a:t>
            </a:r>
            <a:r>
              <a:rPr lang="ru-RU" sz="2800" dirty="0"/>
              <a:t> </a:t>
            </a:r>
            <a:r>
              <a:rPr lang="ru-RU" sz="2800" dirty="0" err="1"/>
              <a:t>технікою</a:t>
            </a:r>
            <a:r>
              <a:rPr lang="ru-RU" sz="2800" dirty="0"/>
              <a:t> без них просто </a:t>
            </a:r>
            <a:r>
              <a:rPr lang="ru-RU" sz="2800" dirty="0" err="1"/>
              <a:t>неможливо</a:t>
            </a:r>
            <a:r>
              <a:rPr lang="ru-RU" sz="2800" dirty="0"/>
              <a:t> </a:t>
            </a:r>
            <a:r>
              <a:rPr lang="ru-RU" sz="2800" dirty="0" err="1"/>
              <a:t>обійтися</a:t>
            </a:r>
            <a:r>
              <a:rPr lang="ru-RU" sz="2800" dirty="0"/>
              <a:t>.</a:t>
            </a:r>
          </a:p>
        </p:txBody>
      </p:sp>
    </p:spTree>
    <p:extLst>
      <p:ext uri="{BB962C8B-B14F-4D97-AF65-F5344CB8AC3E}">
        <p14:creationId xmlns="" xmlns:p14="http://schemas.microsoft.com/office/powerpoint/2010/main" val="53042329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480"/>
                            </p:stCondLst>
                            <p:childTnLst>
                              <p:par>
                                <p:cTn id="11" presetID="10" presetClass="entr" presetSubtype="0" fill="hold" nodeType="after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2000"/>
                                        <p:tgtEl>
                                          <p:spTgt spid="4098"/>
                                        </p:tgtEl>
                                      </p:cBhvr>
                                    </p:animEffect>
                                  </p:childTnLst>
                                </p:cTn>
                              </p:par>
                            </p:childTnLst>
                          </p:cTn>
                        </p:par>
                        <p:par>
                          <p:cTn id="14" fill="hold">
                            <p:stCondLst>
                              <p:cond delay="2480"/>
                            </p:stCondLst>
                            <p:childTnLst>
                              <p:par>
                                <p:cTn id="15" presetID="10" presetClass="entr" presetSubtype="0" fill="hold" nodeType="after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fade">
                                      <p:cBhvr>
                                        <p:cTn id="17" dur="2000"/>
                                        <p:tgtEl>
                                          <p:spTgt spid="4099"/>
                                        </p:tgtEl>
                                      </p:cBhvr>
                                    </p:animEffect>
                                  </p:childTnLst>
                                </p:cTn>
                              </p:par>
                            </p:childTnLst>
                          </p:cTn>
                        </p:par>
                        <p:par>
                          <p:cTn id="18" fill="hold">
                            <p:stCondLst>
                              <p:cond delay="4480"/>
                            </p:stCondLst>
                            <p:childTnLst>
                              <p:par>
                                <p:cTn id="19" presetID="27" presetClass="entr" presetSubtype="0" fill="hold" grpId="0" nodeType="afterEffect">
                                  <p:stCondLst>
                                    <p:cond delay="0"/>
                                  </p:stCondLst>
                                  <p:iterate type="lt">
                                    <p:tmPct val="50000"/>
                                  </p:iterate>
                                  <p:childTnLst>
                                    <p:set>
                                      <p:cBhvr>
                                        <p:cTn id="20"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21"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23" dur="8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03848" y="548680"/>
            <a:ext cx="2779789" cy="824304"/>
          </a:xfrm>
        </p:spPr>
        <p:txBody>
          <a:bodyPr/>
          <a:lstStyle/>
          <a:p>
            <a:pPr marL="0" indent="0" algn="ctr">
              <a:buNone/>
            </a:pPr>
            <a:r>
              <a:rPr lang="uk-UA" dirty="0" smtClean="0"/>
              <a:t>Дріт</a:t>
            </a:r>
            <a:endParaRPr lang="ru-RU" dirty="0"/>
          </a:p>
        </p:txBody>
      </p:sp>
      <p:sp>
        <p:nvSpPr>
          <p:cNvPr id="3" name="Текст 2"/>
          <p:cNvSpPr>
            <a:spLocks noGrp="1"/>
          </p:cNvSpPr>
          <p:nvPr>
            <p:ph type="body" idx="1"/>
          </p:nvPr>
        </p:nvSpPr>
        <p:spPr>
          <a:xfrm>
            <a:off x="755576" y="1484784"/>
            <a:ext cx="7632848" cy="1440159"/>
          </a:xfrm>
        </p:spPr>
        <p:txBody>
          <a:bodyPr>
            <a:normAutofit fontScale="92500" lnSpcReduction="10000"/>
          </a:bodyPr>
          <a:lstStyle/>
          <a:p>
            <a:pPr algn="just"/>
            <a:r>
              <a:rPr lang="ru-RU" dirty="0" smtClean="0"/>
              <a:t>	</a:t>
            </a:r>
            <a:r>
              <a:rPr lang="ru-RU" sz="2600" dirty="0" err="1" smtClean="0"/>
              <a:t>Дріт</a:t>
            </a:r>
            <a:r>
              <a:rPr lang="ru-RU" sz="2600" dirty="0" smtClean="0"/>
              <a:t> </a:t>
            </a:r>
            <a:r>
              <a:rPr lang="ru-RU" sz="2600" dirty="0"/>
              <a:t>№ 02, № 03, № 04 </a:t>
            </a:r>
            <a:r>
              <a:rPr lang="ru-RU" sz="2600" dirty="0" err="1"/>
              <a:t>різного</a:t>
            </a:r>
            <a:r>
              <a:rPr lang="ru-RU" sz="2600" dirty="0"/>
              <a:t> </a:t>
            </a:r>
            <a:r>
              <a:rPr lang="ru-RU" sz="2600" dirty="0" err="1"/>
              <a:t>кольору</a:t>
            </a:r>
            <a:r>
              <a:rPr lang="ru-RU" sz="2600" dirty="0"/>
              <a:t> </a:t>
            </a:r>
            <a:r>
              <a:rPr lang="ru-RU" sz="2600" dirty="0" err="1"/>
              <a:t>використовують</a:t>
            </a:r>
            <a:r>
              <a:rPr lang="ru-RU" sz="2600" dirty="0"/>
              <a:t> як основу </a:t>
            </a:r>
            <a:r>
              <a:rPr lang="ru-RU" sz="2600" dirty="0" err="1"/>
              <a:t>бісерної</a:t>
            </a:r>
            <a:r>
              <a:rPr lang="ru-RU" sz="2600" dirty="0"/>
              <a:t> </a:t>
            </a:r>
            <a:r>
              <a:rPr lang="ru-RU" sz="2600" dirty="0" err="1" smtClean="0"/>
              <a:t>скульптури</a:t>
            </a:r>
            <a:r>
              <a:rPr lang="ru-RU" sz="2600" dirty="0"/>
              <a:t>, для </a:t>
            </a:r>
            <a:r>
              <a:rPr lang="ru-RU" sz="2600" dirty="0" err="1"/>
              <a:t>стовбура</a:t>
            </a:r>
            <a:r>
              <a:rPr lang="ru-RU" sz="2600" dirty="0"/>
              <a:t> дерев — </a:t>
            </a:r>
            <a:r>
              <a:rPr lang="ru-RU" sz="2600" dirty="0" err="1"/>
              <a:t>від</a:t>
            </a:r>
            <a:r>
              <a:rPr lang="ru-RU" sz="2600" dirty="0"/>
              <a:t> 0,5 мм — до 2 мм і </a:t>
            </a:r>
            <a:r>
              <a:rPr lang="ru-RU" sz="2600" dirty="0" err="1"/>
              <a:t>більше</a:t>
            </a:r>
            <a:r>
              <a:rPr lang="ru-RU" sz="2600" dirty="0"/>
              <a:t>.</a:t>
            </a:r>
          </a:p>
        </p:txBody>
      </p:sp>
      <p:pic>
        <p:nvPicPr>
          <p:cNvPr id="5122" name="Picture 2" descr="C:\Users\111\Desktop\images.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83924" y="2950484"/>
            <a:ext cx="7704856" cy="328704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2396065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2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10" presetClass="entr" presetSubtype="0" fill="hold" nodeType="with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fade">
                                      <p:cBhvr>
                                        <p:cTn id="18"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99792" y="476672"/>
            <a:ext cx="3715892" cy="878962"/>
          </a:xfrm>
        </p:spPr>
        <p:txBody>
          <a:bodyPr/>
          <a:lstStyle/>
          <a:p>
            <a:pPr marL="0" indent="0" algn="ctr">
              <a:buNone/>
            </a:pPr>
            <a:r>
              <a:rPr lang="uk-UA" dirty="0" smtClean="0"/>
              <a:t>Клеї:</a:t>
            </a:r>
            <a:endParaRPr lang="ru-RU" dirty="0"/>
          </a:p>
        </p:txBody>
      </p:sp>
      <p:sp>
        <p:nvSpPr>
          <p:cNvPr id="3" name="Текст 2"/>
          <p:cNvSpPr>
            <a:spLocks noGrp="1"/>
          </p:cNvSpPr>
          <p:nvPr>
            <p:ph type="body" idx="1"/>
          </p:nvPr>
        </p:nvSpPr>
        <p:spPr>
          <a:xfrm>
            <a:off x="611560" y="1484784"/>
            <a:ext cx="7992888" cy="3958187"/>
          </a:xfrm>
        </p:spPr>
        <p:txBody>
          <a:bodyPr/>
          <a:lstStyle/>
          <a:p>
            <a:pPr marL="342900" indent="-342900" algn="l">
              <a:buFont typeface="Wingdings" pitchFamily="2" charset="2"/>
              <a:buChar char="ü"/>
            </a:pPr>
            <a:r>
              <a:rPr lang="uk-UA" sz="2800" dirty="0" smtClean="0"/>
              <a:t>гарячий клей (використовують клейовий  пістолет).</a:t>
            </a:r>
          </a:p>
          <a:p>
            <a:pPr marL="342900" indent="-342900" algn="l">
              <a:buFont typeface="Wingdings" pitchFamily="2" charset="2"/>
              <a:buChar char="ü"/>
            </a:pPr>
            <a:r>
              <a:rPr lang="uk-UA" sz="2800" dirty="0"/>
              <a:t> клей ПВА;</a:t>
            </a:r>
          </a:p>
          <a:p>
            <a:pPr marL="342900" indent="-342900" algn="l">
              <a:buFont typeface="Wingdings" pitchFamily="2" charset="2"/>
              <a:buChar char="ü"/>
            </a:pPr>
            <a:r>
              <a:rPr lang="uk-UA" sz="2800" dirty="0"/>
              <a:t>момент;</a:t>
            </a:r>
          </a:p>
          <a:p>
            <a:pPr marL="342900" indent="-342900" algn="l">
              <a:buFont typeface="Wingdings" pitchFamily="2" charset="2"/>
              <a:buChar char="ü"/>
            </a:pPr>
            <a:r>
              <a:rPr lang="uk-UA" sz="2800" dirty="0"/>
              <a:t>клей «Дракон»;</a:t>
            </a:r>
          </a:p>
          <a:p>
            <a:pPr marL="342900" indent="-342900" algn="l">
              <a:buFont typeface="Wingdings" pitchFamily="2" charset="2"/>
              <a:buChar char="ü"/>
            </a:pPr>
            <a:endParaRPr lang="ru-RU" dirty="0"/>
          </a:p>
        </p:txBody>
      </p:sp>
      <p:pic>
        <p:nvPicPr>
          <p:cNvPr id="6146" name="Picture 2" descr="C:\Users\111\Desktop\Без названия (2).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500298" y="4071942"/>
            <a:ext cx="1224136" cy="2314248"/>
          </a:xfrm>
          <a:prstGeom prst="rect">
            <a:avLst/>
          </a:prstGeom>
          <a:noFill/>
          <a:extLst>
            <a:ext uri="{909E8E84-426E-40DD-AFC4-6F175D3DCCD1}">
              <a14:hiddenFill xmlns="" xmlns:a14="http://schemas.microsoft.com/office/drawing/2010/main">
                <a:solidFill>
                  <a:srgbClr val="FFFFFF"/>
                </a:solidFill>
              </a14:hiddenFill>
            </a:ext>
          </a:extLst>
        </p:spPr>
      </p:pic>
      <p:pic>
        <p:nvPicPr>
          <p:cNvPr id="6147" name="Picture 3" descr="C:\Users\111\Desktop\Без названия (3).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143372" y="4371660"/>
            <a:ext cx="4000528" cy="1957710"/>
          </a:xfrm>
          <a:prstGeom prst="rect">
            <a:avLst/>
          </a:prstGeom>
          <a:noFill/>
          <a:extLst>
            <a:ext uri="{909E8E84-426E-40DD-AFC4-6F175D3DCCD1}">
              <a14:hiddenFill xmlns="" xmlns:a14="http://schemas.microsoft.com/office/drawing/2010/main">
                <a:solidFill>
                  <a:srgbClr val="FFFFFF"/>
                </a:solidFill>
              </a14:hiddenFill>
            </a:ext>
          </a:extLst>
        </p:spPr>
      </p:pic>
      <p:pic>
        <p:nvPicPr>
          <p:cNvPr id="6148" name="Picture 4" descr="C:\Users\111\Desktop\Без названия (4).jpg"/>
          <p:cNvPicPr>
            <a:picLocks noChangeAspect="1" noChangeArrowheads="1"/>
          </p:cNvPicPr>
          <p:nvPr/>
        </p:nvPicPr>
        <p:blipFill rotWithShape="1">
          <a:blip r:embed="rId4">
            <a:extLst>
              <a:ext uri="{28A0092B-C50C-407E-A947-70E740481C1C}">
                <a14:useLocalDpi xmlns="" xmlns:a14="http://schemas.microsoft.com/office/drawing/2010/main" val="0"/>
              </a:ext>
            </a:extLst>
          </a:blip>
          <a:srcRect l="35142" r="40370"/>
          <a:stretch/>
        </p:blipFill>
        <p:spPr bwMode="auto">
          <a:xfrm>
            <a:off x="714348" y="4143380"/>
            <a:ext cx="1447000" cy="2367654"/>
          </a:xfrm>
          <a:prstGeom prst="rect">
            <a:avLst/>
          </a:prstGeom>
          <a:noFill/>
          <a:extLst>
            <a:ext uri="{909E8E84-426E-40DD-AFC4-6F175D3DCCD1}">
              <a14:hiddenFill xmlns="" xmlns:a14="http://schemas.microsoft.com/office/drawing/2010/main">
                <a:solidFill>
                  <a:srgbClr val="FFFFFF"/>
                </a:solidFill>
              </a14:hiddenFill>
            </a:ext>
          </a:extLst>
        </p:spPr>
      </p:pic>
      <p:pic>
        <p:nvPicPr>
          <p:cNvPr id="6149" name="Picture 5" descr="C:\Users\111\Desktop\images (1).jpg"/>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000496" y="2000240"/>
            <a:ext cx="4248472" cy="231034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836747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24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5" presetClass="entr" presetSubtype="10" fill="hold" nodeType="withEffect">
                                  <p:stCondLst>
                                    <p:cond delay="0"/>
                                  </p:stCondLst>
                                  <p:childTnLst>
                                    <p:set>
                                      <p:cBhvr>
                                        <p:cTn id="17" dur="1" fill="hold">
                                          <p:stCondLst>
                                            <p:cond delay="0"/>
                                          </p:stCondLst>
                                        </p:cTn>
                                        <p:tgtEl>
                                          <p:spTgt spid="6149"/>
                                        </p:tgtEl>
                                        <p:attrNameLst>
                                          <p:attrName>style.visibility</p:attrName>
                                        </p:attrNameLst>
                                      </p:cBhvr>
                                      <p:to>
                                        <p:strVal val="visible"/>
                                      </p:to>
                                    </p:set>
                                    <p:animEffect transition="in" filter="checkerboard(across)">
                                      <p:cBhvr>
                                        <p:cTn id="18" dur="500"/>
                                        <p:tgtEl>
                                          <p:spTgt spid="6149"/>
                                        </p:tgtEl>
                                      </p:cBhvr>
                                    </p:animEffect>
                                  </p:childTnLst>
                                </p:cTn>
                              </p:par>
                            </p:childTnLst>
                          </p:cTn>
                        </p:par>
                        <p:par>
                          <p:cTn id="19" fill="hold">
                            <p:stCondLst>
                              <p:cond delay="204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1" end="1"/>
                                            </p:txEl>
                                          </p:spTgt>
                                        </p:tgtEl>
                                        <p:attrNameLst>
                                          <p:attrName>fill.type</p:attrName>
                                        </p:attrNameLst>
                                      </p:cBhvr>
                                      <p:to>
                                        <p:strVal val="solid"/>
                                      </p:to>
                                    </p:set>
                                  </p:childTnLst>
                                </p:cTn>
                              </p:par>
                              <p:par>
                                <p:cTn id="25" presetID="5" presetClass="entr" presetSubtype="10" fill="hold" nodeType="withEffect">
                                  <p:stCondLst>
                                    <p:cond delay="0"/>
                                  </p:stCondLst>
                                  <p:childTnLst>
                                    <p:set>
                                      <p:cBhvr>
                                        <p:cTn id="26" dur="1" fill="hold">
                                          <p:stCondLst>
                                            <p:cond delay="0"/>
                                          </p:stCondLst>
                                        </p:cTn>
                                        <p:tgtEl>
                                          <p:spTgt spid="6147"/>
                                        </p:tgtEl>
                                        <p:attrNameLst>
                                          <p:attrName>style.visibility</p:attrName>
                                        </p:attrNameLst>
                                      </p:cBhvr>
                                      <p:to>
                                        <p:strVal val="visible"/>
                                      </p:to>
                                    </p:set>
                                    <p:animEffect transition="in" filter="checkerboard(across)">
                                      <p:cBhvr>
                                        <p:cTn id="27" dur="500"/>
                                        <p:tgtEl>
                                          <p:spTgt spid="6147"/>
                                        </p:tgtEl>
                                      </p:cBhvr>
                                    </p:animEffect>
                                  </p:childTnLst>
                                </p:cTn>
                              </p:par>
                            </p:childTnLst>
                          </p:cTn>
                        </p:par>
                        <p:par>
                          <p:cTn id="28" fill="hold">
                            <p:stCondLst>
                              <p:cond delay="254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par>
                                <p:cTn id="34" presetID="5" presetClass="entr" presetSubtype="10" fill="hold" nodeType="withEffect">
                                  <p:stCondLst>
                                    <p:cond delay="0"/>
                                  </p:stCondLst>
                                  <p:childTnLst>
                                    <p:set>
                                      <p:cBhvr>
                                        <p:cTn id="35" dur="1" fill="hold">
                                          <p:stCondLst>
                                            <p:cond delay="0"/>
                                          </p:stCondLst>
                                        </p:cTn>
                                        <p:tgtEl>
                                          <p:spTgt spid="6146"/>
                                        </p:tgtEl>
                                        <p:attrNameLst>
                                          <p:attrName>style.visibility</p:attrName>
                                        </p:attrNameLst>
                                      </p:cBhvr>
                                      <p:to>
                                        <p:strVal val="visible"/>
                                      </p:to>
                                    </p:set>
                                    <p:animEffect transition="in" filter="checkerboard(across)">
                                      <p:cBhvr>
                                        <p:cTn id="36" dur="1000"/>
                                        <p:tgtEl>
                                          <p:spTgt spid="6146"/>
                                        </p:tgtEl>
                                      </p:cBhvr>
                                    </p:animEffect>
                                  </p:childTnLst>
                                </p:cTn>
                              </p:par>
                            </p:childTnLst>
                          </p:cTn>
                        </p:par>
                        <p:par>
                          <p:cTn id="37" fill="hold">
                            <p:stCondLst>
                              <p:cond delay="354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40"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42" dur="80"/>
                                        <p:tgtEl>
                                          <p:spTgt spid="3">
                                            <p:txEl>
                                              <p:pRg st="3" end="3"/>
                                            </p:txEl>
                                          </p:spTgt>
                                        </p:tgtEl>
                                        <p:attrNameLst>
                                          <p:attrName>fill.type</p:attrName>
                                        </p:attrNameLst>
                                      </p:cBhvr>
                                      <p:to>
                                        <p:strVal val="solid"/>
                                      </p:to>
                                    </p:set>
                                  </p:childTnLst>
                                </p:cTn>
                              </p:par>
                              <p:par>
                                <p:cTn id="43" presetID="5" presetClass="entr" presetSubtype="10" fill="hold" nodeType="withEffect">
                                  <p:stCondLst>
                                    <p:cond delay="0"/>
                                  </p:stCondLst>
                                  <p:childTnLst>
                                    <p:set>
                                      <p:cBhvr>
                                        <p:cTn id="44" dur="1" fill="hold">
                                          <p:stCondLst>
                                            <p:cond delay="0"/>
                                          </p:stCondLst>
                                        </p:cTn>
                                        <p:tgtEl>
                                          <p:spTgt spid="6148"/>
                                        </p:tgtEl>
                                        <p:attrNameLst>
                                          <p:attrName>style.visibility</p:attrName>
                                        </p:attrNameLst>
                                      </p:cBhvr>
                                      <p:to>
                                        <p:strVal val="visible"/>
                                      </p:to>
                                    </p:set>
                                    <p:animEffect transition="in" filter="checkerboard(across)">
                                      <p:cBhvr>
                                        <p:cTn id="45" dur="10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111\Desktop\images (2).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231752" y="3948545"/>
            <a:ext cx="2209800" cy="2259626"/>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Заголовок 1"/>
          <p:cNvSpPr>
            <a:spLocks noGrp="1"/>
          </p:cNvSpPr>
          <p:nvPr>
            <p:ph type="title"/>
          </p:nvPr>
        </p:nvSpPr>
        <p:spPr>
          <a:xfrm>
            <a:off x="539552" y="836712"/>
            <a:ext cx="8064895" cy="968320"/>
          </a:xfrm>
        </p:spPr>
        <p:txBody>
          <a:bodyPr/>
          <a:lstStyle/>
          <a:p>
            <a:pPr marL="0" indent="0" algn="ctr">
              <a:buNone/>
            </a:pPr>
            <a:r>
              <a:rPr lang="uk-UA" dirty="0" smtClean="0"/>
              <a:t>Допоміжні інструменти  та матеріали:</a:t>
            </a:r>
            <a:endParaRPr lang="ru-RU" dirty="0"/>
          </a:p>
        </p:txBody>
      </p:sp>
      <p:sp>
        <p:nvSpPr>
          <p:cNvPr id="3" name="Текст 2"/>
          <p:cNvSpPr>
            <a:spLocks noGrp="1"/>
          </p:cNvSpPr>
          <p:nvPr>
            <p:ph type="body" idx="1"/>
          </p:nvPr>
        </p:nvSpPr>
        <p:spPr>
          <a:xfrm>
            <a:off x="683568" y="1988840"/>
            <a:ext cx="7309364" cy="3454131"/>
          </a:xfrm>
        </p:spPr>
        <p:txBody>
          <a:bodyPr/>
          <a:lstStyle/>
          <a:p>
            <a:pPr marL="342900" indent="-342900" algn="l">
              <a:buClr>
                <a:schemeClr val="bg2">
                  <a:lumMod val="10000"/>
                </a:schemeClr>
              </a:buClr>
              <a:buFont typeface="Wingdings" pitchFamily="2" charset="2"/>
              <a:buChar char="ü"/>
            </a:pPr>
            <a:r>
              <a:rPr lang="uk-UA" sz="2800" dirty="0"/>
              <a:t>горщики для вазонів</a:t>
            </a:r>
            <a:r>
              <a:rPr lang="uk-UA" sz="2800" dirty="0" smtClean="0"/>
              <a:t>; </a:t>
            </a:r>
          </a:p>
          <a:p>
            <a:pPr marL="342900" indent="-342900" algn="l">
              <a:buClr>
                <a:schemeClr val="bg2">
                  <a:lumMod val="10000"/>
                </a:schemeClr>
              </a:buClr>
              <a:buFont typeface="Wingdings" pitchFamily="2" charset="2"/>
              <a:buChar char="ü"/>
            </a:pPr>
            <a:r>
              <a:rPr lang="uk-UA" sz="2800" dirty="0" smtClean="0"/>
              <a:t>шило;</a:t>
            </a:r>
          </a:p>
          <a:p>
            <a:pPr marL="342900" indent="-342900" algn="l">
              <a:buClr>
                <a:schemeClr val="bg2">
                  <a:lumMod val="10000"/>
                </a:schemeClr>
              </a:buClr>
              <a:buFont typeface="Wingdings" pitchFamily="2" charset="2"/>
              <a:buChar char="ü"/>
            </a:pPr>
            <a:r>
              <a:rPr lang="uk-UA" sz="2800" dirty="0"/>
              <a:t> </a:t>
            </a:r>
            <a:r>
              <a:rPr lang="uk-UA" sz="2800" dirty="0" smtClean="0"/>
              <a:t>рамки;</a:t>
            </a:r>
          </a:p>
          <a:p>
            <a:pPr marL="342900" indent="-342900" algn="l">
              <a:buClr>
                <a:schemeClr val="bg2">
                  <a:lumMod val="10000"/>
                </a:schemeClr>
              </a:buClr>
              <a:buFont typeface="Wingdings" pitchFamily="2" charset="2"/>
              <a:buChar char="ü"/>
            </a:pPr>
            <a:r>
              <a:rPr lang="ru-RU" sz="2800" dirty="0" smtClean="0"/>
              <a:t>тейп-</a:t>
            </a:r>
            <a:r>
              <a:rPr lang="ru-RU" sz="2800" dirty="0" err="1" smtClean="0"/>
              <a:t>стрічка</a:t>
            </a:r>
            <a:r>
              <a:rPr lang="ru-RU" sz="2800" dirty="0" smtClean="0"/>
              <a:t>;</a:t>
            </a:r>
          </a:p>
          <a:p>
            <a:pPr marL="342900" indent="-342900" algn="l">
              <a:buClr>
                <a:schemeClr val="bg2">
                  <a:lumMod val="10000"/>
                </a:schemeClr>
              </a:buClr>
              <a:buFont typeface="Wingdings" pitchFamily="2" charset="2"/>
              <a:buChar char="ü"/>
            </a:pPr>
            <a:r>
              <a:rPr lang="uk-UA" sz="2800" dirty="0" err="1" smtClean="0"/>
              <a:t>паєтки</a:t>
            </a:r>
            <a:r>
              <a:rPr lang="uk-UA" sz="2800" dirty="0" smtClean="0"/>
              <a:t> тощо.</a:t>
            </a:r>
            <a:endParaRPr lang="ru-RU" sz="2800" dirty="0" smtClean="0"/>
          </a:p>
          <a:p>
            <a:pPr marL="342900" indent="-342900" algn="l">
              <a:buClr>
                <a:schemeClr val="bg2">
                  <a:lumMod val="10000"/>
                </a:schemeClr>
              </a:buClr>
              <a:buFont typeface="Wingdings" pitchFamily="2" charset="2"/>
              <a:buChar char="ü"/>
            </a:pPr>
            <a:endParaRPr lang="ru-RU" dirty="0"/>
          </a:p>
        </p:txBody>
      </p:sp>
      <p:pic>
        <p:nvPicPr>
          <p:cNvPr id="7170" name="Picture 2" descr="C:\Users\111\Desktop\paetki foto-220x220.jpg"/>
          <p:cNvPicPr>
            <a:picLocks noChangeAspect="1" noChangeArrowheads="1"/>
          </p:cNvPicPr>
          <p:nvPr/>
        </p:nvPicPr>
        <p:blipFill rotWithShape="1">
          <a:blip r:embed="rId3">
            <a:extLst>
              <a:ext uri="{28A0092B-C50C-407E-A947-70E740481C1C}">
                <a14:useLocalDpi xmlns="" xmlns:a14="http://schemas.microsoft.com/office/drawing/2010/main" val="0"/>
              </a:ext>
            </a:extLst>
          </a:blip>
          <a:srcRect t="16894" b="17652"/>
          <a:stretch/>
        </p:blipFill>
        <p:spPr bwMode="auto">
          <a:xfrm>
            <a:off x="1115616" y="4869160"/>
            <a:ext cx="2095500" cy="1371600"/>
          </a:xfrm>
          <a:prstGeom prst="rect">
            <a:avLst/>
          </a:prstGeom>
          <a:noFill/>
          <a:extLst>
            <a:ext uri="{909E8E84-426E-40DD-AFC4-6F175D3DCCD1}">
              <a14:hiddenFill xmlns="" xmlns:a14="http://schemas.microsoft.com/office/drawing/2010/main">
                <a:solidFill>
                  <a:srgbClr val="FFFFFF"/>
                </a:solidFill>
              </a14:hiddenFill>
            </a:ext>
          </a:extLst>
        </p:spPr>
      </p:pic>
      <p:pic>
        <p:nvPicPr>
          <p:cNvPr id="1029" name="Picture 5" descr="C:\Users\111\Desktop\images (3).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102918" y="2060848"/>
            <a:ext cx="2398614" cy="1527943"/>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pic>
        <p:nvPicPr>
          <p:cNvPr id="1026" name="Picture 2" descr="C:\Users\111\Desktop\material_41.jpg"/>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3707903" y="4641473"/>
            <a:ext cx="2429441" cy="1656437"/>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Picture 3" descr="C:\Users\111\Desktop\Без названия.jpg"/>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3494672" y="2485913"/>
            <a:ext cx="2102097" cy="131011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364347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4"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3">
                                            <p:txEl>
                                              <p:pRg st="0" end="0"/>
                                            </p:txEl>
                                          </p:spTgt>
                                        </p:tgtEl>
                                        <p:attrNameLst>
                                          <p:attrName>fill.type</p:attrName>
                                        </p:attrNameLst>
                                      </p:cBhvr>
                                      <p:to>
                                        <p:strVal val="solid"/>
                                      </p:to>
                                    </p:set>
                                  </p:childTnLst>
                                </p:cTn>
                              </p:par>
                              <p:par>
                                <p:cTn id="17" presetID="10" presetClass="entr" presetSubtype="0" fill="hold" nodeType="withEffect">
                                  <p:stCondLst>
                                    <p:cond delay="0"/>
                                  </p:stCondLst>
                                  <p:childTnLst>
                                    <p:set>
                                      <p:cBhvr>
                                        <p:cTn id="18" dur="1" fill="hold">
                                          <p:stCondLst>
                                            <p:cond delay="0"/>
                                          </p:stCondLst>
                                        </p:cTn>
                                        <p:tgtEl>
                                          <p:spTgt spid="1029"/>
                                        </p:tgtEl>
                                        <p:attrNameLst>
                                          <p:attrName>style.visibility</p:attrName>
                                        </p:attrNameLst>
                                      </p:cBhvr>
                                      <p:to>
                                        <p:strVal val="visible"/>
                                      </p:to>
                                    </p:set>
                                    <p:animEffect transition="in" filter="fade">
                                      <p:cBhvr>
                                        <p:cTn id="19" dur="2000"/>
                                        <p:tgtEl>
                                          <p:spTgt spid="1029"/>
                                        </p:tgtEl>
                                      </p:cBhvr>
                                    </p:animEffect>
                                  </p:childTnLst>
                                </p:cTn>
                              </p:par>
                            </p:childTnLst>
                          </p:cTn>
                        </p:par>
                      </p:childTnLst>
                    </p:cTn>
                  </p:par>
                  <p:par>
                    <p:cTn id="20" fill="hold">
                      <p:stCondLst>
                        <p:cond delay="indefinite"/>
                      </p:stCondLst>
                      <p:childTnLst>
                        <p:par>
                          <p:cTn id="21" fill="hold">
                            <p:stCondLst>
                              <p:cond delay="0"/>
                            </p:stCondLst>
                            <p:childTnLst>
                              <p:par>
                                <p:cTn id="22" presetID="27" presetClass="entr" presetSubtype="0" fill="hold" grpId="0" nodeType="clickEffect">
                                  <p:stCondLst>
                                    <p:cond delay="0"/>
                                  </p:stCondLst>
                                  <p:iterate type="lt">
                                    <p:tmPct val="50000"/>
                                  </p:iterate>
                                  <p:childTnLst>
                                    <p:set>
                                      <p:cBhvr>
                                        <p:cTn id="23"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4"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6" dur="80"/>
                                        <p:tgtEl>
                                          <p:spTgt spid="3">
                                            <p:txEl>
                                              <p:pRg st="1" end="1"/>
                                            </p:txEl>
                                          </p:spTgt>
                                        </p:tgtEl>
                                        <p:attrNameLst>
                                          <p:attrName>fill.type</p:attrName>
                                        </p:attrNameLst>
                                      </p:cBhvr>
                                      <p:to>
                                        <p:strVal val="solid"/>
                                      </p:to>
                                    </p:set>
                                  </p:childTnLst>
                                </p:cTn>
                              </p:par>
                              <p:par>
                                <p:cTn id="27" presetID="10" presetClass="entr" presetSubtype="0" fill="hold" nodeType="withEffect">
                                  <p:stCondLst>
                                    <p:cond delay="0"/>
                                  </p:stCondLst>
                                  <p:childTnLst>
                                    <p:set>
                                      <p:cBhvr>
                                        <p:cTn id="28" dur="1" fill="hold">
                                          <p:stCondLst>
                                            <p:cond delay="0"/>
                                          </p:stCondLst>
                                        </p:cTn>
                                        <p:tgtEl>
                                          <p:spTgt spid="1027"/>
                                        </p:tgtEl>
                                        <p:attrNameLst>
                                          <p:attrName>style.visibility</p:attrName>
                                        </p:attrNameLst>
                                      </p:cBhvr>
                                      <p:to>
                                        <p:strVal val="visible"/>
                                      </p:to>
                                    </p:set>
                                    <p:animEffect transition="in" filter="fade">
                                      <p:cBhvr>
                                        <p:cTn id="29" dur="2000"/>
                                        <p:tgtEl>
                                          <p:spTgt spid="1027"/>
                                        </p:tgtEl>
                                      </p:cBhvr>
                                    </p:animEffect>
                                  </p:childTnLst>
                                </p:cTn>
                              </p:par>
                            </p:childTnLst>
                          </p:cTn>
                        </p:par>
                      </p:childTnLst>
                    </p:cTn>
                  </p:par>
                  <p:par>
                    <p:cTn id="30" fill="hold">
                      <p:stCondLst>
                        <p:cond delay="indefinite"/>
                      </p:stCondLst>
                      <p:childTnLst>
                        <p:par>
                          <p:cTn id="31" fill="hold">
                            <p:stCondLst>
                              <p:cond delay="0"/>
                            </p:stCondLst>
                            <p:childTnLst>
                              <p:par>
                                <p:cTn id="32" presetID="27" presetClass="entr" presetSubtype="0" fill="hold" grpId="0" nodeType="clickEffect">
                                  <p:stCondLst>
                                    <p:cond delay="0"/>
                                  </p:stCondLst>
                                  <p:iterate type="lt">
                                    <p:tmPct val="50000"/>
                                  </p:iterate>
                                  <p:childTnLst>
                                    <p:set>
                                      <p:cBhvr>
                                        <p:cTn id="33"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4"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5"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6" dur="80"/>
                                        <p:tgtEl>
                                          <p:spTgt spid="3">
                                            <p:txEl>
                                              <p:pRg st="2" end="2"/>
                                            </p:txEl>
                                          </p:spTgt>
                                        </p:tgtEl>
                                        <p:attrNameLst>
                                          <p:attrName>fill.type</p:attrName>
                                        </p:attrNameLst>
                                      </p:cBhvr>
                                      <p:to>
                                        <p:strVal val="solid"/>
                                      </p:to>
                                    </p:set>
                                  </p:childTnLst>
                                </p:cTn>
                              </p:par>
                              <p:par>
                                <p:cTn id="37" presetID="10" presetClass="entr" presetSubtype="0" fill="hold" nodeType="withEffect">
                                  <p:stCondLst>
                                    <p:cond delay="0"/>
                                  </p:stCondLst>
                                  <p:childTnLst>
                                    <p:set>
                                      <p:cBhvr>
                                        <p:cTn id="38" dur="1" fill="hold">
                                          <p:stCondLst>
                                            <p:cond delay="0"/>
                                          </p:stCondLst>
                                        </p:cTn>
                                        <p:tgtEl>
                                          <p:spTgt spid="1028"/>
                                        </p:tgtEl>
                                        <p:attrNameLst>
                                          <p:attrName>style.visibility</p:attrName>
                                        </p:attrNameLst>
                                      </p:cBhvr>
                                      <p:to>
                                        <p:strVal val="visible"/>
                                      </p:to>
                                    </p:set>
                                    <p:animEffect transition="in" filter="fade">
                                      <p:cBhvr>
                                        <p:cTn id="39" dur="2000"/>
                                        <p:tgtEl>
                                          <p:spTgt spid="1028"/>
                                        </p:tgtEl>
                                      </p:cBhvr>
                                    </p:animEffect>
                                  </p:childTnLst>
                                </p:cTn>
                              </p:par>
                            </p:childTnLst>
                          </p:cTn>
                        </p:par>
                      </p:childTnLst>
                    </p:cTn>
                  </p:par>
                  <p:par>
                    <p:cTn id="40" fill="hold">
                      <p:stCondLst>
                        <p:cond delay="indefinite"/>
                      </p:stCondLst>
                      <p:childTnLst>
                        <p:par>
                          <p:cTn id="41" fill="hold">
                            <p:stCondLst>
                              <p:cond delay="0"/>
                            </p:stCondLst>
                            <p:childTnLst>
                              <p:par>
                                <p:cTn id="42" presetID="27" presetClass="entr" presetSubtype="0" fill="hold" grpId="0" nodeType="clickEffect">
                                  <p:stCondLst>
                                    <p:cond delay="0"/>
                                  </p:stCondLst>
                                  <p:iterate type="lt">
                                    <p:tmPct val="50000"/>
                                  </p:iterate>
                                  <p:childTnLst>
                                    <p:set>
                                      <p:cBhvr>
                                        <p:cTn id="43"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44"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46" dur="80"/>
                                        <p:tgtEl>
                                          <p:spTgt spid="3">
                                            <p:txEl>
                                              <p:pRg st="3" end="3"/>
                                            </p:txEl>
                                          </p:spTgt>
                                        </p:tgtEl>
                                        <p:attrNameLst>
                                          <p:attrName>fill.type</p:attrName>
                                        </p:attrNameLst>
                                      </p:cBhvr>
                                      <p:to>
                                        <p:strVal val="solid"/>
                                      </p:to>
                                    </p:set>
                                  </p:childTnLst>
                                </p:cTn>
                              </p:par>
                              <p:par>
                                <p:cTn id="47" presetID="10" presetClass="entr" presetSubtype="0" fill="hold" nodeType="withEffect">
                                  <p:stCondLst>
                                    <p:cond delay="0"/>
                                  </p:stCondLst>
                                  <p:childTnLst>
                                    <p:set>
                                      <p:cBhvr>
                                        <p:cTn id="48" dur="1" fill="hold">
                                          <p:stCondLst>
                                            <p:cond delay="0"/>
                                          </p:stCondLst>
                                        </p:cTn>
                                        <p:tgtEl>
                                          <p:spTgt spid="1026"/>
                                        </p:tgtEl>
                                        <p:attrNameLst>
                                          <p:attrName>style.visibility</p:attrName>
                                        </p:attrNameLst>
                                      </p:cBhvr>
                                      <p:to>
                                        <p:strVal val="visible"/>
                                      </p:to>
                                    </p:set>
                                    <p:animEffect transition="in" filter="fade">
                                      <p:cBhvr>
                                        <p:cTn id="49" dur="2000"/>
                                        <p:tgtEl>
                                          <p:spTgt spid="1026"/>
                                        </p:tgtEl>
                                      </p:cBhvr>
                                    </p:animEffec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grpId="0" nodeType="clickEffect">
                                  <p:stCondLst>
                                    <p:cond delay="0"/>
                                  </p:stCondLst>
                                  <p:iterate type="lt">
                                    <p:tmPct val="50000"/>
                                  </p:iterate>
                                  <p:childTnLst>
                                    <p:set>
                                      <p:cBhvr>
                                        <p:cTn id="53"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54"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56" dur="80"/>
                                        <p:tgtEl>
                                          <p:spTgt spid="3">
                                            <p:txEl>
                                              <p:pRg st="4" end="4"/>
                                            </p:txEl>
                                          </p:spTgt>
                                        </p:tgtEl>
                                        <p:attrNameLst>
                                          <p:attrName>fill.type</p:attrName>
                                        </p:attrNameLst>
                                      </p:cBhvr>
                                      <p:to>
                                        <p:strVal val="solid"/>
                                      </p:to>
                                    </p:set>
                                  </p:childTnLst>
                                </p:cTn>
                              </p:par>
                              <p:par>
                                <p:cTn id="57" presetID="10" presetClass="entr" presetSubtype="0" fill="hold" nodeType="withEffect">
                                  <p:stCondLst>
                                    <p:cond delay="0"/>
                                  </p:stCondLst>
                                  <p:childTnLst>
                                    <p:set>
                                      <p:cBhvr>
                                        <p:cTn id="58" dur="1" fill="hold">
                                          <p:stCondLst>
                                            <p:cond delay="0"/>
                                          </p:stCondLst>
                                        </p:cTn>
                                        <p:tgtEl>
                                          <p:spTgt spid="7170"/>
                                        </p:tgtEl>
                                        <p:attrNameLst>
                                          <p:attrName>style.visibility</p:attrName>
                                        </p:attrNameLst>
                                      </p:cBhvr>
                                      <p:to>
                                        <p:strVal val="visible"/>
                                      </p:to>
                                    </p:set>
                                    <p:animEffect transition="in" filter="fade">
                                      <p:cBhvr>
                                        <p:cTn id="59"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1268760"/>
            <a:ext cx="6812237" cy="3327234"/>
          </a:xfrm>
        </p:spPr>
        <p:txBody>
          <a:bodyPr/>
          <a:lstStyle/>
          <a:p>
            <a:pPr marL="0" indent="0" algn="ctr">
              <a:buNone/>
            </a:pPr>
            <a:r>
              <a:rPr lang="uk-UA" sz="8800" dirty="0" smtClean="0">
                <a:solidFill>
                  <a:schemeClr val="bg2">
                    <a:lumMod val="75000"/>
                  </a:schemeClr>
                </a:solidFill>
              </a:rPr>
              <a:t>Дякую за увагу!</a:t>
            </a:r>
            <a:endParaRPr lang="ru-RU" sz="8800" dirty="0">
              <a:solidFill>
                <a:schemeClr val="bg2">
                  <a:lumMod val="75000"/>
                </a:schemeClr>
              </a:solidFill>
            </a:endParaRPr>
          </a:p>
        </p:txBody>
      </p:sp>
    </p:spTree>
    <p:extLst>
      <p:ext uri="{BB962C8B-B14F-4D97-AF65-F5344CB8AC3E}">
        <p14:creationId xmlns="" xmlns:p14="http://schemas.microsoft.com/office/powerpoint/2010/main" val="344483798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11560" y="1916832"/>
            <a:ext cx="7920880" cy="4464496"/>
          </a:xfrm>
        </p:spPr>
        <p:txBody>
          <a:bodyPr>
            <a:normAutofit lnSpcReduction="10000"/>
          </a:bodyPr>
          <a:lstStyle/>
          <a:p>
            <a:pPr algn="ctr"/>
            <a:r>
              <a:rPr lang="uk-UA" sz="2400" dirty="0" smtClean="0"/>
              <a:t>Література:</a:t>
            </a:r>
          </a:p>
          <a:p>
            <a:pPr marL="514350" indent="-514350" algn="l">
              <a:buFont typeface="+mj-lt"/>
              <a:buAutoNum type="arabicPeriod"/>
            </a:pPr>
            <a:r>
              <a:rPr lang="uk-UA" sz="2400" dirty="0"/>
              <a:t> </a:t>
            </a:r>
            <a:r>
              <a:rPr lang="uk-UA" sz="2400" dirty="0" smtClean="0"/>
              <a:t>Олешко Л. В. Усі уроки технологій. 10-11клас. Варіативна складова: </a:t>
            </a:r>
            <a:r>
              <a:rPr lang="en-US" sz="2400" dirty="0" smtClean="0"/>
              <a:t>[</a:t>
            </a:r>
            <a:r>
              <a:rPr lang="uk-UA" sz="2400" dirty="0" smtClean="0"/>
              <a:t>текст</a:t>
            </a:r>
            <a:r>
              <a:rPr lang="en-US" sz="2400" dirty="0" smtClean="0"/>
              <a:t>]</a:t>
            </a:r>
            <a:r>
              <a:rPr lang="uk-UA" sz="2400" dirty="0" smtClean="0"/>
              <a:t>/ Л. В. Олешко, А. В. </a:t>
            </a:r>
            <a:r>
              <a:rPr lang="uk-UA" sz="2400" dirty="0" err="1" smtClean="0"/>
              <a:t>Хавкун</a:t>
            </a:r>
            <a:r>
              <a:rPr lang="uk-UA" sz="2400" dirty="0" smtClean="0"/>
              <a:t>. – Х.: Видавнича група «Основа», 2014- 336 с. </a:t>
            </a:r>
            <a:r>
              <a:rPr lang="uk-UA" sz="2400" i="1" dirty="0" smtClean="0"/>
              <a:t>(книга двох авторів)</a:t>
            </a:r>
          </a:p>
          <a:p>
            <a:pPr algn="ctr"/>
            <a:r>
              <a:rPr lang="uk-UA" sz="2400" dirty="0" smtClean="0"/>
              <a:t>Інтернет ресурси:</a:t>
            </a:r>
          </a:p>
          <a:p>
            <a:pPr marL="457200" indent="-457200" algn="l">
              <a:buFont typeface="+mj-lt"/>
              <a:buAutoNum type="arabicPeriod"/>
            </a:pPr>
            <a:r>
              <a:rPr lang="uk-UA" sz="2400" dirty="0"/>
              <a:t> </a:t>
            </a:r>
            <a:r>
              <a:rPr lang="en-US" sz="2400" dirty="0">
                <a:hlinkClick r:id="rId2"/>
              </a:rPr>
              <a:t>http://biseropletinnya.blogspot.com</a:t>
            </a:r>
            <a:r>
              <a:rPr lang="en-US" sz="2400" dirty="0" smtClean="0">
                <a:hlinkClick r:id="rId2"/>
              </a:rPr>
              <a:t>/</a:t>
            </a:r>
            <a:endParaRPr lang="uk-UA" sz="2400" dirty="0" smtClean="0"/>
          </a:p>
          <a:p>
            <a:pPr marL="457200" indent="-457200" algn="l">
              <a:buFont typeface="+mj-lt"/>
              <a:buAutoNum type="arabicPeriod"/>
            </a:pPr>
            <a:r>
              <a:rPr lang="en-US" sz="2400" dirty="0">
                <a:hlinkClick r:id="rId3"/>
              </a:rPr>
              <a:t>http://www.liga-tool.com.ua/stati/ploskogubtsi-klishchi-pasatizhi-vidi-i-poradi-shchodo-viboru-sharnirnoigubtsevogo-instrumentu</a:t>
            </a:r>
            <a:r>
              <a:rPr lang="en-US" sz="2400" dirty="0" smtClean="0">
                <a:hlinkClick r:id="rId3"/>
              </a:rPr>
              <a:t>/</a:t>
            </a:r>
            <a:endParaRPr lang="uk-UA" sz="2400" dirty="0" smtClean="0"/>
          </a:p>
          <a:p>
            <a:pPr marL="457200" indent="-457200" algn="l">
              <a:buFont typeface="+mj-lt"/>
              <a:buAutoNum type="arabicPeriod"/>
            </a:pPr>
            <a:r>
              <a:rPr lang="en-US" sz="2400" dirty="0">
                <a:hlinkClick r:id="rId4"/>
              </a:rPr>
              <a:t>http://</a:t>
            </a:r>
            <a:r>
              <a:rPr lang="en-US" sz="2400" dirty="0" smtClean="0">
                <a:hlinkClick r:id="rId4"/>
              </a:rPr>
              <a:t>sobko.minyta.ru/tvorch/b/biser.html</a:t>
            </a:r>
            <a:endParaRPr lang="uk-UA" sz="2400" dirty="0" smtClean="0"/>
          </a:p>
          <a:p>
            <a:pPr algn="l"/>
            <a:endParaRPr lang="uk-UA" sz="2400" dirty="0" smtClean="0"/>
          </a:p>
          <a:p>
            <a:pPr marL="457200" indent="-457200" algn="l">
              <a:buFont typeface="+mj-lt"/>
              <a:buAutoNum type="arabicPeriod"/>
            </a:pPr>
            <a:endParaRPr lang="uk-UA" sz="2400" dirty="0" smtClean="0"/>
          </a:p>
          <a:p>
            <a:pPr marL="457200" indent="-457200" algn="l">
              <a:buFont typeface="+mj-lt"/>
              <a:buAutoNum type="arabicPeriod"/>
            </a:pPr>
            <a:endParaRPr lang="ru-RU" sz="2400" dirty="0"/>
          </a:p>
        </p:txBody>
      </p:sp>
      <p:sp>
        <p:nvSpPr>
          <p:cNvPr id="4" name="Заголовок 3"/>
          <p:cNvSpPr>
            <a:spLocks noGrp="1"/>
          </p:cNvSpPr>
          <p:nvPr>
            <p:ph type="title"/>
          </p:nvPr>
        </p:nvSpPr>
        <p:spPr>
          <a:xfrm>
            <a:off x="611560" y="404664"/>
            <a:ext cx="7992888" cy="1440160"/>
          </a:xfrm>
        </p:spPr>
        <p:txBody>
          <a:bodyPr/>
          <a:lstStyle/>
          <a:p>
            <a:pPr marL="0" indent="0" algn="ctr">
              <a:buNone/>
            </a:pPr>
            <a:r>
              <a:rPr lang="uk-UA" dirty="0" smtClean="0"/>
              <a:t>Список використаних джерел:</a:t>
            </a:r>
            <a:endParaRPr lang="ru-RU" dirty="0"/>
          </a:p>
        </p:txBody>
      </p:sp>
    </p:spTree>
    <p:extLst>
      <p:ext uri="{BB962C8B-B14F-4D97-AF65-F5344CB8AC3E}">
        <p14:creationId xmlns="" xmlns:p14="http://schemas.microsoft.com/office/powerpoint/2010/main" val="287259529"/>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32656"/>
            <a:ext cx="8208912" cy="1152128"/>
          </a:xfrm>
        </p:spPr>
        <p:txBody>
          <a:bodyPr/>
          <a:lstStyle/>
          <a:p>
            <a:pPr marL="0" indent="0" algn="ctr">
              <a:buNone/>
            </a:pPr>
            <a:r>
              <a:rPr lang="uk-UA" sz="3600" dirty="0" smtClean="0">
                <a:solidFill>
                  <a:schemeClr val="tx2">
                    <a:lumMod val="75000"/>
                  </a:schemeClr>
                </a:solidFill>
              </a:rPr>
              <a:t>Історія походження, виробництва і застосування бісеру.</a:t>
            </a:r>
            <a:endParaRPr lang="ru-RU" sz="3600" dirty="0"/>
          </a:p>
        </p:txBody>
      </p:sp>
      <p:sp>
        <p:nvSpPr>
          <p:cNvPr id="3" name="Текст 2"/>
          <p:cNvSpPr>
            <a:spLocks noGrp="1"/>
          </p:cNvSpPr>
          <p:nvPr>
            <p:ph type="body" idx="1"/>
          </p:nvPr>
        </p:nvSpPr>
        <p:spPr>
          <a:xfrm>
            <a:off x="899592" y="1844824"/>
            <a:ext cx="7488832" cy="3598147"/>
          </a:xfrm>
        </p:spPr>
        <p:txBody>
          <a:bodyPr>
            <a:normAutofit/>
          </a:bodyPr>
          <a:lstStyle/>
          <a:p>
            <a:pPr algn="just"/>
            <a:r>
              <a:rPr lang="ru-RU" b="1" dirty="0" err="1"/>
              <a:t>Мистецтво</a:t>
            </a:r>
            <a:r>
              <a:rPr lang="ru-RU" b="1" dirty="0"/>
              <a:t> </a:t>
            </a:r>
            <a:r>
              <a:rPr lang="ru-RU" b="1" dirty="0" err="1"/>
              <a:t>виготовлення</a:t>
            </a:r>
            <a:r>
              <a:rPr lang="ru-RU" b="1" dirty="0"/>
              <a:t> </a:t>
            </a:r>
            <a:r>
              <a:rPr lang="ru-RU" b="1" dirty="0" err="1"/>
              <a:t>виробів</a:t>
            </a:r>
            <a:r>
              <a:rPr lang="ru-RU" b="1" dirty="0"/>
              <a:t> з </a:t>
            </a:r>
            <a:r>
              <a:rPr lang="ru-RU" b="1" dirty="0" err="1"/>
              <a:t>бісеру</a:t>
            </a:r>
            <a:r>
              <a:rPr lang="ru-RU" b="1" dirty="0"/>
              <a:t> </a:t>
            </a:r>
            <a:r>
              <a:rPr lang="ru-RU" b="1" dirty="0" err="1"/>
              <a:t>сягає</a:t>
            </a:r>
            <a:r>
              <a:rPr lang="ru-RU" b="1" dirty="0"/>
              <a:t>  </a:t>
            </a:r>
            <a:r>
              <a:rPr lang="ru-RU" b="1" dirty="0" err="1"/>
              <a:t>глибини</a:t>
            </a:r>
            <a:r>
              <a:rPr lang="ru-RU" b="1" dirty="0"/>
              <a:t>  </a:t>
            </a:r>
            <a:r>
              <a:rPr lang="ru-RU" b="1" dirty="0" err="1"/>
              <a:t>віків</a:t>
            </a:r>
            <a:r>
              <a:rPr lang="ru-RU" b="1" dirty="0"/>
              <a:t>. </a:t>
            </a:r>
            <a:r>
              <a:rPr lang="ru-RU" b="1" dirty="0" err="1"/>
              <a:t>Виготовлення</a:t>
            </a:r>
            <a:r>
              <a:rPr lang="ru-RU" b="1" dirty="0"/>
              <a:t> прикрас з </a:t>
            </a:r>
            <a:r>
              <a:rPr lang="ru-RU" b="1" dirty="0" err="1"/>
              <a:t>бісеру</a:t>
            </a:r>
            <a:r>
              <a:rPr lang="ru-RU" b="1" dirty="0"/>
              <a:t> – один </a:t>
            </a:r>
            <a:r>
              <a:rPr lang="ru-RU" b="1" dirty="0" err="1"/>
              <a:t>із</a:t>
            </a:r>
            <a:r>
              <a:rPr lang="ru-RU" b="1" dirty="0"/>
              <a:t> самих </a:t>
            </a:r>
            <a:r>
              <a:rPr lang="ru-RU" b="1" dirty="0" err="1"/>
              <a:t>загадкових</a:t>
            </a:r>
            <a:r>
              <a:rPr lang="ru-RU" b="1" dirty="0"/>
              <a:t>, </a:t>
            </a:r>
            <a:r>
              <a:rPr lang="ru-RU" b="1" dirty="0" err="1"/>
              <a:t>найцікавіших</a:t>
            </a:r>
            <a:r>
              <a:rPr lang="ru-RU" b="1" dirty="0"/>
              <a:t> </a:t>
            </a:r>
            <a:r>
              <a:rPr lang="ru-RU" b="1" dirty="0" err="1"/>
              <a:t>видів</a:t>
            </a:r>
            <a:r>
              <a:rPr lang="ru-RU" b="1" dirty="0"/>
              <a:t> </a:t>
            </a:r>
            <a:r>
              <a:rPr lang="ru-RU" b="1" dirty="0" err="1"/>
              <a:t>народної</a:t>
            </a:r>
            <a:r>
              <a:rPr lang="ru-RU" b="1" dirty="0"/>
              <a:t> </a:t>
            </a:r>
            <a:r>
              <a:rPr lang="ru-RU" b="1" dirty="0" err="1"/>
              <a:t>творчості</a:t>
            </a:r>
            <a:r>
              <a:rPr lang="ru-RU" b="1" dirty="0"/>
              <a:t>.</a:t>
            </a:r>
            <a:endParaRPr lang="ru-RU" dirty="0"/>
          </a:p>
        </p:txBody>
      </p:sp>
      <p:pic>
        <p:nvPicPr>
          <p:cNvPr id="2050" name="Picture 2" descr="E:\Рукоділля\бісер\biser.info_46625_pavlin_1352011907.preview.jpg"/>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8288"/>
          <a:stretch/>
        </p:blipFill>
        <p:spPr bwMode="auto">
          <a:xfrm>
            <a:off x="5436095" y="3269673"/>
            <a:ext cx="2622891" cy="3209586"/>
          </a:xfrm>
          <a:prstGeom prst="rect">
            <a:avLst/>
          </a:prstGeom>
          <a:noFill/>
          <a:extLst>
            <a:ext uri="{909E8E84-426E-40DD-AFC4-6F175D3DCCD1}">
              <a14:hiddenFill xmlns="" xmlns:a14="http://schemas.microsoft.com/office/drawing/2010/main">
                <a:solidFill>
                  <a:srgbClr val="FFFFFF"/>
                </a:solidFill>
              </a14:hiddenFill>
            </a:ext>
          </a:extLst>
        </p:spPr>
      </p:pic>
      <p:pic>
        <p:nvPicPr>
          <p:cNvPr id="2051" name="Picture 3" descr="E:\Рукоділля\бісер\bk6wXi003Cc.jpg"/>
          <p:cNvPicPr>
            <a:picLocks noChangeAspect="1" noChangeArrowheads="1"/>
          </p:cNvPicPr>
          <p:nvPr/>
        </p:nvPicPr>
        <p:blipFill rotWithShape="1">
          <a:blip r:embed="rId3">
            <a:extLst>
              <a:ext uri="{28A0092B-C50C-407E-A947-70E740481C1C}">
                <a14:useLocalDpi xmlns="" xmlns:a14="http://schemas.microsoft.com/office/drawing/2010/main" val="0"/>
              </a:ext>
            </a:extLst>
          </a:blip>
          <a:srcRect l="4841" t="6910" r="3573" b="14108"/>
          <a:stretch/>
        </p:blipFill>
        <p:spPr bwMode="auto">
          <a:xfrm>
            <a:off x="1187624" y="3269673"/>
            <a:ext cx="3744416" cy="320958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551823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20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par>
                          <p:cTn id="16" fill="hold">
                            <p:stCondLst>
                              <p:cond delay="7520"/>
                            </p:stCondLst>
                            <p:childTnLst>
                              <p:par>
                                <p:cTn id="17" presetID="10" presetClass="entr" presetSubtype="0" fill="hold" nodeType="afterEffect">
                                  <p:stCondLst>
                                    <p:cond delay="0"/>
                                  </p:stCondLst>
                                  <p:childTnLst>
                                    <p:set>
                                      <p:cBhvr>
                                        <p:cTn id="18" dur="1" fill="hold">
                                          <p:stCondLst>
                                            <p:cond delay="0"/>
                                          </p:stCondLst>
                                        </p:cTn>
                                        <p:tgtEl>
                                          <p:spTgt spid="2051"/>
                                        </p:tgtEl>
                                        <p:attrNameLst>
                                          <p:attrName>style.visibility</p:attrName>
                                        </p:attrNameLst>
                                      </p:cBhvr>
                                      <p:to>
                                        <p:strVal val="visible"/>
                                      </p:to>
                                    </p:set>
                                    <p:animEffect transition="in" filter="fade">
                                      <p:cBhvr>
                                        <p:cTn id="19" dur="2000"/>
                                        <p:tgtEl>
                                          <p:spTgt spid="2051"/>
                                        </p:tgtEl>
                                      </p:cBhvr>
                                    </p:animEffect>
                                  </p:childTnLst>
                                </p:cTn>
                              </p:par>
                              <p:par>
                                <p:cTn id="20" presetID="10" presetClass="entr" presetSubtype="0" fill="hold" nodeType="withEffect">
                                  <p:stCondLst>
                                    <p:cond delay="0"/>
                                  </p:stCondLst>
                                  <p:childTnLst>
                                    <p:set>
                                      <p:cBhvr>
                                        <p:cTn id="21" dur="1" fill="hold">
                                          <p:stCondLst>
                                            <p:cond delay="0"/>
                                          </p:stCondLst>
                                        </p:cTn>
                                        <p:tgtEl>
                                          <p:spTgt spid="2050"/>
                                        </p:tgtEl>
                                        <p:attrNameLst>
                                          <p:attrName>style.visibility</p:attrName>
                                        </p:attrNameLst>
                                      </p:cBhvr>
                                      <p:to>
                                        <p:strVal val="visible"/>
                                      </p:to>
                                    </p:set>
                                    <p:animEffect transition="in" filter="fade">
                                      <p:cBhvr>
                                        <p:cTn id="2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404664"/>
            <a:ext cx="6408712" cy="824304"/>
          </a:xfrm>
        </p:spPr>
        <p:txBody>
          <a:bodyPr/>
          <a:lstStyle/>
          <a:p>
            <a:pPr marL="0" indent="0">
              <a:buNone/>
            </a:pPr>
            <a:r>
              <a:rPr lang="uk-UA" dirty="0" smtClean="0"/>
              <a:t>Легенда про бісер</a:t>
            </a:r>
            <a:endParaRPr lang="ru-RU" dirty="0"/>
          </a:p>
        </p:txBody>
      </p:sp>
      <p:sp>
        <p:nvSpPr>
          <p:cNvPr id="3" name="Текст 2"/>
          <p:cNvSpPr>
            <a:spLocks noGrp="1"/>
          </p:cNvSpPr>
          <p:nvPr>
            <p:ph type="body" idx="1"/>
          </p:nvPr>
        </p:nvSpPr>
        <p:spPr>
          <a:xfrm>
            <a:off x="1115616" y="1196752"/>
            <a:ext cx="7200800" cy="4536504"/>
          </a:xfrm>
        </p:spPr>
        <p:txBody>
          <a:bodyPr>
            <a:normAutofit/>
          </a:bodyPr>
          <a:lstStyle/>
          <a:p>
            <a:pPr algn="l"/>
            <a:r>
              <a:rPr lang="uk-UA" dirty="0" smtClean="0"/>
              <a:t>	За легендою вперше зуміли добути бісер фінікійці. Приблизно шість тисячоліть тому,  фінікійські купці везли по Середземному морю природний мінерал – селітру,  що добули в долині Нілу, в Африці. Подорожуючи, вони висадилися на  піщаний  берег Сирії. Взявшись готувати собі їжу, не змогли знайти великих каменів, щоб обкласти багаття та поставити на них посуд. Вирішили використати для цього великі шматки селітри. Вранці, розгрібаючи попіл, купці виявили чудовий злиток, який був твердий мов камінь, горів вогнем на сонці, був чистим і прозорим як вода. Багаття зуміло розтопити селітру, поєднати її з річковим піском. Так утворилось найперше скло, давши початок скловиробництву.</a:t>
            </a:r>
            <a:endParaRPr lang="uk-UA" dirty="0"/>
          </a:p>
        </p:txBody>
      </p:sp>
      <p:pic>
        <p:nvPicPr>
          <p:cNvPr id="3077" name="Picture 5" descr="C:\Users\111\Desktop\zircon-beads2.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508104" y="5229200"/>
            <a:ext cx="3305175" cy="1409502"/>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7090040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640"/>
                            </p:stCondLst>
                            <p:childTnLst>
                              <p:par>
                                <p:cTn id="11" presetID="42"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111\Desktop\istorija-pohodzhennja-biseru_1.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84921" y="548680"/>
            <a:ext cx="8091536" cy="576064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7475453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anim calcmode="lin" valueType="num">
                                      <p:cBhvr>
                                        <p:cTn id="8" dur="2000" fill="hold"/>
                                        <p:tgtEl>
                                          <p:spTgt spid="4098"/>
                                        </p:tgtEl>
                                        <p:attrNameLst>
                                          <p:attrName>style.rotation</p:attrName>
                                        </p:attrNameLst>
                                      </p:cBhvr>
                                      <p:tavLst>
                                        <p:tav tm="0">
                                          <p:val>
                                            <p:fltVal val="720"/>
                                          </p:val>
                                        </p:tav>
                                        <p:tav tm="100000">
                                          <p:val>
                                            <p:fltVal val="0"/>
                                          </p:val>
                                        </p:tav>
                                      </p:tavLst>
                                    </p:anim>
                                    <p:anim calcmode="lin" valueType="num">
                                      <p:cBhvr>
                                        <p:cTn id="9" dur="2000" fill="hold"/>
                                        <p:tgtEl>
                                          <p:spTgt spid="4098"/>
                                        </p:tgtEl>
                                        <p:attrNameLst>
                                          <p:attrName>ppt_h</p:attrName>
                                        </p:attrNameLst>
                                      </p:cBhvr>
                                      <p:tavLst>
                                        <p:tav tm="0">
                                          <p:val>
                                            <p:fltVal val="0"/>
                                          </p:val>
                                        </p:tav>
                                        <p:tav tm="100000">
                                          <p:val>
                                            <p:strVal val="#ppt_h"/>
                                          </p:val>
                                        </p:tav>
                                      </p:tavLst>
                                    </p:anim>
                                    <p:anim calcmode="lin" valueType="num">
                                      <p:cBhvr>
                                        <p:cTn id="10" dur="2000" fill="hold"/>
                                        <p:tgtEl>
                                          <p:spTgt spid="409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83568" y="476672"/>
            <a:ext cx="7704856" cy="5904656"/>
          </a:xfrm>
        </p:spPr>
        <p:txBody>
          <a:bodyPr>
            <a:normAutofit lnSpcReduction="10000"/>
          </a:bodyPr>
          <a:lstStyle/>
          <a:p>
            <a:pPr algn="just"/>
            <a:r>
              <a:rPr lang="ru-RU" dirty="0" smtClean="0"/>
              <a:t>	</a:t>
            </a:r>
            <a:r>
              <a:rPr lang="ru-RU" dirty="0" err="1" smtClean="0"/>
              <a:t>Існує</a:t>
            </a:r>
            <a:r>
              <a:rPr lang="ru-RU" dirty="0" smtClean="0"/>
              <a:t> </a:t>
            </a:r>
            <a:r>
              <a:rPr lang="ru-RU" dirty="0" err="1"/>
              <a:t>також</a:t>
            </a:r>
            <a:r>
              <a:rPr lang="ru-RU" dirty="0"/>
              <a:t> </a:t>
            </a:r>
            <a:r>
              <a:rPr lang="ru-RU" dirty="0" err="1"/>
              <a:t>версія</a:t>
            </a:r>
            <a:r>
              <a:rPr lang="ru-RU" dirty="0"/>
              <a:t> </a:t>
            </a:r>
            <a:r>
              <a:rPr lang="ru-RU" dirty="0" err="1"/>
              <a:t>що</a:t>
            </a:r>
            <a:r>
              <a:rPr lang="ru-RU" dirty="0"/>
              <a:t>  </a:t>
            </a:r>
            <a:r>
              <a:rPr lang="ru-RU" dirty="0" err="1"/>
              <a:t>батьківщиною</a:t>
            </a:r>
            <a:r>
              <a:rPr lang="ru-RU" dirty="0"/>
              <a:t> </a:t>
            </a:r>
            <a:r>
              <a:rPr lang="ru-RU" dirty="0" err="1"/>
              <a:t>скла</a:t>
            </a:r>
            <a:r>
              <a:rPr lang="ru-RU" dirty="0"/>
              <a:t>  </a:t>
            </a:r>
            <a:r>
              <a:rPr lang="ru-RU" dirty="0" err="1"/>
              <a:t>був</a:t>
            </a:r>
            <a:r>
              <a:rPr lang="ru-RU" dirty="0"/>
              <a:t> </a:t>
            </a:r>
            <a:r>
              <a:rPr lang="ru-RU" dirty="0" err="1"/>
              <a:t>Давній</a:t>
            </a:r>
            <a:r>
              <a:rPr lang="ru-RU" dirty="0"/>
              <a:t> </a:t>
            </a:r>
            <a:r>
              <a:rPr lang="ru-RU" dirty="0" err="1"/>
              <a:t>Єгипет</a:t>
            </a:r>
            <a:r>
              <a:rPr lang="ru-RU" dirty="0"/>
              <a:t>. </a:t>
            </a:r>
            <a:r>
              <a:rPr lang="ru-RU" dirty="0" err="1"/>
              <a:t>Археологічні</a:t>
            </a:r>
            <a:r>
              <a:rPr lang="ru-RU" dirty="0"/>
              <a:t> </a:t>
            </a:r>
            <a:r>
              <a:rPr lang="ru-RU" dirty="0" err="1"/>
              <a:t>розкопки</a:t>
            </a:r>
            <a:r>
              <a:rPr lang="ru-RU" dirty="0"/>
              <a:t> </a:t>
            </a:r>
            <a:r>
              <a:rPr lang="ru-RU" dirty="0" err="1"/>
              <a:t>свідчать</a:t>
            </a:r>
            <a:r>
              <a:rPr lang="ru-RU" dirty="0"/>
              <a:t> про те </a:t>
            </a:r>
            <a:r>
              <a:rPr lang="ru-RU" dirty="0" err="1"/>
              <a:t>що</a:t>
            </a:r>
            <a:r>
              <a:rPr lang="ru-RU" dirty="0"/>
              <a:t> </a:t>
            </a:r>
            <a:r>
              <a:rPr lang="ru-RU" dirty="0" err="1"/>
              <a:t>оздобленням</a:t>
            </a:r>
            <a:r>
              <a:rPr lang="ru-RU" dirty="0"/>
              <a:t>  речей та </a:t>
            </a:r>
            <a:r>
              <a:rPr lang="ru-RU" dirty="0" err="1"/>
              <a:t>виготовленням</a:t>
            </a:r>
            <a:r>
              <a:rPr lang="ru-RU" dirty="0"/>
              <a:t>  </a:t>
            </a:r>
            <a:r>
              <a:rPr lang="ru-RU" dirty="0" err="1"/>
              <a:t>бісерних</a:t>
            </a:r>
            <a:r>
              <a:rPr lang="ru-RU" dirty="0"/>
              <a:t> прикрас тут </a:t>
            </a:r>
            <a:r>
              <a:rPr lang="ru-RU" dirty="0" err="1"/>
              <a:t>займалися</a:t>
            </a:r>
            <a:r>
              <a:rPr lang="ru-RU" dirty="0"/>
              <a:t> </a:t>
            </a:r>
            <a:r>
              <a:rPr lang="ru-RU" dirty="0" err="1"/>
              <a:t>ще</a:t>
            </a:r>
            <a:r>
              <a:rPr lang="ru-RU" dirty="0"/>
              <a:t> в І</a:t>
            </a:r>
            <a:r>
              <a:rPr lang="en-US" dirty="0"/>
              <a:t>V </a:t>
            </a:r>
            <a:r>
              <a:rPr lang="ru-RU" dirty="0"/>
              <a:t>ст. до </a:t>
            </a:r>
            <a:r>
              <a:rPr lang="ru-RU" dirty="0" err="1"/>
              <a:t>н.е</a:t>
            </a:r>
            <a:r>
              <a:rPr lang="ru-RU" dirty="0"/>
              <a:t>. </a:t>
            </a:r>
            <a:r>
              <a:rPr lang="ru-RU" dirty="0" err="1"/>
              <a:t>Саме</a:t>
            </a:r>
            <a:r>
              <a:rPr lang="ru-RU" dirty="0"/>
              <a:t> з </a:t>
            </a:r>
            <a:r>
              <a:rPr lang="ru-RU" dirty="0" err="1"/>
              <a:t>Єгиптом</a:t>
            </a:r>
            <a:r>
              <a:rPr lang="ru-RU" dirty="0"/>
              <a:t> </a:t>
            </a:r>
            <a:r>
              <a:rPr lang="ru-RU" dirty="0" err="1"/>
              <a:t>пов’язані</a:t>
            </a:r>
            <a:r>
              <a:rPr lang="ru-RU" dirty="0"/>
              <a:t> </a:t>
            </a:r>
            <a:r>
              <a:rPr lang="ru-RU" dirty="0" err="1"/>
              <a:t>перші</a:t>
            </a:r>
            <a:r>
              <a:rPr lang="ru-RU" dirty="0"/>
              <a:t> </a:t>
            </a:r>
            <a:r>
              <a:rPr lang="ru-RU" dirty="0" err="1"/>
              <a:t>згадки</a:t>
            </a:r>
            <a:r>
              <a:rPr lang="ru-RU" dirty="0"/>
              <a:t> про </a:t>
            </a:r>
            <a:r>
              <a:rPr lang="ru-RU" dirty="0" err="1"/>
              <a:t>бісер</a:t>
            </a:r>
            <a:r>
              <a:rPr lang="ru-RU" dirty="0"/>
              <a:t>. </a:t>
            </a:r>
            <a:r>
              <a:rPr lang="ru-RU" dirty="0" err="1"/>
              <a:t>Назва</a:t>
            </a:r>
            <a:r>
              <a:rPr lang="ru-RU" dirty="0"/>
              <a:t> </a:t>
            </a:r>
            <a:r>
              <a:rPr lang="ru-RU" dirty="0" err="1"/>
              <a:t>його</a:t>
            </a:r>
            <a:r>
              <a:rPr lang="ru-RU" dirty="0"/>
              <a:t> походить </a:t>
            </a:r>
            <a:r>
              <a:rPr lang="ru-RU" dirty="0" err="1"/>
              <a:t>від</a:t>
            </a:r>
            <a:r>
              <a:rPr lang="ru-RU" dirty="0"/>
              <a:t> </a:t>
            </a:r>
            <a:r>
              <a:rPr lang="ru-RU" dirty="0" err="1"/>
              <a:t>арабського</a:t>
            </a:r>
            <a:r>
              <a:rPr lang="ru-RU" dirty="0"/>
              <a:t> слова «</a:t>
            </a:r>
            <a:r>
              <a:rPr lang="ru-RU" dirty="0" err="1"/>
              <a:t>бусра</a:t>
            </a:r>
            <a:r>
              <a:rPr lang="ru-RU" dirty="0"/>
              <a:t>, </a:t>
            </a:r>
            <a:r>
              <a:rPr lang="ru-RU" dirty="0" err="1"/>
              <a:t>бусер</a:t>
            </a:r>
            <a:r>
              <a:rPr lang="ru-RU" dirty="0"/>
              <a:t> – </a:t>
            </a:r>
            <a:r>
              <a:rPr lang="ru-RU" dirty="0" err="1"/>
              <a:t>штучні</a:t>
            </a:r>
            <a:r>
              <a:rPr lang="ru-RU" dirty="0"/>
              <a:t> перли». В </a:t>
            </a:r>
            <a:r>
              <a:rPr lang="ru-RU" dirty="0" err="1"/>
              <a:t>давньому</a:t>
            </a:r>
            <a:r>
              <a:rPr lang="ru-RU" dirty="0"/>
              <a:t> </a:t>
            </a:r>
            <a:r>
              <a:rPr lang="ru-RU" dirty="0" err="1"/>
              <a:t>Єгипті</a:t>
            </a:r>
            <a:r>
              <a:rPr lang="ru-RU" dirty="0"/>
              <a:t> </a:t>
            </a:r>
            <a:r>
              <a:rPr lang="ru-RU" dirty="0" err="1"/>
              <a:t>жінки</a:t>
            </a:r>
            <a:r>
              <a:rPr lang="ru-RU" dirty="0"/>
              <a:t> і </a:t>
            </a:r>
            <a:r>
              <a:rPr lang="ru-RU" dirty="0" err="1"/>
              <a:t>чоловіки</a:t>
            </a:r>
            <a:r>
              <a:rPr lang="ru-RU" dirty="0"/>
              <a:t> носили </a:t>
            </a:r>
            <a:r>
              <a:rPr lang="ru-RU" dirty="0" err="1"/>
              <a:t>намисто</a:t>
            </a:r>
            <a:r>
              <a:rPr lang="ru-RU" dirty="0"/>
              <a:t> з </a:t>
            </a:r>
            <a:r>
              <a:rPr lang="ru-RU" dirty="0" err="1"/>
              <a:t>бісеру</a:t>
            </a:r>
            <a:r>
              <a:rPr lang="ru-RU" dirty="0"/>
              <a:t>.</a:t>
            </a:r>
            <a:br>
              <a:rPr lang="ru-RU" dirty="0"/>
            </a:br>
            <a:r>
              <a:rPr lang="ru-RU" dirty="0" err="1"/>
              <a:t>Найпоширенішим</a:t>
            </a:r>
            <a:r>
              <a:rPr lang="ru-RU" dirty="0"/>
              <a:t> видом </a:t>
            </a:r>
            <a:r>
              <a:rPr lang="ru-RU" dirty="0" err="1"/>
              <a:t>скляних</a:t>
            </a:r>
            <a:r>
              <a:rPr lang="ru-RU" dirty="0"/>
              <a:t> </a:t>
            </a:r>
            <a:r>
              <a:rPr lang="ru-RU" dirty="0" err="1"/>
              <a:t>виробів</a:t>
            </a:r>
            <a:r>
              <a:rPr lang="ru-RU" dirty="0"/>
              <a:t> </a:t>
            </a:r>
            <a:r>
              <a:rPr lang="ru-RU" dirty="0" err="1"/>
              <a:t>було</a:t>
            </a:r>
            <a:r>
              <a:rPr lang="ru-RU" dirty="0"/>
              <a:t> </a:t>
            </a:r>
            <a:r>
              <a:rPr lang="ru-RU" dirty="0" err="1"/>
              <a:t>намисто</a:t>
            </a:r>
            <a:r>
              <a:rPr lang="ru-RU" dirty="0"/>
              <a:t>. </a:t>
            </a:r>
            <a:r>
              <a:rPr lang="ru-RU" dirty="0" smtClean="0"/>
              <a:t>	</a:t>
            </a:r>
            <a:r>
              <a:rPr lang="ru-RU" dirty="0" err="1" smtClean="0"/>
              <a:t>Завдяки</a:t>
            </a:r>
            <a:r>
              <a:rPr lang="ru-RU" dirty="0" smtClean="0"/>
              <a:t> </a:t>
            </a:r>
            <a:r>
              <a:rPr lang="ru-RU" dirty="0" err="1"/>
              <a:t>вдосконаленню</a:t>
            </a:r>
            <a:r>
              <a:rPr lang="ru-RU" dirty="0"/>
              <a:t> </a:t>
            </a:r>
            <a:r>
              <a:rPr lang="ru-RU" dirty="0" err="1"/>
              <a:t>технології</a:t>
            </a:r>
            <a:r>
              <a:rPr lang="ru-RU" dirty="0"/>
              <a:t> </a:t>
            </a:r>
            <a:r>
              <a:rPr lang="ru-RU" dirty="0" err="1"/>
              <a:t>виготовлення</a:t>
            </a:r>
            <a:r>
              <a:rPr lang="ru-RU" dirty="0"/>
              <a:t>, </a:t>
            </a:r>
            <a:r>
              <a:rPr lang="ru-RU" dirty="0" err="1"/>
              <a:t>його</a:t>
            </a:r>
            <a:r>
              <a:rPr lang="ru-RU" dirty="0"/>
              <a:t> </a:t>
            </a:r>
            <a:r>
              <a:rPr lang="ru-RU" dirty="0" err="1"/>
              <a:t>можна</a:t>
            </a:r>
            <a:r>
              <a:rPr lang="ru-RU" dirty="0"/>
              <a:t> </a:t>
            </a:r>
            <a:r>
              <a:rPr lang="ru-RU" dirty="0" err="1"/>
              <a:t>було</a:t>
            </a:r>
            <a:r>
              <a:rPr lang="ru-RU" dirty="0"/>
              <a:t> </a:t>
            </a:r>
            <a:r>
              <a:rPr lang="ru-RU" dirty="0" err="1"/>
              <a:t>робити</a:t>
            </a:r>
            <a:r>
              <a:rPr lang="ru-RU" dirty="0"/>
              <a:t> все </a:t>
            </a:r>
            <a:r>
              <a:rPr lang="ru-RU" dirty="0" err="1"/>
              <a:t>дрібнішим</a:t>
            </a:r>
            <a:r>
              <a:rPr lang="ru-RU" dirty="0"/>
              <a:t>. Так </a:t>
            </a:r>
            <a:r>
              <a:rPr lang="ru-RU" dirty="0" err="1"/>
              <a:t>виник</a:t>
            </a:r>
            <a:r>
              <a:rPr lang="ru-RU" dirty="0"/>
              <a:t> </a:t>
            </a:r>
            <a:r>
              <a:rPr lang="ru-RU" dirty="0" err="1"/>
              <a:t>бісер</a:t>
            </a:r>
            <a:r>
              <a:rPr lang="ru-RU" dirty="0"/>
              <a:t>. </a:t>
            </a:r>
            <a:r>
              <a:rPr lang="ru-RU" dirty="0" err="1"/>
              <a:t>Спочатку</a:t>
            </a:r>
            <a:r>
              <a:rPr lang="ru-RU" dirty="0"/>
              <a:t> </a:t>
            </a:r>
            <a:r>
              <a:rPr lang="ru-RU" dirty="0" err="1"/>
              <a:t>його</a:t>
            </a:r>
            <a:r>
              <a:rPr lang="ru-RU" dirty="0"/>
              <a:t> </a:t>
            </a:r>
            <a:r>
              <a:rPr lang="ru-RU" dirty="0" err="1"/>
              <a:t>виготовляли</a:t>
            </a:r>
            <a:r>
              <a:rPr lang="ru-RU" dirty="0"/>
              <a:t> з </a:t>
            </a:r>
            <a:r>
              <a:rPr lang="ru-RU" dirty="0" err="1"/>
              <a:t>непрозорого</a:t>
            </a:r>
            <a:r>
              <a:rPr lang="ru-RU" dirty="0"/>
              <a:t> </a:t>
            </a:r>
            <a:r>
              <a:rPr lang="ru-RU" dirty="0" err="1"/>
              <a:t>скла</a:t>
            </a:r>
            <a:r>
              <a:rPr lang="ru-RU" dirty="0"/>
              <a:t> </a:t>
            </a:r>
            <a:r>
              <a:rPr lang="ru-RU" dirty="0" err="1"/>
              <a:t>переважно</a:t>
            </a:r>
            <a:r>
              <a:rPr lang="ru-RU" dirty="0"/>
              <a:t> </a:t>
            </a:r>
            <a:r>
              <a:rPr lang="ru-RU" dirty="0" err="1"/>
              <a:t>чорно-синього</a:t>
            </a:r>
            <a:r>
              <a:rPr lang="ru-RU" dirty="0"/>
              <a:t> </a:t>
            </a:r>
            <a:r>
              <a:rPr lang="ru-RU" dirty="0" err="1"/>
              <a:t>або</a:t>
            </a:r>
            <a:r>
              <a:rPr lang="ru-RU" dirty="0"/>
              <a:t> зеленого </a:t>
            </a:r>
            <a:r>
              <a:rPr lang="ru-RU" dirty="0" err="1"/>
              <a:t>кольору</a:t>
            </a:r>
            <a:r>
              <a:rPr lang="ru-RU" dirty="0"/>
              <a:t> </a:t>
            </a:r>
            <a:r>
              <a:rPr lang="ru-RU" dirty="0" err="1"/>
              <a:t>різними</a:t>
            </a:r>
            <a:r>
              <a:rPr lang="ru-RU" dirty="0"/>
              <a:t> способами. </a:t>
            </a:r>
            <a:r>
              <a:rPr lang="ru-RU" dirty="0" err="1"/>
              <a:t>Розплавлену</a:t>
            </a:r>
            <a:r>
              <a:rPr lang="ru-RU" dirty="0"/>
              <a:t> </a:t>
            </a:r>
            <a:r>
              <a:rPr lang="ru-RU" dirty="0" err="1"/>
              <a:t>скляну</a:t>
            </a:r>
            <a:r>
              <a:rPr lang="ru-RU" dirty="0"/>
              <a:t> </a:t>
            </a:r>
            <a:r>
              <a:rPr lang="ru-RU" dirty="0" err="1"/>
              <a:t>масу</a:t>
            </a:r>
            <a:r>
              <a:rPr lang="ru-RU" dirty="0"/>
              <a:t> </a:t>
            </a:r>
            <a:r>
              <a:rPr lang="ru-RU" dirty="0" err="1"/>
              <a:t>витягували</a:t>
            </a:r>
            <a:r>
              <a:rPr lang="ru-RU" dirty="0"/>
              <a:t> у </a:t>
            </a:r>
            <a:r>
              <a:rPr lang="ru-RU" dirty="0" err="1"/>
              <a:t>тонку</a:t>
            </a:r>
            <a:r>
              <a:rPr lang="ru-RU" dirty="0"/>
              <a:t> нитку та </a:t>
            </a:r>
            <a:r>
              <a:rPr lang="ru-RU" dirty="0" err="1"/>
              <a:t>накручували</a:t>
            </a:r>
            <a:r>
              <a:rPr lang="ru-RU" dirty="0"/>
              <a:t> на </a:t>
            </a:r>
            <a:r>
              <a:rPr lang="ru-RU" dirty="0" err="1"/>
              <a:t>мідний</a:t>
            </a:r>
            <a:r>
              <a:rPr lang="ru-RU" dirty="0"/>
              <a:t> стержень, </a:t>
            </a:r>
            <a:r>
              <a:rPr lang="ru-RU" dirty="0" err="1"/>
              <a:t>товщина</a:t>
            </a:r>
            <a:r>
              <a:rPr lang="ru-RU" dirty="0"/>
              <a:t> </a:t>
            </a:r>
            <a:r>
              <a:rPr lang="ru-RU" dirty="0" err="1"/>
              <a:t>якого</a:t>
            </a:r>
            <a:r>
              <a:rPr lang="ru-RU" dirty="0"/>
              <a:t> </a:t>
            </a:r>
            <a:r>
              <a:rPr lang="ru-RU" dirty="0" err="1"/>
              <a:t>відповідала</a:t>
            </a:r>
            <a:r>
              <a:rPr lang="ru-RU" dirty="0"/>
              <a:t> </a:t>
            </a:r>
            <a:r>
              <a:rPr lang="ru-RU" dirty="0" err="1"/>
              <a:t>отвору</a:t>
            </a:r>
            <a:r>
              <a:rPr lang="ru-RU" dirty="0"/>
              <a:t> </a:t>
            </a:r>
            <a:r>
              <a:rPr lang="ru-RU" dirty="0" err="1"/>
              <a:t>намистинок</a:t>
            </a:r>
            <a:r>
              <a:rPr lang="ru-RU" dirty="0"/>
              <a:t>. </a:t>
            </a:r>
            <a:r>
              <a:rPr lang="ru-RU" dirty="0" err="1"/>
              <a:t>Після</a:t>
            </a:r>
            <a:r>
              <a:rPr lang="ru-RU" dirty="0"/>
              <a:t> </a:t>
            </a:r>
            <a:r>
              <a:rPr lang="ru-RU" dirty="0" err="1"/>
              <a:t>цього</a:t>
            </a:r>
            <a:r>
              <a:rPr lang="ru-RU" dirty="0"/>
              <a:t> стержень </a:t>
            </a:r>
            <a:r>
              <a:rPr lang="ru-RU" dirty="0" err="1"/>
              <a:t>вилучали</a:t>
            </a:r>
            <a:r>
              <a:rPr lang="ru-RU" dirty="0"/>
              <a:t>, а </a:t>
            </a:r>
            <a:r>
              <a:rPr lang="ru-RU" dirty="0" err="1"/>
              <a:t>намистинку</a:t>
            </a:r>
            <a:r>
              <a:rPr lang="ru-RU" dirty="0"/>
              <a:t> повторно </a:t>
            </a:r>
            <a:r>
              <a:rPr lang="ru-RU" dirty="0" err="1"/>
              <a:t>нагрівали</a:t>
            </a:r>
            <a:r>
              <a:rPr lang="ru-RU" dirty="0"/>
              <a:t>, </a:t>
            </a:r>
            <a:r>
              <a:rPr lang="ru-RU" dirty="0" err="1"/>
              <a:t>обробляючи</a:t>
            </a:r>
            <a:r>
              <a:rPr lang="ru-RU" dirty="0"/>
              <a:t> </a:t>
            </a:r>
            <a:r>
              <a:rPr lang="ru-RU" dirty="0" err="1"/>
              <a:t>вручну</a:t>
            </a:r>
            <a:r>
              <a:rPr lang="ru-RU" dirty="0"/>
              <a:t>. </a:t>
            </a:r>
            <a:r>
              <a:rPr lang="ru-RU" dirty="0" smtClean="0"/>
              <a:t>		</a:t>
            </a:r>
            <a:r>
              <a:rPr lang="ru-RU" dirty="0" err="1" smtClean="0"/>
              <a:t>Технологія</a:t>
            </a:r>
            <a:r>
              <a:rPr lang="ru-RU" dirty="0"/>
              <a:t> </a:t>
            </a:r>
            <a:r>
              <a:rPr lang="ru-RU" dirty="0" err="1" smtClean="0"/>
              <a:t>скловиробництва</a:t>
            </a:r>
            <a:r>
              <a:rPr lang="ru-RU" dirty="0"/>
              <a:t>  </a:t>
            </a:r>
            <a:r>
              <a:rPr lang="ru-RU" dirty="0" err="1"/>
              <a:t>постійно</a:t>
            </a:r>
            <a:r>
              <a:rPr lang="ru-RU" dirty="0"/>
              <a:t> </a:t>
            </a:r>
            <a:r>
              <a:rPr lang="ru-RU" dirty="0" err="1"/>
              <a:t>вдосконалювалася</a:t>
            </a:r>
            <a:r>
              <a:rPr lang="ru-RU" dirty="0"/>
              <a:t>. Так у </a:t>
            </a:r>
            <a:r>
              <a:rPr lang="ru-RU" dirty="0" err="1"/>
              <a:t>ІІст</a:t>
            </a:r>
            <a:r>
              <a:rPr lang="ru-RU" dirty="0"/>
              <a:t>. до </a:t>
            </a:r>
            <a:r>
              <a:rPr lang="ru-RU" dirty="0" err="1"/>
              <a:t>н.е</a:t>
            </a:r>
            <a:r>
              <a:rPr lang="ru-RU" dirty="0"/>
              <a:t> </a:t>
            </a:r>
            <a:r>
              <a:rPr lang="ru-RU" dirty="0" err="1"/>
              <a:t>з’явилося</a:t>
            </a:r>
            <a:r>
              <a:rPr lang="ru-RU" dirty="0"/>
              <a:t> </a:t>
            </a:r>
            <a:r>
              <a:rPr lang="ru-RU" dirty="0" err="1"/>
              <a:t>напівпрозоре</a:t>
            </a:r>
            <a:r>
              <a:rPr lang="ru-RU" dirty="0"/>
              <a:t> </a:t>
            </a:r>
            <a:r>
              <a:rPr lang="ru-RU" dirty="0" err="1"/>
              <a:t>скло</a:t>
            </a:r>
            <a:r>
              <a:rPr lang="ru-RU" dirty="0"/>
              <a:t>, а в І  ст. до </a:t>
            </a:r>
            <a:r>
              <a:rPr lang="ru-RU" dirty="0" err="1"/>
              <a:t>н.е</a:t>
            </a:r>
            <a:r>
              <a:rPr lang="ru-RU" dirty="0"/>
              <a:t> почали </a:t>
            </a:r>
            <a:r>
              <a:rPr lang="ru-RU" dirty="0" err="1"/>
              <a:t>варити</a:t>
            </a:r>
            <a:r>
              <a:rPr lang="ru-RU" dirty="0"/>
              <a:t> </a:t>
            </a:r>
            <a:r>
              <a:rPr lang="ru-RU" dirty="0" err="1"/>
              <a:t>прозоре</a:t>
            </a:r>
            <a:r>
              <a:rPr lang="ru-RU" dirty="0"/>
              <a:t> </a:t>
            </a:r>
            <a:r>
              <a:rPr lang="ru-RU" dirty="0" err="1"/>
              <a:t>скло</a:t>
            </a:r>
            <a:r>
              <a:rPr lang="ru-RU" dirty="0"/>
              <a:t> </a:t>
            </a:r>
            <a:r>
              <a:rPr lang="ru-RU" dirty="0" err="1"/>
              <a:t>різних</a:t>
            </a:r>
            <a:r>
              <a:rPr lang="ru-RU" dirty="0"/>
              <a:t> </a:t>
            </a:r>
            <a:r>
              <a:rPr lang="ru-RU" dirty="0" err="1"/>
              <a:t>кольорів</a:t>
            </a:r>
            <a:r>
              <a:rPr lang="ru-RU" dirty="0"/>
              <a:t>.</a:t>
            </a:r>
          </a:p>
        </p:txBody>
      </p:sp>
    </p:spTree>
    <p:extLst>
      <p:ext uri="{BB962C8B-B14F-4D97-AF65-F5344CB8AC3E}">
        <p14:creationId xmlns="" xmlns:p14="http://schemas.microsoft.com/office/powerpoint/2010/main" val="27021379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664" y="332656"/>
            <a:ext cx="6452197" cy="720080"/>
          </a:xfrm>
        </p:spPr>
        <p:txBody>
          <a:bodyPr/>
          <a:lstStyle/>
          <a:p>
            <a:pPr marL="0" indent="0" algn="ctr">
              <a:buNone/>
            </a:pPr>
            <a:r>
              <a:rPr lang="uk-UA" dirty="0" smtClean="0"/>
              <a:t>Бісер в Україні</a:t>
            </a:r>
            <a:endParaRPr lang="ru-RU" dirty="0"/>
          </a:p>
        </p:txBody>
      </p:sp>
      <p:sp>
        <p:nvSpPr>
          <p:cNvPr id="3" name="Текст 2"/>
          <p:cNvSpPr>
            <a:spLocks noGrp="1"/>
          </p:cNvSpPr>
          <p:nvPr>
            <p:ph type="body" idx="1"/>
          </p:nvPr>
        </p:nvSpPr>
        <p:spPr>
          <a:xfrm>
            <a:off x="611560" y="1268760"/>
            <a:ext cx="3312368" cy="4320480"/>
          </a:xfrm>
        </p:spPr>
        <p:txBody>
          <a:bodyPr>
            <a:normAutofit fontScale="92500" lnSpcReduction="20000"/>
          </a:bodyPr>
          <a:lstStyle/>
          <a:p>
            <a:pPr algn="just" fontAlgn="t"/>
            <a:r>
              <a:rPr lang="ru-RU" dirty="0" smtClean="0"/>
              <a:t>	На </a:t>
            </a:r>
            <a:r>
              <a:rPr lang="ru-RU" dirty="0" err="1"/>
              <a:t>території</a:t>
            </a:r>
            <a:r>
              <a:rPr lang="ru-RU" dirty="0"/>
              <a:t> </a:t>
            </a:r>
            <a:r>
              <a:rPr lang="ru-RU" dirty="0" err="1"/>
              <a:t>нашої</a:t>
            </a:r>
            <a:r>
              <a:rPr lang="ru-RU" dirty="0"/>
              <a:t> </a:t>
            </a:r>
            <a:r>
              <a:rPr lang="ru-RU" dirty="0" err="1"/>
              <a:t>держави</a:t>
            </a:r>
            <a:r>
              <a:rPr lang="ru-RU" dirty="0"/>
              <a:t>  </a:t>
            </a:r>
            <a:r>
              <a:rPr lang="ru-RU" dirty="0" err="1"/>
              <a:t>бісер</a:t>
            </a:r>
            <a:r>
              <a:rPr lang="ru-RU" dirty="0"/>
              <a:t> </a:t>
            </a:r>
            <a:r>
              <a:rPr lang="ru-RU" dirty="0" err="1"/>
              <a:t>був</a:t>
            </a:r>
            <a:r>
              <a:rPr lang="ru-RU" dirty="0"/>
              <a:t> </a:t>
            </a:r>
            <a:r>
              <a:rPr lang="ru-RU" dirty="0" err="1"/>
              <a:t>відомий</a:t>
            </a:r>
            <a:r>
              <a:rPr lang="ru-RU" dirty="0"/>
              <a:t> </a:t>
            </a:r>
            <a:r>
              <a:rPr lang="ru-RU" dirty="0" err="1"/>
              <a:t>ще</a:t>
            </a:r>
            <a:r>
              <a:rPr lang="ru-RU" dirty="0"/>
              <a:t> у </a:t>
            </a:r>
            <a:r>
              <a:rPr lang="en-US" dirty="0"/>
              <a:t>VI- III</a:t>
            </a:r>
            <a:r>
              <a:rPr lang="ru-RU" dirty="0"/>
              <a:t>ст.. до </a:t>
            </a:r>
            <a:r>
              <a:rPr lang="ru-RU" dirty="0" err="1"/>
              <a:t>н.е</a:t>
            </a:r>
            <a:r>
              <a:rPr lang="ru-RU" dirty="0"/>
              <a:t>., про </a:t>
            </a:r>
            <a:r>
              <a:rPr lang="ru-RU" dirty="0" err="1"/>
              <a:t>що</a:t>
            </a:r>
            <a:r>
              <a:rPr lang="ru-RU" dirty="0"/>
              <a:t> </a:t>
            </a:r>
            <a:r>
              <a:rPr lang="ru-RU" dirty="0" err="1"/>
              <a:t>свідчать</a:t>
            </a:r>
            <a:r>
              <a:rPr lang="ru-RU" dirty="0"/>
              <a:t> </a:t>
            </a:r>
            <a:r>
              <a:rPr lang="ru-RU" dirty="0" err="1"/>
              <a:t>прикраси</a:t>
            </a:r>
            <a:r>
              <a:rPr lang="ru-RU" dirty="0"/>
              <a:t> з </a:t>
            </a:r>
            <a:r>
              <a:rPr lang="ru-RU" dirty="0" err="1"/>
              <a:t>скляного</a:t>
            </a:r>
            <a:r>
              <a:rPr lang="ru-RU" dirty="0"/>
              <a:t> </a:t>
            </a:r>
            <a:r>
              <a:rPr lang="ru-RU" dirty="0" err="1"/>
              <a:t>намиста</a:t>
            </a:r>
            <a:r>
              <a:rPr lang="ru-RU" dirty="0"/>
              <a:t>,  </a:t>
            </a:r>
            <a:r>
              <a:rPr lang="ru-RU" dirty="0" err="1"/>
              <a:t>бісеру</a:t>
            </a:r>
            <a:r>
              <a:rPr lang="ru-RU" dirty="0"/>
              <a:t>, стеклярусу </a:t>
            </a:r>
            <a:r>
              <a:rPr lang="ru-RU" dirty="0" err="1"/>
              <a:t>знайдені</a:t>
            </a:r>
            <a:r>
              <a:rPr lang="ru-RU" dirty="0"/>
              <a:t> у </a:t>
            </a:r>
            <a:r>
              <a:rPr lang="ru-RU" dirty="0" err="1"/>
              <a:t>похованнях</a:t>
            </a:r>
            <a:r>
              <a:rPr lang="ru-RU" dirty="0"/>
              <a:t> тих </a:t>
            </a:r>
            <a:r>
              <a:rPr lang="ru-RU" dirty="0" err="1"/>
              <a:t>часів</a:t>
            </a:r>
            <a:r>
              <a:rPr lang="ru-RU" dirty="0"/>
              <a:t>. </a:t>
            </a:r>
            <a:r>
              <a:rPr lang="ru-RU" dirty="0" err="1"/>
              <a:t>Всі</a:t>
            </a:r>
            <a:r>
              <a:rPr lang="ru-RU" dirty="0"/>
              <a:t> народи  </a:t>
            </a:r>
            <a:r>
              <a:rPr lang="ru-RU" dirty="0" err="1"/>
              <a:t>які</a:t>
            </a:r>
            <a:r>
              <a:rPr lang="ru-RU" dirty="0"/>
              <a:t> тут проживали: </a:t>
            </a:r>
            <a:r>
              <a:rPr lang="ru-RU" dirty="0" err="1"/>
              <a:t>скіфи</a:t>
            </a:r>
            <a:r>
              <a:rPr lang="ru-RU" dirty="0"/>
              <a:t>, </a:t>
            </a:r>
            <a:r>
              <a:rPr lang="ru-RU" dirty="0" err="1"/>
              <a:t>сармати</a:t>
            </a:r>
            <a:r>
              <a:rPr lang="ru-RU" dirty="0"/>
              <a:t>, </a:t>
            </a:r>
            <a:r>
              <a:rPr lang="ru-RU" dirty="0" err="1"/>
              <a:t>давні</a:t>
            </a:r>
            <a:r>
              <a:rPr lang="ru-RU" dirty="0"/>
              <a:t> </a:t>
            </a:r>
            <a:r>
              <a:rPr lang="ru-RU" dirty="0" err="1"/>
              <a:t>слов’яни</a:t>
            </a:r>
            <a:r>
              <a:rPr lang="ru-RU" dirty="0"/>
              <a:t> </a:t>
            </a:r>
            <a:r>
              <a:rPr lang="ru-RU" dirty="0" err="1"/>
              <a:t>були</a:t>
            </a:r>
            <a:r>
              <a:rPr lang="ru-RU" dirty="0"/>
              <a:t> </a:t>
            </a:r>
            <a:r>
              <a:rPr lang="ru-RU" dirty="0" err="1"/>
              <a:t>знайомі</a:t>
            </a:r>
            <a:r>
              <a:rPr lang="ru-RU" dirty="0"/>
              <a:t> з </a:t>
            </a:r>
            <a:r>
              <a:rPr lang="ru-RU" dirty="0" err="1"/>
              <a:t>оздобленням</a:t>
            </a:r>
            <a:r>
              <a:rPr lang="ru-RU" dirty="0"/>
              <a:t> </a:t>
            </a:r>
            <a:r>
              <a:rPr lang="ru-RU" dirty="0" err="1"/>
              <a:t>одягу</a:t>
            </a:r>
            <a:r>
              <a:rPr lang="ru-RU" dirty="0"/>
              <a:t>,  </a:t>
            </a:r>
            <a:r>
              <a:rPr lang="ru-RU" dirty="0" err="1"/>
              <a:t>взуття</a:t>
            </a:r>
            <a:r>
              <a:rPr lang="ru-RU" dirty="0"/>
              <a:t> та </a:t>
            </a:r>
            <a:r>
              <a:rPr lang="ru-RU" dirty="0" err="1"/>
              <a:t>предметів</a:t>
            </a:r>
            <a:r>
              <a:rPr lang="ru-RU" dirty="0"/>
              <a:t> </a:t>
            </a:r>
            <a:r>
              <a:rPr lang="ru-RU" dirty="0" err="1"/>
              <a:t>побуту</a:t>
            </a:r>
            <a:r>
              <a:rPr lang="ru-RU" dirty="0"/>
              <a:t> </a:t>
            </a:r>
            <a:r>
              <a:rPr lang="ru-RU" dirty="0" err="1"/>
              <a:t>бісером</a:t>
            </a:r>
            <a:r>
              <a:rPr lang="ru-RU" dirty="0"/>
              <a:t>.</a:t>
            </a:r>
          </a:p>
          <a:p>
            <a:pPr algn="just"/>
            <a:r>
              <a:rPr lang="ru-RU" dirty="0"/>
              <a:t/>
            </a:r>
            <a:br>
              <a:rPr lang="ru-RU" dirty="0"/>
            </a:br>
            <a:endParaRPr lang="ru-RU" dirty="0"/>
          </a:p>
        </p:txBody>
      </p:sp>
      <p:pic>
        <p:nvPicPr>
          <p:cNvPr id="5122" name="Picture 2" descr="C:\Users\111\Desktop\istoriya-bisera-2.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226608" y="1340768"/>
            <a:ext cx="4286250" cy="3456384"/>
          </a:xfrm>
          <a:prstGeom prst="rect">
            <a:avLst/>
          </a:prstGeom>
          <a:noFill/>
          <a:extLst>
            <a:ext uri="{909E8E84-426E-40DD-AFC4-6F175D3DCCD1}">
              <a14:hiddenFill xmlns="" xmlns:a14="http://schemas.microsoft.com/office/drawing/2010/main">
                <a:solidFill>
                  <a:srgbClr val="FFFFFF"/>
                </a:solidFill>
              </a14:hiddenFill>
            </a:ext>
          </a:extLst>
        </p:spPr>
      </p:pic>
      <p:pic>
        <p:nvPicPr>
          <p:cNvPr id="5123" name="Picture 3" descr="C:\Users\111\Desktop\130228095628.jpg"/>
          <p:cNvPicPr>
            <a:picLocks noChangeAspect="1" noChangeArrowheads="1"/>
          </p:cNvPicPr>
          <p:nvPr/>
        </p:nvPicPr>
        <p:blipFill rotWithShape="1">
          <a:blip r:embed="rId3">
            <a:extLst>
              <a:ext uri="{28A0092B-C50C-407E-A947-70E740481C1C}">
                <a14:useLocalDpi xmlns="" xmlns:a14="http://schemas.microsoft.com/office/drawing/2010/main" val="0"/>
              </a:ext>
            </a:extLst>
          </a:blip>
          <a:srcRect t="49713" b="12515"/>
          <a:stretch/>
        </p:blipFill>
        <p:spPr bwMode="auto">
          <a:xfrm>
            <a:off x="752743" y="5099604"/>
            <a:ext cx="7764160" cy="138545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1484858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56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childTnLst>
                          </p:cTn>
                        </p:par>
                        <p:par>
                          <p:cTn id="16" fill="hold">
                            <p:stCondLst>
                              <p:cond delay="1072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childTnLst>
                          </p:cTn>
                        </p:par>
                        <p:par>
                          <p:cTn id="22" fill="hold">
                            <p:stCondLst>
                              <p:cond delay="10760"/>
                            </p:stCondLst>
                            <p:childTnLst>
                              <p:par>
                                <p:cTn id="23" presetID="10" presetClass="entr" presetSubtype="0" fill="hold" nodeType="afterEffect">
                                  <p:stCondLst>
                                    <p:cond delay="0"/>
                                  </p:stCondLst>
                                  <p:childTnLst>
                                    <p:set>
                                      <p:cBhvr>
                                        <p:cTn id="24" dur="1" fill="hold">
                                          <p:stCondLst>
                                            <p:cond delay="0"/>
                                          </p:stCondLst>
                                        </p:cTn>
                                        <p:tgtEl>
                                          <p:spTgt spid="5122"/>
                                        </p:tgtEl>
                                        <p:attrNameLst>
                                          <p:attrName>style.visibility</p:attrName>
                                        </p:attrNameLst>
                                      </p:cBhvr>
                                      <p:to>
                                        <p:strVal val="visible"/>
                                      </p:to>
                                    </p:set>
                                    <p:animEffect transition="in" filter="fade">
                                      <p:cBhvr>
                                        <p:cTn id="25" dur="2000"/>
                                        <p:tgtEl>
                                          <p:spTgt spid="5122"/>
                                        </p:tgtEl>
                                      </p:cBhvr>
                                    </p:animEffect>
                                  </p:childTnLst>
                                </p:cTn>
                              </p:par>
                            </p:childTnLst>
                          </p:cTn>
                        </p:par>
                        <p:par>
                          <p:cTn id="26" fill="hold">
                            <p:stCondLst>
                              <p:cond delay="12760"/>
                            </p:stCondLst>
                            <p:childTnLst>
                              <p:par>
                                <p:cTn id="27" presetID="10" presetClass="entr" presetSubtype="0" fill="hold" nodeType="afterEffect">
                                  <p:stCondLst>
                                    <p:cond delay="0"/>
                                  </p:stCondLst>
                                  <p:childTnLst>
                                    <p:set>
                                      <p:cBhvr>
                                        <p:cTn id="28" dur="1" fill="hold">
                                          <p:stCondLst>
                                            <p:cond delay="0"/>
                                          </p:stCondLst>
                                        </p:cTn>
                                        <p:tgtEl>
                                          <p:spTgt spid="5123"/>
                                        </p:tgtEl>
                                        <p:attrNameLst>
                                          <p:attrName>style.visibility</p:attrName>
                                        </p:attrNameLst>
                                      </p:cBhvr>
                                      <p:to>
                                        <p:strVal val="visible"/>
                                      </p:to>
                                    </p:set>
                                    <p:animEffect transition="in" filter="fade">
                                      <p:cBhvr>
                                        <p:cTn id="29"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476672"/>
            <a:ext cx="7460309" cy="864096"/>
          </a:xfrm>
        </p:spPr>
        <p:txBody>
          <a:bodyPr/>
          <a:lstStyle/>
          <a:p>
            <a:pPr marL="0" indent="0">
              <a:buNone/>
            </a:pPr>
            <a:r>
              <a:rPr lang="uk-UA" dirty="0" smtClean="0"/>
              <a:t>Види бісеру за кольором:</a:t>
            </a:r>
            <a:endParaRPr lang="ru-RU" dirty="0"/>
          </a:p>
        </p:txBody>
      </p:sp>
      <p:sp>
        <p:nvSpPr>
          <p:cNvPr id="3" name="Текст 2"/>
          <p:cNvSpPr>
            <a:spLocks noGrp="1"/>
          </p:cNvSpPr>
          <p:nvPr>
            <p:ph type="body" idx="1"/>
          </p:nvPr>
        </p:nvSpPr>
        <p:spPr>
          <a:xfrm>
            <a:off x="1187624" y="1484785"/>
            <a:ext cx="3888432" cy="2448272"/>
          </a:xfrm>
        </p:spPr>
        <p:txBody>
          <a:bodyPr>
            <a:normAutofit/>
          </a:bodyPr>
          <a:lstStyle/>
          <a:p>
            <a:pPr marL="342900" indent="-342900" algn="l">
              <a:buClr>
                <a:schemeClr val="bg2">
                  <a:lumMod val="50000"/>
                </a:schemeClr>
              </a:buClr>
              <a:buFont typeface="Wingdings" pitchFamily="2" charset="2"/>
              <a:buChar char="v"/>
            </a:pPr>
            <a:r>
              <a:rPr lang="uk-UA" sz="2800" dirty="0" smtClean="0"/>
              <a:t> одноколірний;</a:t>
            </a:r>
          </a:p>
          <a:p>
            <a:pPr marL="342900" indent="-342900" algn="l">
              <a:buClr>
                <a:schemeClr val="bg2">
                  <a:lumMod val="50000"/>
                </a:schemeClr>
              </a:buClr>
              <a:buFont typeface="Wingdings" pitchFamily="2" charset="2"/>
              <a:buChar char="v"/>
            </a:pPr>
            <a:r>
              <a:rPr lang="uk-UA" sz="2800" dirty="0" smtClean="0"/>
              <a:t> двоколірний;</a:t>
            </a:r>
          </a:p>
          <a:p>
            <a:pPr marL="342900" indent="-342900" algn="l">
              <a:buClr>
                <a:schemeClr val="bg2">
                  <a:lumMod val="50000"/>
                </a:schemeClr>
              </a:buClr>
              <a:buFont typeface="Wingdings" pitchFamily="2" charset="2"/>
              <a:buChar char="v"/>
            </a:pPr>
            <a:r>
              <a:rPr lang="uk-UA" sz="2800" dirty="0" smtClean="0"/>
              <a:t> триколірний;</a:t>
            </a:r>
          </a:p>
          <a:p>
            <a:pPr marL="342900" indent="-342900" algn="l">
              <a:buClr>
                <a:schemeClr val="bg2">
                  <a:lumMod val="50000"/>
                </a:schemeClr>
              </a:buClr>
              <a:buFont typeface="Wingdings" pitchFamily="2" charset="2"/>
              <a:buChar char="v"/>
            </a:pPr>
            <a:r>
              <a:rPr lang="uk-UA" sz="2800" dirty="0" smtClean="0"/>
              <a:t> з малюнками.</a:t>
            </a:r>
          </a:p>
          <a:p>
            <a:pPr marL="342900" indent="-342900" algn="l">
              <a:buClr>
                <a:schemeClr val="bg2">
                  <a:lumMod val="50000"/>
                </a:schemeClr>
              </a:buClr>
              <a:buFont typeface="Wingdings" pitchFamily="2" charset="2"/>
              <a:buChar char="v"/>
            </a:pPr>
            <a:endParaRPr lang="ru-RU" dirty="0"/>
          </a:p>
        </p:txBody>
      </p:sp>
      <p:pic>
        <p:nvPicPr>
          <p:cNvPr id="6146" name="Picture 2" descr="C:\Users\111\Desktop\biser_2.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507517" y="1603259"/>
            <a:ext cx="2884293" cy="2212975"/>
          </a:xfrm>
          <a:prstGeom prst="rect">
            <a:avLst/>
          </a:prstGeom>
          <a:noFill/>
          <a:extLst>
            <a:ext uri="{909E8E84-426E-40DD-AFC4-6F175D3DCCD1}">
              <a14:hiddenFill xmlns="" xmlns:a14="http://schemas.microsoft.com/office/drawing/2010/main">
                <a:solidFill>
                  <a:srgbClr val="FFFFFF"/>
                </a:solidFill>
              </a14:hiddenFill>
            </a:ext>
          </a:extLst>
        </p:spPr>
      </p:pic>
      <p:pic>
        <p:nvPicPr>
          <p:cNvPr id="6147" name="Picture 3" descr="C:\Users\111\Desktop\images (1).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156176" y="4241853"/>
            <a:ext cx="2241426" cy="2059191"/>
          </a:xfrm>
          <a:prstGeom prst="rect">
            <a:avLst/>
          </a:prstGeom>
          <a:noFill/>
          <a:extLst>
            <a:ext uri="{909E8E84-426E-40DD-AFC4-6F175D3DCCD1}">
              <a14:hiddenFill xmlns="" xmlns:a14="http://schemas.microsoft.com/office/drawing/2010/main">
                <a:solidFill>
                  <a:srgbClr val="FFFFFF"/>
                </a:solidFill>
              </a14:hiddenFill>
            </a:ext>
          </a:extLst>
        </p:spPr>
      </p:pic>
      <p:pic>
        <p:nvPicPr>
          <p:cNvPr id="6148" name="Picture 4" descr="C:\Users\111\Desktop\images (2).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3532338" y="4248942"/>
            <a:ext cx="2295525" cy="1990725"/>
          </a:xfrm>
          <a:prstGeom prst="rect">
            <a:avLst/>
          </a:prstGeom>
          <a:noFill/>
          <a:extLst>
            <a:ext uri="{909E8E84-426E-40DD-AFC4-6F175D3DCCD1}">
              <a14:hiddenFill xmlns="" xmlns:a14="http://schemas.microsoft.com/office/drawing/2010/main">
                <a:solidFill>
                  <a:srgbClr val="FFFFFF"/>
                </a:solidFill>
              </a14:hiddenFill>
            </a:ext>
          </a:extLst>
        </p:spPr>
      </p:pic>
      <p:pic>
        <p:nvPicPr>
          <p:cNvPr id="6149" name="Picture 5" descr="C:\Users\111\Desktop\1359097769_bead-2.jpg"/>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683568" y="4256095"/>
            <a:ext cx="2520280" cy="205919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98201920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88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10" presetClass="entr" presetSubtype="0" fill="hold" nodeType="with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fade">
                                      <p:cBhvr>
                                        <p:cTn id="18" dur="2000"/>
                                        <p:tgtEl>
                                          <p:spTgt spid="6146"/>
                                        </p:tgtEl>
                                      </p:cBhvr>
                                    </p:animEffect>
                                  </p:childTnLst>
                                </p:cTn>
                              </p:par>
                            </p:childTnLst>
                          </p:cTn>
                        </p:par>
                        <p:par>
                          <p:cTn id="19" fill="hold">
                            <p:stCondLst>
                              <p:cond delay="288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1" end="1"/>
                                            </p:txEl>
                                          </p:spTgt>
                                        </p:tgtEl>
                                        <p:attrNameLst>
                                          <p:attrName>fill.type</p:attrName>
                                        </p:attrNameLst>
                                      </p:cBhvr>
                                      <p:to>
                                        <p:strVal val="solid"/>
                                      </p:to>
                                    </p:set>
                                  </p:childTnLst>
                                </p:cTn>
                              </p:par>
                              <p:par>
                                <p:cTn id="25" presetID="10" presetClass="entr" presetSubtype="0" fill="hold" nodeType="withEffect">
                                  <p:stCondLst>
                                    <p:cond delay="0"/>
                                  </p:stCondLst>
                                  <p:childTnLst>
                                    <p:set>
                                      <p:cBhvr>
                                        <p:cTn id="26" dur="1" fill="hold">
                                          <p:stCondLst>
                                            <p:cond delay="0"/>
                                          </p:stCondLst>
                                        </p:cTn>
                                        <p:tgtEl>
                                          <p:spTgt spid="6147"/>
                                        </p:tgtEl>
                                        <p:attrNameLst>
                                          <p:attrName>style.visibility</p:attrName>
                                        </p:attrNameLst>
                                      </p:cBhvr>
                                      <p:to>
                                        <p:strVal val="visible"/>
                                      </p:to>
                                    </p:set>
                                    <p:animEffect transition="in" filter="fade">
                                      <p:cBhvr>
                                        <p:cTn id="27" dur="2000"/>
                                        <p:tgtEl>
                                          <p:spTgt spid="6147"/>
                                        </p:tgtEl>
                                      </p:cBhvr>
                                    </p:animEffect>
                                  </p:childTnLst>
                                </p:cTn>
                              </p:par>
                            </p:childTnLst>
                          </p:cTn>
                        </p:par>
                        <p:par>
                          <p:cTn id="28" fill="hold">
                            <p:stCondLst>
                              <p:cond delay="488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par>
                                <p:cTn id="34" presetID="10" presetClass="entr" presetSubtype="0" fill="hold" nodeType="withEffect">
                                  <p:stCondLst>
                                    <p:cond delay="0"/>
                                  </p:stCondLst>
                                  <p:childTnLst>
                                    <p:set>
                                      <p:cBhvr>
                                        <p:cTn id="35" dur="1" fill="hold">
                                          <p:stCondLst>
                                            <p:cond delay="0"/>
                                          </p:stCondLst>
                                        </p:cTn>
                                        <p:tgtEl>
                                          <p:spTgt spid="6148"/>
                                        </p:tgtEl>
                                        <p:attrNameLst>
                                          <p:attrName>style.visibility</p:attrName>
                                        </p:attrNameLst>
                                      </p:cBhvr>
                                      <p:to>
                                        <p:strVal val="visible"/>
                                      </p:to>
                                    </p:set>
                                    <p:animEffect transition="in" filter="fade">
                                      <p:cBhvr>
                                        <p:cTn id="36" dur="2000"/>
                                        <p:tgtEl>
                                          <p:spTgt spid="6148"/>
                                        </p:tgtEl>
                                      </p:cBhvr>
                                    </p:animEffect>
                                  </p:childTnLst>
                                </p:cTn>
                              </p:par>
                            </p:childTnLst>
                          </p:cTn>
                        </p:par>
                        <p:par>
                          <p:cTn id="37" fill="hold">
                            <p:stCondLst>
                              <p:cond delay="688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40"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42" dur="80"/>
                                        <p:tgtEl>
                                          <p:spTgt spid="3">
                                            <p:txEl>
                                              <p:pRg st="3" end="3"/>
                                            </p:txEl>
                                          </p:spTgt>
                                        </p:tgtEl>
                                        <p:attrNameLst>
                                          <p:attrName>fill.type</p:attrName>
                                        </p:attrNameLst>
                                      </p:cBhvr>
                                      <p:to>
                                        <p:strVal val="solid"/>
                                      </p:to>
                                    </p:set>
                                  </p:childTnLst>
                                </p:cTn>
                              </p:par>
                              <p:par>
                                <p:cTn id="43" presetID="10" presetClass="entr" presetSubtype="0" fill="hold" nodeType="withEffect">
                                  <p:stCondLst>
                                    <p:cond delay="0"/>
                                  </p:stCondLst>
                                  <p:childTnLst>
                                    <p:set>
                                      <p:cBhvr>
                                        <p:cTn id="44" dur="1" fill="hold">
                                          <p:stCondLst>
                                            <p:cond delay="0"/>
                                          </p:stCondLst>
                                        </p:cTn>
                                        <p:tgtEl>
                                          <p:spTgt spid="6149"/>
                                        </p:tgtEl>
                                        <p:attrNameLst>
                                          <p:attrName>style.visibility</p:attrName>
                                        </p:attrNameLst>
                                      </p:cBhvr>
                                      <p:to>
                                        <p:strVal val="visible"/>
                                      </p:to>
                                    </p:set>
                                    <p:animEffect transition="in" filter="fade">
                                      <p:cBhvr>
                                        <p:cTn id="45" dur="20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95433"/>
            <a:ext cx="7992888" cy="1296144"/>
          </a:xfrm>
        </p:spPr>
        <p:txBody>
          <a:bodyPr/>
          <a:lstStyle/>
          <a:p>
            <a:pPr marL="0" indent="0" algn="ctr">
              <a:buNone/>
            </a:pPr>
            <a:r>
              <a:rPr lang="uk-UA" dirty="0" smtClean="0"/>
              <a:t>Види бісеру за ефектами блиску:</a:t>
            </a:r>
            <a:endParaRPr lang="ru-RU" dirty="0"/>
          </a:p>
        </p:txBody>
      </p:sp>
      <p:sp>
        <p:nvSpPr>
          <p:cNvPr id="3" name="Текст 2"/>
          <p:cNvSpPr>
            <a:spLocks noGrp="1"/>
          </p:cNvSpPr>
          <p:nvPr>
            <p:ph type="body" idx="1"/>
          </p:nvPr>
        </p:nvSpPr>
        <p:spPr>
          <a:xfrm>
            <a:off x="3275856" y="1946725"/>
            <a:ext cx="3384376" cy="3240360"/>
          </a:xfrm>
        </p:spPr>
        <p:txBody>
          <a:bodyPr>
            <a:normAutofit fontScale="92500" lnSpcReduction="10000"/>
          </a:bodyPr>
          <a:lstStyle/>
          <a:p>
            <a:pPr marL="342900" indent="-342900" algn="l">
              <a:lnSpc>
                <a:spcPct val="110000"/>
              </a:lnSpc>
              <a:buFont typeface="Arial" pitchFamily="34" charset="0"/>
              <a:buChar char="•"/>
            </a:pPr>
            <a:r>
              <a:rPr lang="uk-UA" sz="2400" dirty="0" smtClean="0"/>
              <a:t>матовий;</a:t>
            </a:r>
          </a:p>
          <a:p>
            <a:pPr marL="342900" indent="-342900" algn="l">
              <a:lnSpc>
                <a:spcPct val="110000"/>
              </a:lnSpc>
              <a:buFont typeface="Arial" pitchFamily="34" charset="0"/>
              <a:buChar char="•"/>
            </a:pPr>
            <a:r>
              <a:rPr lang="uk-UA" sz="2400" dirty="0" smtClean="0"/>
              <a:t>з блиском;</a:t>
            </a:r>
          </a:p>
          <a:p>
            <a:pPr marL="342900" indent="-342900" algn="l">
              <a:lnSpc>
                <a:spcPct val="110000"/>
              </a:lnSpc>
              <a:buFont typeface="Arial" pitchFamily="34" charset="0"/>
              <a:buChar char="•"/>
            </a:pPr>
            <a:r>
              <a:rPr lang="uk-UA" sz="2400" dirty="0" smtClean="0"/>
              <a:t>з перламутровим блиском;</a:t>
            </a:r>
          </a:p>
          <a:p>
            <a:pPr marL="342900" indent="-342900" algn="l">
              <a:lnSpc>
                <a:spcPct val="110000"/>
              </a:lnSpc>
              <a:buFont typeface="Arial" pitchFamily="34" charset="0"/>
              <a:buChar char="•"/>
            </a:pPr>
            <a:r>
              <a:rPr lang="uk-UA" sz="2400" dirty="0" smtClean="0"/>
              <a:t>з бензиновим блиском;</a:t>
            </a:r>
          </a:p>
          <a:p>
            <a:pPr marL="342900" indent="-342900" algn="l">
              <a:lnSpc>
                <a:spcPct val="110000"/>
              </a:lnSpc>
              <a:buFont typeface="Arial" pitchFamily="34" charset="0"/>
              <a:buChar char="•"/>
            </a:pPr>
            <a:r>
              <a:rPr lang="uk-UA" sz="2400" dirty="0" smtClean="0"/>
              <a:t> з металевим блиском;</a:t>
            </a:r>
            <a:endParaRPr lang="ru-RU" sz="2400" dirty="0"/>
          </a:p>
        </p:txBody>
      </p:sp>
      <p:pic>
        <p:nvPicPr>
          <p:cNvPr id="9218" name="Picture 2" descr="C:\Users\111\Desktop\949309.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13926" y="1772816"/>
            <a:ext cx="2529164" cy="2160240"/>
          </a:xfrm>
          <a:prstGeom prst="rect">
            <a:avLst/>
          </a:prstGeom>
          <a:noFill/>
          <a:extLst>
            <a:ext uri="{909E8E84-426E-40DD-AFC4-6F175D3DCCD1}">
              <a14:hiddenFill xmlns="" xmlns:a14="http://schemas.microsoft.com/office/drawing/2010/main">
                <a:solidFill>
                  <a:srgbClr val="FFFFFF"/>
                </a:solidFill>
              </a14:hiddenFill>
            </a:ext>
          </a:extLst>
        </p:spPr>
      </p:pic>
      <p:pic>
        <p:nvPicPr>
          <p:cNvPr id="9220" name="Picture 4" descr="C:\Users\111\Desktop\biser.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372200" y="4120177"/>
            <a:ext cx="2448272" cy="2257425"/>
          </a:xfrm>
          <a:prstGeom prst="rect">
            <a:avLst/>
          </a:prstGeom>
          <a:noFill/>
          <a:extLst>
            <a:ext uri="{909E8E84-426E-40DD-AFC4-6F175D3DCCD1}">
              <a14:hiddenFill xmlns="" xmlns:a14="http://schemas.microsoft.com/office/drawing/2010/main">
                <a:solidFill>
                  <a:srgbClr val="FFFFFF"/>
                </a:solidFill>
              </a14:hiddenFill>
            </a:ext>
          </a:extLst>
        </p:spPr>
      </p:pic>
      <p:pic>
        <p:nvPicPr>
          <p:cNvPr id="9221" name="Picture 5" descr="C:\Users\111\Desktop\1101-500x500.jpg"/>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313924" y="4120177"/>
            <a:ext cx="2529165" cy="2218425"/>
          </a:xfrm>
          <a:prstGeom prst="rect">
            <a:avLst/>
          </a:prstGeom>
          <a:noFill/>
          <a:extLst>
            <a:ext uri="{909E8E84-426E-40DD-AFC4-6F175D3DCCD1}">
              <a14:hiddenFill xmlns="" xmlns:a14="http://schemas.microsoft.com/office/drawing/2010/main">
                <a:solidFill>
                  <a:srgbClr val="FFFFFF"/>
                </a:solidFill>
              </a14:hiddenFill>
            </a:ext>
          </a:extLst>
        </p:spPr>
      </p:pic>
      <p:pic>
        <p:nvPicPr>
          <p:cNvPr id="9219" name="Picture 3" descr="C:\Users\111\Desktop\biser.jp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6372200" y="1773172"/>
            <a:ext cx="2448272" cy="2159884"/>
          </a:xfrm>
          <a:prstGeom prst="rect">
            <a:avLst/>
          </a:prstGeom>
          <a:noFill/>
          <a:extLst>
            <a:ext uri="{909E8E84-426E-40DD-AFC4-6F175D3DCCD1}">
              <a14:hiddenFill xmlns="" xmlns:a14="http://schemas.microsoft.com/office/drawing/2010/main">
                <a:solidFill>
                  <a:srgbClr val="FFFFFF"/>
                </a:solidFill>
              </a14:hiddenFill>
            </a:ext>
          </a:extLst>
        </p:spPr>
      </p:pic>
      <p:pic>
        <p:nvPicPr>
          <p:cNvPr id="9222" name="Picture 6" descr="C:\Users\111\Desktop\33725.jpg"/>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3143240" y="5214950"/>
            <a:ext cx="2880320" cy="125002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480185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112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3"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3">
                                            <p:txEl>
                                              <p:pRg st="0" end="0"/>
                                            </p:txEl>
                                          </p:spTgt>
                                        </p:tgtEl>
                                        <p:attrNameLst>
                                          <p:attrName>fill.type</p:attrName>
                                        </p:attrNameLst>
                                      </p:cBhvr>
                                      <p:to>
                                        <p:strVal val="solid"/>
                                      </p:to>
                                    </p:set>
                                  </p:childTnLst>
                                </p:cTn>
                              </p:par>
                              <p:par>
                                <p:cTn id="16" presetID="10" presetClass="entr" presetSubtype="0" fill="hold" nodeType="withEffect">
                                  <p:stCondLst>
                                    <p:cond delay="0"/>
                                  </p:stCondLst>
                                  <p:childTnLst>
                                    <p:set>
                                      <p:cBhvr>
                                        <p:cTn id="17" dur="1" fill="hold">
                                          <p:stCondLst>
                                            <p:cond delay="0"/>
                                          </p:stCondLst>
                                        </p:cTn>
                                        <p:tgtEl>
                                          <p:spTgt spid="9218"/>
                                        </p:tgtEl>
                                        <p:attrNameLst>
                                          <p:attrName>style.visibility</p:attrName>
                                        </p:attrNameLst>
                                      </p:cBhvr>
                                      <p:to>
                                        <p:strVal val="visible"/>
                                      </p:to>
                                    </p:set>
                                    <p:animEffect transition="in" filter="fade">
                                      <p:cBhvr>
                                        <p:cTn id="18" dur="2000"/>
                                        <p:tgtEl>
                                          <p:spTgt spid="9218"/>
                                        </p:tgtEl>
                                      </p:cBhvr>
                                    </p:animEffect>
                                  </p:childTnLst>
                                </p:cTn>
                              </p:par>
                            </p:childTnLst>
                          </p:cTn>
                        </p:par>
                        <p:par>
                          <p:cTn id="19" fill="hold">
                            <p:stCondLst>
                              <p:cond delay="3120"/>
                            </p:stCondLst>
                            <p:childTnLst>
                              <p:par>
                                <p:cTn id="20" presetID="27" presetClass="entr" presetSubtype="0" fill="hold" grpId="0" nodeType="afterEffect">
                                  <p:stCondLst>
                                    <p:cond delay="0"/>
                                  </p:stCondLst>
                                  <p:iterate type="lt">
                                    <p:tmPct val="50000"/>
                                  </p:iterate>
                                  <p:childTnLst>
                                    <p:set>
                                      <p:cBhvr>
                                        <p:cTn id="2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1" end="1"/>
                                            </p:txEl>
                                          </p:spTgt>
                                        </p:tgtEl>
                                        <p:attrNameLst>
                                          <p:attrName>fill.type</p:attrName>
                                        </p:attrNameLst>
                                      </p:cBhvr>
                                      <p:to>
                                        <p:strVal val="solid"/>
                                      </p:to>
                                    </p:set>
                                  </p:childTnLst>
                                </p:cTn>
                              </p:par>
                              <p:par>
                                <p:cTn id="25" presetID="10" presetClass="entr" presetSubtype="0" fill="hold" nodeType="withEffect">
                                  <p:stCondLst>
                                    <p:cond delay="0"/>
                                  </p:stCondLst>
                                  <p:childTnLst>
                                    <p:set>
                                      <p:cBhvr>
                                        <p:cTn id="26" dur="1" fill="hold">
                                          <p:stCondLst>
                                            <p:cond delay="0"/>
                                          </p:stCondLst>
                                        </p:cTn>
                                        <p:tgtEl>
                                          <p:spTgt spid="9219"/>
                                        </p:tgtEl>
                                        <p:attrNameLst>
                                          <p:attrName>style.visibility</p:attrName>
                                        </p:attrNameLst>
                                      </p:cBhvr>
                                      <p:to>
                                        <p:strVal val="visible"/>
                                      </p:to>
                                    </p:set>
                                    <p:animEffect transition="in" filter="fade">
                                      <p:cBhvr>
                                        <p:cTn id="27" dur="2000"/>
                                        <p:tgtEl>
                                          <p:spTgt spid="9219"/>
                                        </p:tgtEl>
                                      </p:cBhvr>
                                    </p:animEffect>
                                  </p:childTnLst>
                                </p:cTn>
                              </p:par>
                            </p:childTnLst>
                          </p:cTn>
                        </p:par>
                        <p:par>
                          <p:cTn id="28" fill="hold">
                            <p:stCondLst>
                              <p:cond delay="512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31"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33" dur="80"/>
                                        <p:tgtEl>
                                          <p:spTgt spid="3">
                                            <p:txEl>
                                              <p:pRg st="2" end="2"/>
                                            </p:txEl>
                                          </p:spTgt>
                                        </p:tgtEl>
                                        <p:attrNameLst>
                                          <p:attrName>fill.type</p:attrName>
                                        </p:attrNameLst>
                                      </p:cBhvr>
                                      <p:to>
                                        <p:strVal val="solid"/>
                                      </p:to>
                                    </p:set>
                                  </p:childTnLst>
                                </p:cTn>
                              </p:par>
                              <p:par>
                                <p:cTn id="34" presetID="10" presetClass="entr" presetSubtype="0" fill="hold" nodeType="withEffect">
                                  <p:stCondLst>
                                    <p:cond delay="0"/>
                                  </p:stCondLst>
                                  <p:childTnLst>
                                    <p:set>
                                      <p:cBhvr>
                                        <p:cTn id="35" dur="1" fill="hold">
                                          <p:stCondLst>
                                            <p:cond delay="0"/>
                                          </p:stCondLst>
                                        </p:cTn>
                                        <p:tgtEl>
                                          <p:spTgt spid="9220"/>
                                        </p:tgtEl>
                                        <p:attrNameLst>
                                          <p:attrName>style.visibility</p:attrName>
                                        </p:attrNameLst>
                                      </p:cBhvr>
                                      <p:to>
                                        <p:strVal val="visible"/>
                                      </p:to>
                                    </p:set>
                                    <p:animEffect transition="in" filter="fade">
                                      <p:cBhvr>
                                        <p:cTn id="36" dur="2000"/>
                                        <p:tgtEl>
                                          <p:spTgt spid="9220"/>
                                        </p:tgtEl>
                                      </p:cBhvr>
                                    </p:animEffect>
                                  </p:childTnLst>
                                </p:cTn>
                              </p:par>
                            </p:childTnLst>
                          </p:cTn>
                        </p:par>
                        <p:par>
                          <p:cTn id="37" fill="hold">
                            <p:stCondLst>
                              <p:cond delay="7120"/>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40"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42" dur="80"/>
                                        <p:tgtEl>
                                          <p:spTgt spid="3">
                                            <p:txEl>
                                              <p:pRg st="3" end="3"/>
                                            </p:txEl>
                                          </p:spTgt>
                                        </p:tgtEl>
                                        <p:attrNameLst>
                                          <p:attrName>fill.type</p:attrName>
                                        </p:attrNameLst>
                                      </p:cBhvr>
                                      <p:to>
                                        <p:strVal val="solid"/>
                                      </p:to>
                                    </p:set>
                                  </p:childTnLst>
                                </p:cTn>
                              </p:par>
                              <p:par>
                                <p:cTn id="43" presetID="10" presetClass="entr" presetSubtype="0" fill="hold" nodeType="withEffect">
                                  <p:stCondLst>
                                    <p:cond delay="0"/>
                                  </p:stCondLst>
                                  <p:childTnLst>
                                    <p:set>
                                      <p:cBhvr>
                                        <p:cTn id="44" dur="1" fill="hold">
                                          <p:stCondLst>
                                            <p:cond delay="0"/>
                                          </p:stCondLst>
                                        </p:cTn>
                                        <p:tgtEl>
                                          <p:spTgt spid="9221"/>
                                        </p:tgtEl>
                                        <p:attrNameLst>
                                          <p:attrName>style.visibility</p:attrName>
                                        </p:attrNameLst>
                                      </p:cBhvr>
                                      <p:to>
                                        <p:strVal val="visible"/>
                                      </p:to>
                                    </p:set>
                                    <p:animEffect transition="in" filter="fade">
                                      <p:cBhvr>
                                        <p:cTn id="45" dur="2000"/>
                                        <p:tgtEl>
                                          <p:spTgt spid="9221"/>
                                        </p:tgtEl>
                                      </p:cBhvr>
                                    </p:animEffect>
                                  </p:childTnLst>
                                </p:cTn>
                              </p:par>
                            </p:childTnLst>
                          </p:cTn>
                        </p:par>
                        <p:par>
                          <p:cTn id="46" fill="hold">
                            <p:stCondLst>
                              <p:cond delay="9120"/>
                            </p:stCondLst>
                            <p:childTnLst>
                              <p:par>
                                <p:cTn id="47" presetID="27" presetClass="entr" presetSubtype="0" fill="hold" grpId="0" nodeType="afterEffect">
                                  <p:stCondLst>
                                    <p:cond delay="0"/>
                                  </p:stCondLst>
                                  <p:iterate type="lt">
                                    <p:tmPct val="50000"/>
                                  </p:iterate>
                                  <p:childTnLst>
                                    <p:set>
                                      <p:cBhvr>
                                        <p:cTn id="48"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49"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0"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51" dur="80"/>
                                        <p:tgtEl>
                                          <p:spTgt spid="3">
                                            <p:txEl>
                                              <p:pRg st="4" end="4"/>
                                            </p:txEl>
                                          </p:spTgt>
                                        </p:tgtEl>
                                        <p:attrNameLst>
                                          <p:attrName>fill.type</p:attrName>
                                        </p:attrNameLst>
                                      </p:cBhvr>
                                      <p:to>
                                        <p:strVal val="solid"/>
                                      </p:to>
                                    </p:set>
                                  </p:childTnLst>
                                </p:cTn>
                              </p:par>
                              <p:par>
                                <p:cTn id="52" presetID="10" presetClass="entr" presetSubtype="0" fill="hold" nodeType="withEffect">
                                  <p:stCondLst>
                                    <p:cond delay="0"/>
                                  </p:stCondLst>
                                  <p:childTnLst>
                                    <p:set>
                                      <p:cBhvr>
                                        <p:cTn id="53" dur="1" fill="hold">
                                          <p:stCondLst>
                                            <p:cond delay="0"/>
                                          </p:stCondLst>
                                        </p:cTn>
                                        <p:tgtEl>
                                          <p:spTgt spid="9222"/>
                                        </p:tgtEl>
                                        <p:attrNameLst>
                                          <p:attrName>style.visibility</p:attrName>
                                        </p:attrNameLst>
                                      </p:cBhvr>
                                      <p:to>
                                        <p:strVal val="visible"/>
                                      </p:to>
                                    </p:set>
                                    <p:animEffect transition="in" filter="fade">
                                      <p:cBhvr>
                                        <p:cTn id="54" dur="20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Аптека">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2376</TotalTime>
  <Words>499</Words>
  <Application>Microsoft Office PowerPoint</Application>
  <PresentationFormat>Экран (4:3)</PresentationFormat>
  <Paragraphs>119</Paragraphs>
  <Slides>29</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Воздушный поток</vt:lpstr>
      <vt:lpstr>Загальні відомості про техніки і технологію бісерного плетіння</vt:lpstr>
      <vt:lpstr>Зміст </vt:lpstr>
      <vt:lpstr>Історія походження, виробництва і застосування бісеру.</vt:lpstr>
      <vt:lpstr>Легенда про бісер</vt:lpstr>
      <vt:lpstr>Слайд 5</vt:lpstr>
      <vt:lpstr>Слайд 6</vt:lpstr>
      <vt:lpstr>Бісер в Україні</vt:lpstr>
      <vt:lpstr>Види бісеру за кольором:</vt:lpstr>
      <vt:lpstr>Види бісеру за ефектами блиску:</vt:lpstr>
      <vt:lpstr>Види бісеру за матеріалами виготовлення:</vt:lpstr>
      <vt:lpstr>Слайд 11</vt:lpstr>
      <vt:lpstr>Види бісеру за оптичними властивостями:</vt:lpstr>
      <vt:lpstr>Види бісеру за ефектами додаткового фарбування:</vt:lpstr>
      <vt:lpstr>Класифікація бісеру за формою:</vt:lpstr>
      <vt:lpstr>Слайд 15</vt:lpstr>
      <vt:lpstr>Слайд 16</vt:lpstr>
      <vt:lpstr>Слайд 17</vt:lpstr>
      <vt:lpstr>Види бісеру за способами обробки:</vt:lpstr>
      <vt:lpstr>Матеріали та інструменти для роботи із бісером: </vt:lpstr>
      <vt:lpstr>Кусачки</vt:lpstr>
      <vt:lpstr>Пасатижі</vt:lpstr>
      <vt:lpstr>Плоскогубці</vt:lpstr>
      <vt:lpstr>Види плоскогубців:</vt:lpstr>
      <vt:lpstr>Круглогубці</vt:lpstr>
      <vt:lpstr>Дріт</vt:lpstr>
      <vt:lpstr>Клеї:</vt:lpstr>
      <vt:lpstr>Допоміжні інструменти  та матеріали:</vt:lpstr>
      <vt:lpstr>Дякую за увагу!</vt:lpstr>
      <vt:lpstr>Список використаних джерел:</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Machine</dc:creator>
  <cp:lastModifiedBy>Machine</cp:lastModifiedBy>
  <cp:revision>76</cp:revision>
  <dcterms:created xsi:type="dcterms:W3CDTF">2017-01-05T07:50:28Z</dcterms:created>
  <dcterms:modified xsi:type="dcterms:W3CDTF">2017-02-15T19:37:57Z</dcterms:modified>
</cp:coreProperties>
</file>