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72" r:id="rId4"/>
    <p:sldId id="273" r:id="rId5"/>
    <p:sldId id="275" r:id="rId6"/>
    <p:sldId id="276" r:id="rId7"/>
    <p:sldId id="286" r:id="rId8"/>
    <p:sldId id="267" r:id="rId9"/>
    <p:sldId id="277" r:id="rId10"/>
    <p:sldId id="280" r:id="rId11"/>
    <p:sldId id="281" r:id="rId12"/>
    <p:sldId id="282" r:id="rId13"/>
    <p:sldId id="278" r:id="rId14"/>
    <p:sldId id="285" r:id="rId15"/>
    <p:sldId id="283" r:id="rId16"/>
    <p:sldId id="284" r:id="rId17"/>
    <p:sldId id="259" r:id="rId18"/>
    <p:sldId id="26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349" autoAdjust="0"/>
  </p:normalViewPr>
  <p:slideViewPr>
    <p:cSldViewPr>
      <p:cViewPr varScale="1">
        <p:scale>
          <a:sx n="67" d="100"/>
          <a:sy n="67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xvatit.com.ua/rukodillya/3069-modne-rukodillya-francuzka-texnika-pletinnya-biserom.html" TargetMode="External"/><Relationship Id="rId2" Type="http://schemas.openxmlformats.org/officeDocument/2006/relationships/hyperlink" Target="https://biserinkanbu.wordpress.com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vseznajka.com.ua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725144"/>
            <a:ext cx="4464496" cy="1656184"/>
          </a:xfrm>
        </p:spPr>
        <p:txBody>
          <a:bodyPr>
            <a:normAutofit fontScale="77500" lnSpcReduction="20000"/>
          </a:bodyPr>
          <a:lstStyle/>
          <a:p>
            <a:pPr algn="ctr">
              <a:spcAft>
                <a:spcPts val="0"/>
              </a:spcAft>
              <a:defRPr/>
            </a:pPr>
            <a:r>
              <a:rPr lang="uk-UA" dirty="0" err="1">
                <a:solidFill>
                  <a:schemeClr val="bg2">
                    <a:lumMod val="75000"/>
                  </a:schemeClr>
                </a:solidFill>
                <a:latin typeface="+mj-lt"/>
              </a:rPr>
              <a:t>Підопригора</a:t>
            </a:r>
            <a:r>
              <a:rPr lang="uk-UA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 М. В. -  вчитель трудового навчання та     інформатики</a:t>
            </a:r>
          </a:p>
          <a:p>
            <a:pPr algn="ctr">
              <a:spcAft>
                <a:spcPts val="0"/>
              </a:spcAft>
              <a:defRPr/>
            </a:pPr>
            <a:r>
              <a:rPr lang="ru-RU" dirty="0" err="1">
                <a:solidFill>
                  <a:srgbClr val="FFC000"/>
                </a:solidFill>
                <a:latin typeface="+mj-lt"/>
              </a:rPr>
              <a:t>Журжинецький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навчально-виховний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комплекс «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Дошкільний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заклад –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загальноосвітня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школа І – ІІІ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ступенів</a:t>
            </a:r>
            <a:r>
              <a:rPr lang="uk-UA" dirty="0">
                <a:solidFill>
                  <a:srgbClr val="FFC000"/>
                </a:solidFill>
                <a:latin typeface="+mj-lt"/>
              </a:rPr>
              <a:t>»</a:t>
            </a:r>
          </a:p>
          <a:p>
            <a:pPr>
              <a:spcAft>
                <a:spcPts val="0"/>
              </a:spcAft>
              <a:defRPr/>
            </a:pPr>
            <a:endParaRPr lang="ru-RU" dirty="0">
              <a:solidFill>
                <a:srgbClr val="FFC000"/>
              </a:solidFill>
            </a:endParaRPr>
          </a:p>
          <a:p>
            <a:pPr>
              <a:defRPr/>
            </a:pPr>
            <a:endParaRPr lang="uk-UA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908720"/>
            <a:ext cx="5544616" cy="3024336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400" dirty="0" smtClean="0"/>
              <a:t>Техніка плетіння дугами на дротяній основі.</a:t>
            </a:r>
            <a:endParaRPr lang="ru-RU" sz="4400" dirty="0"/>
          </a:p>
        </p:txBody>
      </p:sp>
      <p:pic>
        <p:nvPicPr>
          <p:cNvPr id="1031" name="Picture 7" descr="E:\Рукоділля\бісер\anPxQJzMLN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3" y="0"/>
            <a:ext cx="321919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546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16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Крок 2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11560" y="1052736"/>
            <a:ext cx="7848872" cy="2592288"/>
          </a:xfrm>
        </p:spPr>
        <p:txBody>
          <a:bodyPr>
            <a:normAutofit/>
          </a:bodyPr>
          <a:lstStyle/>
          <a:p>
            <a:pPr algn="just"/>
            <a:r>
              <a:rPr lang="uk-UA" sz="2800" dirty="0"/>
              <a:t> Згинають кінець дроту на відстані 15 см від петельки, поміщають чотири пальці лівої руки в утворений  згин дроту і правою рукою закручують петлю впритул до </a:t>
            </a:r>
            <a:r>
              <a:rPr lang="uk-UA" sz="2800" dirty="0" smtClean="0"/>
              <a:t>пальців.</a:t>
            </a:r>
            <a:endParaRPr lang="ru-RU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93" y="2996952"/>
            <a:ext cx="7732131" cy="3241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4534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Крок 3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11560" y="1052736"/>
            <a:ext cx="7848872" cy="2592288"/>
          </a:xfrm>
        </p:spPr>
        <p:txBody>
          <a:bodyPr>
            <a:normAutofit/>
          </a:bodyPr>
          <a:lstStyle/>
          <a:p>
            <a:pPr algn="just"/>
            <a:r>
              <a:rPr lang="uk-UA" sz="2800" dirty="0"/>
              <a:t>Для другого ряду нанизують на 2-3 бісерини більше, ніж в попередньому ряді. Розміщують 2-й ряд бісеру впритул до 1-го так, щоб його кінець виявився перпендикулярним 1-му </a:t>
            </a:r>
            <a:r>
              <a:rPr lang="uk-UA" sz="2800" dirty="0" smtClean="0"/>
              <a:t>ряду.</a:t>
            </a:r>
            <a:endParaRPr lang="ru-RU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73015"/>
            <a:ext cx="7704856" cy="28132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797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67544" y="404664"/>
            <a:ext cx="3922768" cy="639762"/>
          </a:xfrm>
        </p:spPr>
        <p:txBody>
          <a:bodyPr>
            <a:noAutofit/>
          </a:bodyPr>
          <a:lstStyle/>
          <a:p>
            <a:r>
              <a:rPr lang="uk-UA" sz="3600" dirty="0">
                <a:solidFill>
                  <a:schemeClr val="bg2">
                    <a:lumMod val="50000"/>
                  </a:schemeClr>
                </a:solidFill>
              </a:rPr>
              <a:t>Крок 4</a:t>
            </a:r>
            <a:endParaRPr lang="ru-RU" sz="36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467544" y="1124744"/>
            <a:ext cx="3963599" cy="2743200"/>
          </a:xfrm>
        </p:spPr>
        <p:txBody>
          <a:bodyPr/>
          <a:lstStyle/>
          <a:p>
            <a:pPr marL="45720" indent="0" algn="just">
              <a:buNone/>
            </a:pPr>
            <a:r>
              <a:rPr lang="uk-UA" sz="2400" dirty="0"/>
              <a:t>Закручують робочий кінець дроту над 1-м поруч, дотримуючись прямого  кута  між дротами.</a:t>
            </a:r>
            <a:endParaRPr lang="ru-RU" sz="2400" dirty="0"/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3"/>
          </p:nvPr>
        </p:nvSpPr>
        <p:spPr>
          <a:xfrm>
            <a:off x="4644008" y="404664"/>
            <a:ext cx="3960440" cy="678586"/>
          </a:xfrm>
        </p:spPr>
        <p:txBody>
          <a:bodyPr/>
          <a:lstStyle/>
          <a:p>
            <a:r>
              <a:rPr lang="uk-UA" sz="3600" dirty="0">
                <a:solidFill>
                  <a:schemeClr val="bg2">
                    <a:lumMod val="50000"/>
                  </a:schemeClr>
                </a:solidFill>
              </a:rPr>
              <a:t>Крок 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5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4644008" y="1196752"/>
            <a:ext cx="3960440" cy="3744416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uk-UA" sz="2400" dirty="0"/>
              <a:t> Для 3-го ряду набирають стільки ж бісеру, скільки і для 2-го. Щільно укладають 3-й ряд до 1-го з іншого боку. Закручують робочий кінець дроту під 1-м рядом бісеру, дотримуючись прямого  кута </a:t>
            </a:r>
            <a:r>
              <a:rPr lang="uk-UA" sz="2400" dirty="0" smtClean="0"/>
              <a:t>.</a:t>
            </a:r>
            <a:endParaRPr lang="ru-RU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10" y="3140968"/>
            <a:ext cx="3672408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906" y="4941168"/>
            <a:ext cx="4066516" cy="1431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6005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4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8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" grpId="0" build="p"/>
      <p:bldP spid="3" grpId="0" build="p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81129"/>
            <a:ext cx="7704856" cy="1832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Крок 6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55576" y="1052736"/>
            <a:ext cx="7848872" cy="2952328"/>
          </a:xfrm>
        </p:spPr>
        <p:txBody>
          <a:bodyPr>
            <a:noAutofit/>
          </a:bodyPr>
          <a:lstStyle/>
          <a:p>
            <a:pPr algn="just"/>
            <a:r>
              <a:rPr lang="uk-UA" sz="2200" dirty="0" smtClean="0"/>
              <a:t>	Аналогічним </a:t>
            </a:r>
            <a:r>
              <a:rPr lang="uk-UA" sz="2200" dirty="0"/>
              <a:t>чином виконують зазначене в описі число рядів. Визначати кількість бісеринок кожного ряду буде значно простіше, якщо відразу після набору бісерин 1-го ряду нанизати 15-20 см бісеру на робочий кінець дроту. Кінець дроту фіксують, щоб бісер не розсипався, а потім від цієї низки відміряють необхідну для кожного ряду кількість бісеру. </a:t>
            </a:r>
            <a:endParaRPr lang="ru-RU" sz="2200" dirty="0"/>
          </a:p>
          <a:p>
            <a:pPr algn="just"/>
            <a:r>
              <a:rPr lang="uk-UA" sz="2200" dirty="0" smtClean="0"/>
              <a:t>	Після </a:t>
            </a:r>
            <a:r>
              <a:rPr lang="uk-UA" sz="2200" dirty="0"/>
              <a:t>виконання всіх рядів розкручують маленьку петельку і, закрутивши  цей кінець дроту навколо останнього ряду, пропускають через 2-3 см останнього ряду </a:t>
            </a:r>
            <a:r>
              <a:rPr lang="uk-UA" sz="2200" dirty="0" smtClean="0"/>
              <a:t>бісеру. </a:t>
            </a:r>
            <a:endParaRPr lang="ru-RU" sz="2200" dirty="0"/>
          </a:p>
        </p:txBody>
      </p:sp>
    </p:spTree>
    <p:extLst>
      <p:ext uri="{BB962C8B-B14F-4D97-AF65-F5344CB8AC3E}">
        <p14:creationId xmlns="" xmlns:p14="http://schemas.microsoft.com/office/powerpoint/2010/main" val="262610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72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824304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Форми </a:t>
            </a:r>
            <a:r>
              <a:rPr lang="uk-UA" dirty="0" smtClean="0"/>
              <a:t>листочка і пелюстки</a:t>
            </a:r>
            <a:endParaRPr lang="ru-RU" dirty="0"/>
          </a:p>
        </p:txBody>
      </p:sp>
      <p:pic>
        <p:nvPicPr>
          <p:cNvPr id="15363" name="Picture 3" descr="C:\Users\111\Desktop\SharpNarr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95834"/>
            <a:ext cx="1893866" cy="2840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111\Desktop\Roun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626419"/>
            <a:ext cx="1880985" cy="2821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111\Desktop\RoseLea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720556"/>
            <a:ext cx="1807261" cy="2710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111\Desktop\19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85248"/>
            <a:ext cx="1761946" cy="28426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111\Desktop\116558105_3925073_list3500x30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3588" b="44107"/>
          <a:stretch/>
        </p:blipFill>
        <p:spPr bwMode="auto">
          <a:xfrm>
            <a:off x="753636" y="4486184"/>
            <a:ext cx="2306196" cy="21735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Users\111\Desktop\f5742637e77eea12d7d8d9bb81a163ff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789" y="4486184"/>
            <a:ext cx="2687960" cy="21735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87535"/>
            <a:ext cx="2304256" cy="20722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1275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2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92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92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92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92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92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824304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Листок троянди</a:t>
            </a:r>
            <a:endParaRPr lang="ru-RU" dirty="0"/>
          </a:p>
        </p:txBody>
      </p:sp>
      <p:pic>
        <p:nvPicPr>
          <p:cNvPr id="13314" name="Picture 2" descr="C:\Users\111\Desktop\images (1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82" y="1412776"/>
            <a:ext cx="7762550" cy="4893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2712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08912" cy="824304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Лілея</a:t>
            </a:r>
            <a:endParaRPr lang="ru-RU" dirty="0"/>
          </a:p>
        </p:txBody>
      </p:sp>
      <p:pic>
        <p:nvPicPr>
          <p:cNvPr id="14338" name="Picture 2" descr="C:\Users\111\Desktop\images (1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196752"/>
            <a:ext cx="3665615" cy="5112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E:\Рукоділля\бісер\6FARxp1IGL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96752"/>
            <a:ext cx="3838575" cy="51125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6887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68760"/>
            <a:ext cx="6812237" cy="3327234"/>
          </a:xfrm>
        </p:spPr>
        <p:txBody>
          <a:bodyPr/>
          <a:lstStyle/>
          <a:p>
            <a:pPr marL="0" indent="0" algn="ctr">
              <a:buNone/>
            </a:pPr>
            <a:r>
              <a:rPr lang="uk-UA" sz="8800" dirty="0" smtClean="0">
                <a:solidFill>
                  <a:schemeClr val="bg2">
                    <a:lumMod val="75000"/>
                  </a:schemeClr>
                </a:solidFill>
              </a:rPr>
              <a:t>Дякую за увагу!</a:t>
            </a:r>
            <a:endParaRPr lang="ru-RU" sz="8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89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916832"/>
            <a:ext cx="7920880" cy="4464496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/>
              <a:t>Література:</a:t>
            </a:r>
          </a:p>
          <a:p>
            <a:pPr marL="514350" indent="-514350" algn="l">
              <a:buFont typeface="+mj-lt"/>
              <a:buAutoNum type="arabicPeriod"/>
            </a:pPr>
            <a:r>
              <a:rPr lang="uk-UA" sz="2400" dirty="0"/>
              <a:t> </a:t>
            </a:r>
            <a:r>
              <a:rPr lang="uk-UA" sz="2400" dirty="0" smtClean="0"/>
              <a:t>Олешко Л. В. Усі уроки технологій. 10-11клас. Варіативна складова: </a:t>
            </a:r>
            <a:r>
              <a:rPr lang="en-US" sz="2400" dirty="0" smtClean="0"/>
              <a:t>[</a:t>
            </a:r>
            <a:r>
              <a:rPr lang="uk-UA" sz="2400" dirty="0" smtClean="0"/>
              <a:t>текст</a:t>
            </a:r>
            <a:r>
              <a:rPr lang="en-US" sz="2400" dirty="0" smtClean="0"/>
              <a:t>]</a:t>
            </a:r>
            <a:r>
              <a:rPr lang="uk-UA" sz="2400" dirty="0" smtClean="0"/>
              <a:t>/ Л. В. Олешко, А. В. </a:t>
            </a:r>
            <a:r>
              <a:rPr lang="uk-UA" sz="2400" dirty="0" err="1" smtClean="0"/>
              <a:t>Хавкун</a:t>
            </a:r>
            <a:r>
              <a:rPr lang="uk-UA" sz="2400" dirty="0" smtClean="0"/>
              <a:t>. – Х.: Видавнича група «Основа», 2014- 336 с. </a:t>
            </a:r>
            <a:r>
              <a:rPr lang="uk-UA" sz="2400" i="1" dirty="0" smtClean="0"/>
              <a:t>(книга двох авторів)</a:t>
            </a:r>
          </a:p>
          <a:p>
            <a:pPr algn="ctr"/>
            <a:r>
              <a:rPr lang="uk-UA" sz="2400" dirty="0" smtClean="0"/>
              <a:t>Інтернет ресурси: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2"/>
              </a:rPr>
              <a:t>https://</a:t>
            </a:r>
            <a:r>
              <a:rPr lang="en-US" sz="2400" dirty="0" smtClean="0">
                <a:hlinkClick r:id="rId2"/>
              </a:rPr>
              <a:t>biserinkanbu.wordpress.com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>
                <a:hlinkClick r:id="rId3"/>
              </a:rPr>
              <a:t>http</a:t>
            </a:r>
            <a:r>
              <a:rPr lang="en-US" sz="2400" dirty="0">
                <a:hlinkClick r:id="rId3"/>
              </a:rPr>
              <a:t>://</a:t>
            </a:r>
            <a:r>
              <a:rPr lang="en-US" sz="2400" dirty="0" smtClean="0">
                <a:hlinkClick r:id="rId3"/>
              </a:rPr>
              <a:t>xvatit.com.ua/rukodillya/3069-modne-rukodillya-francuzka-texnika-pletinnya-biserom.html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vseznajka.com.ua</a:t>
            </a:r>
            <a:endParaRPr lang="uk-UA" sz="2400" dirty="0" smtClean="0"/>
          </a:p>
          <a:p>
            <a:pPr algn="l"/>
            <a:endParaRPr lang="uk-UA" sz="2400" dirty="0" smtClean="0"/>
          </a:p>
          <a:p>
            <a:pPr algn="l"/>
            <a:endParaRPr lang="uk-UA" sz="2400" dirty="0" smtClean="0"/>
          </a:p>
          <a:p>
            <a:pPr algn="l"/>
            <a:endParaRPr lang="en-US" sz="2400" dirty="0" smtClean="0"/>
          </a:p>
          <a:p>
            <a:pPr algn="l"/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44016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Список використаних джерел: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50445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539552" y="1556793"/>
            <a:ext cx="4536504" cy="4752527"/>
          </a:xfrm>
        </p:spPr>
        <p:txBody>
          <a:bodyPr>
            <a:normAutofit fontScale="92500"/>
          </a:bodyPr>
          <a:lstStyle/>
          <a:p>
            <a:pPr marL="45720" algn="just"/>
            <a:r>
              <a:rPr lang="uk-UA" sz="2400" dirty="0"/>
              <a:t> </a:t>
            </a:r>
            <a:r>
              <a:rPr lang="uk-UA" sz="2400" dirty="0" smtClean="0"/>
              <a:t>	</a:t>
            </a:r>
            <a:r>
              <a:rPr lang="uk-UA" sz="2400" dirty="0"/>
              <a:t>Техніка дугового плетіння, </a:t>
            </a:r>
            <a:r>
              <a:rPr lang="uk-UA" sz="2400" dirty="0" err="1"/>
              <a:t>найрозповсюдженіша</a:t>
            </a:r>
            <a:r>
              <a:rPr lang="uk-UA" sz="2400" dirty="0"/>
              <a:t> серед </a:t>
            </a:r>
            <a:r>
              <a:rPr lang="uk-UA" sz="2400" dirty="0" smtClean="0"/>
              <a:t>різних способів </a:t>
            </a:r>
            <a:r>
              <a:rPr lang="uk-UA" sz="2400" dirty="0" err="1"/>
              <a:t>бісероплетіння</a:t>
            </a:r>
            <a:r>
              <a:rPr lang="uk-UA" sz="2400" dirty="0"/>
              <a:t>. Квіти та листочки виконані цим способом виходять об’ємні та ажурні. Крім того, всі листочки гарно вигинаються в різні сторони. </a:t>
            </a:r>
            <a:endParaRPr lang="uk-UA" sz="2400" dirty="0" smtClean="0"/>
          </a:p>
          <a:p>
            <a:pPr marL="45720" algn="just"/>
            <a:r>
              <a:rPr lang="uk-UA" sz="2400" dirty="0"/>
              <a:t>	</a:t>
            </a:r>
            <a:r>
              <a:rPr lang="uk-UA" sz="2400" dirty="0" smtClean="0"/>
              <a:t>Цю </a:t>
            </a:r>
            <a:r>
              <a:rPr lang="uk-UA" sz="2400" dirty="0"/>
              <a:t>техніку також називають нанизуванням дугами або круговим плетінням. З усіх технік плетіння дротом ця — найскладніша.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8208912" cy="936105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400" dirty="0" smtClean="0"/>
              <a:t>Французьке плетіння дугами</a:t>
            </a:r>
            <a:endParaRPr lang="ru-RU" sz="4400" dirty="0"/>
          </a:p>
        </p:txBody>
      </p:sp>
      <p:pic>
        <p:nvPicPr>
          <p:cNvPr id="1026" name="Picture 2" descr="C:\Users\111\Desktop\dsc026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80334"/>
            <a:ext cx="3456384" cy="4800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166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4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11\Desktop\images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83" y="582946"/>
            <a:ext cx="3501242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Рукоділля\бісер\jplk2rlPMS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88953"/>
            <a:ext cx="4286250" cy="5732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Рукоділля\бісер\C62c2H6ctf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23" y="3453071"/>
            <a:ext cx="3370801" cy="2761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1604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1\Desktop\images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3929280" cy="5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111\Desktop\images (8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170" y="476672"/>
            <a:ext cx="4086696" cy="5904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2261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11\Desktop\images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548"/>
            <a:ext cx="3672408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111\Desktop\19-300x2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01506"/>
            <a:ext cx="3672408" cy="2907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111\Desktop\a5b547cc10689b117ff95c4198e083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5312"/>
            <a:ext cx="4752528" cy="6501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3853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E:\Рукоділля\бісер\QCQmJe_Be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32307"/>
            <a:ext cx="4268437" cy="5688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:\Рукоділля\бісер\QqW_pE7m0z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4653"/>
            <a:ext cx="3960440" cy="55798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523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8064896" cy="4608512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Перед </a:t>
            </a:r>
            <a:r>
              <a:rPr lang="ru-RU" dirty="0"/>
              <a:t>початком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підготувати</a:t>
            </a:r>
            <a:r>
              <a:rPr lang="ru-RU" dirty="0"/>
              <a:t> </a:t>
            </a:r>
            <a:r>
              <a:rPr lang="ru-RU" dirty="0" err="1"/>
              <a:t>робоче</a:t>
            </a:r>
            <a:r>
              <a:rPr lang="ru-RU" dirty="0"/>
              <a:t> </a:t>
            </a:r>
            <a:r>
              <a:rPr lang="ru-RU" dirty="0" err="1"/>
              <a:t>місце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r>
              <a:rPr lang="ru-RU" dirty="0" err="1" smtClean="0"/>
              <a:t>Сидіти</a:t>
            </a:r>
            <a:r>
              <a:rPr lang="ru-RU" dirty="0" smtClean="0"/>
              <a:t> </a:t>
            </a:r>
            <a:r>
              <a:rPr lang="ru-RU" dirty="0"/>
              <a:t>прямо, не </a:t>
            </a:r>
            <a:r>
              <a:rPr lang="ru-RU" dirty="0" err="1"/>
              <a:t>нахиляючи</a:t>
            </a:r>
            <a:r>
              <a:rPr lang="ru-RU" dirty="0"/>
              <a:t> </a:t>
            </a:r>
            <a:r>
              <a:rPr lang="ru-RU" dirty="0" err="1"/>
              <a:t>низько</a:t>
            </a:r>
            <a:r>
              <a:rPr lang="ru-RU" dirty="0"/>
              <a:t> </a:t>
            </a:r>
            <a:r>
              <a:rPr lang="ru-RU" dirty="0" smtClean="0"/>
              <a:t>голову.</a:t>
            </a:r>
            <a:endParaRPr lang="ru-RU" dirty="0"/>
          </a:p>
          <a:p>
            <a:pPr marL="457200" indent="-457200">
              <a:buAutoNum type="arabicPeriod"/>
            </a:pPr>
            <a:r>
              <a:rPr lang="ru-RU" dirty="0" smtClean="0"/>
              <a:t>Роботу </a:t>
            </a:r>
            <a:r>
              <a:rPr lang="ru-RU" dirty="0" err="1"/>
              <a:t>виконувати</a:t>
            </a:r>
            <a:r>
              <a:rPr lang="ru-RU" dirty="0"/>
              <a:t> при </a:t>
            </a:r>
            <a:r>
              <a:rPr lang="ru-RU" dirty="0" err="1"/>
              <a:t>достатньому</a:t>
            </a:r>
            <a:r>
              <a:rPr lang="ru-RU" dirty="0"/>
              <a:t> </a:t>
            </a:r>
            <a:r>
              <a:rPr lang="ru-RU" dirty="0" err="1" smtClean="0"/>
              <a:t>освітленні</a:t>
            </a:r>
            <a:r>
              <a:rPr lang="ru-RU" dirty="0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Роботу </a:t>
            </a:r>
            <a:r>
              <a:rPr lang="ru-RU" dirty="0" err="1"/>
              <a:t>тримати</a:t>
            </a:r>
            <a:r>
              <a:rPr lang="ru-RU" dirty="0"/>
              <a:t> на </a:t>
            </a:r>
            <a:r>
              <a:rPr lang="ru-RU" dirty="0" err="1"/>
              <a:t>відстані</a:t>
            </a:r>
            <a:r>
              <a:rPr lang="ru-RU" dirty="0"/>
              <a:t> 25-30 см </a:t>
            </a:r>
            <a:r>
              <a:rPr lang="ru-RU" err="1"/>
              <a:t>від</a:t>
            </a:r>
            <a:r>
              <a:rPr lang="ru-RU"/>
              <a:t> </a:t>
            </a:r>
            <a:r>
              <a:rPr lang="ru-RU" smtClean="0"/>
              <a:t>очей.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Інструменти </a:t>
            </a:r>
            <a:r>
              <a:rPr lang="ru-RU" dirty="0"/>
              <a:t> </a:t>
            </a:r>
            <a:r>
              <a:rPr lang="ru-RU" dirty="0" err="1"/>
              <a:t>класти</a:t>
            </a:r>
            <a:r>
              <a:rPr lang="ru-RU" dirty="0"/>
              <a:t> на </a:t>
            </a:r>
            <a:r>
              <a:rPr lang="ru-RU" dirty="0" err="1"/>
              <a:t>стіл</a:t>
            </a:r>
            <a:r>
              <a:rPr lang="ru-RU" dirty="0"/>
              <a:t> ручкою до себе, </a:t>
            </a:r>
            <a:r>
              <a:rPr lang="ru-RU" dirty="0" err="1"/>
              <a:t>передавати</a:t>
            </a:r>
            <a:r>
              <a:rPr lang="ru-RU" dirty="0"/>
              <a:t>  – ручкою 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/>
              <a:t>себе.  </a:t>
            </a:r>
            <a:r>
              <a:rPr lang="ru-RU" dirty="0" err="1"/>
              <a:t>Ножиці</a:t>
            </a:r>
            <a:r>
              <a:rPr lang="ru-RU" dirty="0"/>
              <a:t> </a:t>
            </a:r>
            <a:r>
              <a:rPr lang="ru-RU" dirty="0" err="1"/>
              <a:t>кладуть</a:t>
            </a:r>
            <a:r>
              <a:rPr lang="ru-RU" dirty="0"/>
              <a:t>, </a:t>
            </a:r>
            <a:r>
              <a:rPr lang="ru-RU" dirty="0" err="1"/>
              <a:t>зімкнувши</a:t>
            </a:r>
            <a:r>
              <a:rPr lang="ru-RU" dirty="0"/>
              <a:t> </a:t>
            </a:r>
            <a:r>
              <a:rPr lang="ru-RU" dirty="0" err="1"/>
              <a:t>леза</a:t>
            </a:r>
            <a:r>
              <a:rPr lang="ru-RU" dirty="0"/>
              <a:t>, </a:t>
            </a:r>
            <a:r>
              <a:rPr lang="ru-RU" dirty="0" err="1"/>
              <a:t>гострими</a:t>
            </a:r>
            <a:r>
              <a:rPr lang="ru-RU" dirty="0"/>
              <a:t> </a:t>
            </a:r>
            <a:r>
              <a:rPr lang="ru-RU" dirty="0" err="1"/>
              <a:t>кінцями</a:t>
            </a:r>
            <a:r>
              <a:rPr lang="ru-RU" dirty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працюючого</a:t>
            </a:r>
            <a:r>
              <a:rPr lang="ru-RU" dirty="0"/>
              <a:t>. </a:t>
            </a:r>
            <a:r>
              <a:rPr lang="ru-RU" dirty="0" err="1"/>
              <a:t>Передавати</a:t>
            </a:r>
            <a:r>
              <a:rPr lang="ru-RU" dirty="0"/>
              <a:t> </a:t>
            </a:r>
            <a:r>
              <a:rPr lang="ru-RU" dirty="0" err="1"/>
              <a:t>ножиці</a:t>
            </a:r>
            <a:r>
              <a:rPr lang="ru-RU" dirty="0"/>
              <a:t>,  </a:t>
            </a:r>
            <a:r>
              <a:rPr lang="ru-RU" dirty="0" err="1"/>
              <a:t>тримаючи</a:t>
            </a:r>
            <a:r>
              <a:rPr lang="ru-RU" dirty="0"/>
              <a:t> за </a:t>
            </a:r>
            <a:r>
              <a:rPr lang="ru-RU" dirty="0" err="1"/>
              <a:t>зімкнуті</a:t>
            </a:r>
            <a:r>
              <a:rPr lang="ru-RU" dirty="0"/>
              <a:t> </a:t>
            </a:r>
            <a:r>
              <a:rPr lang="ru-RU" err="1"/>
              <a:t>леза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Плоскогубці</a:t>
            </a:r>
            <a:r>
              <a:rPr lang="ru-RU" dirty="0"/>
              <a:t>, </a:t>
            </a:r>
            <a:r>
              <a:rPr lang="ru-RU" dirty="0" err="1"/>
              <a:t>круглозубці</a:t>
            </a:r>
            <a:r>
              <a:rPr lang="ru-RU" dirty="0"/>
              <a:t> та кусачки </a:t>
            </a:r>
            <a:r>
              <a:rPr lang="ru-RU" dirty="0" err="1"/>
              <a:t>тримати</a:t>
            </a:r>
            <a:r>
              <a:rPr lang="ru-RU" dirty="0"/>
              <a:t> в обхват, не </a:t>
            </a:r>
            <a:r>
              <a:rPr lang="ru-RU" dirty="0" err="1"/>
              <a:t>закладати</a:t>
            </a:r>
            <a:r>
              <a:rPr lang="ru-RU" dirty="0"/>
              <a:t> </a:t>
            </a:r>
            <a:r>
              <a:rPr lang="ru-RU" dirty="0" err="1" smtClean="0"/>
              <a:t>пальці</a:t>
            </a:r>
            <a:r>
              <a:rPr lang="ru-RU" dirty="0" smtClean="0"/>
              <a:t> </a:t>
            </a:r>
            <a:r>
              <a:rPr lang="ru-RU" dirty="0" err="1"/>
              <a:t>між</a:t>
            </a:r>
            <a:r>
              <a:rPr lang="ru-RU" dirty="0"/>
              <a:t>  ручками  </a:t>
            </a:r>
            <a:r>
              <a:rPr lang="ru-RU" dirty="0" err="1"/>
              <a:t>інструмента</a:t>
            </a:r>
            <a:r>
              <a:rPr lang="ru-RU" dirty="0"/>
              <a:t> –  </a:t>
            </a:r>
            <a:r>
              <a:rPr lang="ru-RU" dirty="0" err="1"/>
              <a:t>можна</a:t>
            </a:r>
            <a:r>
              <a:rPr lang="ru-RU" dirty="0"/>
              <a:t>  </a:t>
            </a:r>
            <a:r>
              <a:rPr lang="ru-RU" dirty="0" err="1"/>
              <a:t>защемити</a:t>
            </a:r>
            <a:r>
              <a:rPr lang="ru-RU" dirty="0"/>
              <a:t> </a:t>
            </a:r>
            <a:r>
              <a:rPr lang="ru-RU" dirty="0" err="1"/>
              <a:t>пальці</a:t>
            </a:r>
            <a:r>
              <a:rPr lang="ru-RU" dirty="0"/>
              <a:t>.</a:t>
            </a:r>
            <a:r>
              <a:rPr lang="ru-RU"/>
              <a:t> </a:t>
            </a:r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Зберігати</a:t>
            </a:r>
            <a:r>
              <a:rPr lang="ru-RU" dirty="0"/>
              <a:t> </a:t>
            </a:r>
            <a:r>
              <a:rPr lang="ru-RU" dirty="0" err="1"/>
              <a:t>інструменти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 у </a:t>
            </a:r>
            <a:r>
              <a:rPr lang="ru-RU" dirty="0" err="1"/>
              <a:t>спеціальній</a:t>
            </a:r>
            <a:r>
              <a:rPr lang="ru-RU" dirty="0"/>
              <a:t> </a:t>
            </a:r>
            <a:r>
              <a:rPr lang="ru-RU" dirty="0" err="1" smtClean="0"/>
              <a:t>коробці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err="1" smtClean="0"/>
              <a:t>чохлі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роботи</a:t>
            </a:r>
            <a:r>
              <a:rPr lang="ru-RU" dirty="0"/>
              <a:t>, при тугому </a:t>
            </a:r>
            <a:r>
              <a:rPr lang="ru-RU" dirty="0" err="1"/>
              <a:t>проходженні</a:t>
            </a:r>
            <a:r>
              <a:rPr lang="ru-RU" dirty="0"/>
              <a:t> </a:t>
            </a:r>
            <a:r>
              <a:rPr lang="ru-RU" dirty="0" err="1" smtClean="0"/>
              <a:t>провалки</a:t>
            </a:r>
            <a:r>
              <a:rPr lang="ru-RU" dirty="0" smtClean="0"/>
              <a:t> через </a:t>
            </a:r>
            <a:r>
              <a:rPr lang="ru-RU" dirty="0" err="1"/>
              <a:t>бісеринку</a:t>
            </a:r>
            <a:r>
              <a:rPr lang="ru-RU" dirty="0"/>
              <a:t>  </a:t>
            </a:r>
            <a:r>
              <a:rPr lang="ru-RU" dirty="0" err="1" smtClean="0"/>
              <a:t>використовувати</a:t>
            </a:r>
            <a:r>
              <a:rPr lang="ru-RU" dirty="0" smtClean="0"/>
              <a:t> наперсток та </a:t>
            </a:r>
            <a:r>
              <a:rPr lang="ru-RU" dirty="0" err="1" smtClean="0"/>
              <a:t>пасатижі</a:t>
            </a:r>
            <a:r>
              <a:rPr lang="ru-RU" dirty="0" smtClean="0"/>
              <a:t> (</a:t>
            </a:r>
            <a:r>
              <a:rPr lang="ru-RU" dirty="0" err="1" smtClean="0"/>
              <a:t>можливе</a:t>
            </a:r>
            <a:r>
              <a:rPr lang="ru-RU" dirty="0" smtClean="0"/>
              <a:t> </a:t>
            </a:r>
            <a:r>
              <a:rPr lang="ru-RU" dirty="0" err="1" smtClean="0"/>
              <a:t>використання</a:t>
            </a:r>
            <a:r>
              <a:rPr lang="ru-RU" dirty="0" smtClean="0"/>
              <a:t> і </a:t>
            </a:r>
            <a:r>
              <a:rPr lang="ru-RU" dirty="0" err="1" smtClean="0"/>
              <a:t>іншого</a:t>
            </a:r>
            <a:r>
              <a:rPr lang="ru-RU" dirty="0" smtClean="0"/>
              <a:t> </a:t>
            </a:r>
            <a:r>
              <a:rPr lang="ru-RU" dirty="0" err="1" smtClean="0"/>
              <a:t>інструменту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класу</a:t>
            </a:r>
            <a:r>
              <a:rPr lang="ru-RU" dirty="0" smtClean="0"/>
              <a:t> </a:t>
            </a:r>
            <a:r>
              <a:rPr lang="ru-RU" err="1" smtClean="0"/>
              <a:t>губових</a:t>
            </a:r>
            <a:r>
              <a:rPr lang="ru-RU" smtClean="0"/>
              <a:t>).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/>
              <a:t>Не </a:t>
            </a:r>
            <a:r>
              <a:rPr lang="ru-RU" dirty="0" err="1"/>
              <a:t>користуватися</a:t>
            </a:r>
            <a:r>
              <a:rPr lang="ru-RU" dirty="0"/>
              <a:t> </a:t>
            </a:r>
            <a:r>
              <a:rPr lang="ru-RU" dirty="0" err="1"/>
              <a:t>несправним</a:t>
            </a:r>
            <a:r>
              <a:rPr lang="ru-RU" dirty="0"/>
              <a:t> </a:t>
            </a:r>
            <a:r>
              <a:rPr lang="ru-RU" dirty="0" err="1"/>
              <a:t>інструментом</a:t>
            </a:r>
            <a:r>
              <a:rPr lang="ru-RU" dirty="0"/>
              <a:t>, </a:t>
            </a:r>
            <a:r>
              <a:rPr lang="ru-RU" dirty="0" err="1"/>
              <a:t>іржавими</a:t>
            </a:r>
            <a:r>
              <a:rPr lang="ru-RU" dirty="0"/>
              <a:t> та </a:t>
            </a:r>
            <a:r>
              <a:rPr lang="ru-RU" err="1" smtClean="0"/>
              <a:t>зігнутими</a:t>
            </a:r>
            <a:r>
              <a:rPr lang="ru-RU" smtClean="0"/>
              <a:t> голками.</a:t>
            </a:r>
          </a:p>
          <a:p>
            <a:pPr marL="457200" indent="-457200">
              <a:buAutoNum type="arabicPeriod"/>
            </a:pPr>
            <a:r>
              <a:rPr lang="uk-UA" smtClean="0"/>
              <a:t>Бути </a:t>
            </a:r>
            <a:r>
              <a:rPr lang="uk-UA" dirty="0" smtClean="0"/>
              <a:t>уважним і не заважати </a:t>
            </a:r>
            <a:r>
              <a:rPr lang="uk-UA" dirty="0" err="1" smtClean="0"/>
              <a:t>сосіду</a:t>
            </a:r>
            <a:r>
              <a:rPr lang="uk-UA" dirty="0" smtClean="0"/>
              <a:t> по парті чи іншим членам колективу.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992888" cy="1080121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Техніка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безпеки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при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бісероплетінні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105818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128701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Послідовність виконання плетіння дугами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755576" y="2132856"/>
            <a:ext cx="4464496" cy="3960440"/>
          </a:xfrm>
        </p:spPr>
        <p:txBody>
          <a:bodyPr/>
          <a:lstStyle/>
          <a:p>
            <a:pPr marL="45720" indent="0">
              <a:buNone/>
            </a:pPr>
            <a:r>
              <a:rPr lang="uk-UA" dirty="0"/>
              <a:t>Для виготовлення листочка зображеного на (мал. 1) нам необхідно: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 smtClean="0"/>
              <a:t>100-120 </a:t>
            </a:r>
            <a:r>
              <a:rPr lang="uk-UA" dirty="0"/>
              <a:t>см дроту;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/>
              <a:t> </a:t>
            </a:r>
            <a:r>
              <a:rPr lang="uk-UA" dirty="0" smtClean="0"/>
              <a:t>50-100 г </a:t>
            </a:r>
            <a:r>
              <a:rPr lang="uk-UA" dirty="0"/>
              <a:t>бісеру будь-якого кольору.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7300" y="5877272"/>
            <a:ext cx="86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мал. 1</a:t>
            </a:r>
            <a:endParaRPr lang="ru-RU" dirty="0"/>
          </a:p>
        </p:txBody>
      </p:sp>
      <p:pic>
        <p:nvPicPr>
          <p:cNvPr id="7170" name="Picture 2" descr="C:\Users\111\Desktop\34af589f77aa15e45ed6572085789aa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000" t="-6574" r="18000" b="6574"/>
          <a:stretch/>
        </p:blipFill>
        <p:spPr bwMode="auto">
          <a:xfrm>
            <a:off x="5364088" y="1982231"/>
            <a:ext cx="3015362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876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6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40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Крок 1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11560" y="1052736"/>
            <a:ext cx="7920880" cy="2520280"/>
          </a:xfrm>
        </p:spPr>
        <p:txBody>
          <a:bodyPr>
            <a:normAutofit/>
          </a:bodyPr>
          <a:lstStyle/>
          <a:p>
            <a:pPr algn="just"/>
            <a:r>
              <a:rPr lang="uk-UA" sz="2800" dirty="0"/>
              <a:t>Беруть дріт потрібної довжини. На одному  кінці закручують невелику петельку. На іншому (робочий) кінець нанизують вказане в описі число бісеринок першого </a:t>
            </a:r>
            <a:r>
              <a:rPr lang="uk-UA" sz="2800" dirty="0" smtClean="0"/>
              <a:t>ряду.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40968"/>
            <a:ext cx="7776864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5295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355</TotalTime>
  <Words>331</Words>
  <Application>Microsoft Office PowerPoint</Application>
  <PresentationFormat>Экран (4:3)</PresentationFormat>
  <Paragraphs>52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Техніка плетіння дугами на дротяній основі.</vt:lpstr>
      <vt:lpstr>Французьке плетіння дугами</vt:lpstr>
      <vt:lpstr>Слайд 3</vt:lpstr>
      <vt:lpstr>Слайд 4</vt:lpstr>
      <vt:lpstr>Слайд 5</vt:lpstr>
      <vt:lpstr>Слайд 6</vt:lpstr>
      <vt:lpstr>Техніка безпеки при бісероплетінні </vt:lpstr>
      <vt:lpstr>Послідовність виконання плетіння дугами </vt:lpstr>
      <vt:lpstr>Крок 1</vt:lpstr>
      <vt:lpstr>Крок 2</vt:lpstr>
      <vt:lpstr>Крок 3</vt:lpstr>
      <vt:lpstr>Слайд 12</vt:lpstr>
      <vt:lpstr>Крок 6</vt:lpstr>
      <vt:lpstr>Форми листочка і пелюстки</vt:lpstr>
      <vt:lpstr>Листок троянди</vt:lpstr>
      <vt:lpstr>Лілея</vt:lpstr>
      <vt:lpstr>Дякую за увагу!</vt:lpstr>
      <vt:lpstr>Список використаних джерел: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Техніка паралельного  плетіння на дротяній основі.</dc:title>
  <dc:creator>Machine</dc:creator>
  <cp:lastModifiedBy>Machine</cp:lastModifiedBy>
  <cp:revision>36</cp:revision>
  <dcterms:created xsi:type="dcterms:W3CDTF">2017-02-13T17:42:50Z</dcterms:created>
  <dcterms:modified xsi:type="dcterms:W3CDTF">2017-02-15T19:55:50Z</dcterms:modified>
</cp:coreProperties>
</file>