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6"/>
  </p:notesMasterIdLst>
  <p:sldIdLst>
    <p:sldId id="256" r:id="rId2"/>
    <p:sldId id="257" r:id="rId3"/>
    <p:sldId id="267" r:id="rId4"/>
    <p:sldId id="260" r:id="rId5"/>
    <p:sldId id="270" r:id="rId6"/>
    <p:sldId id="261" r:id="rId7"/>
    <p:sldId id="262" r:id="rId8"/>
    <p:sldId id="263" r:id="rId9"/>
    <p:sldId id="273" r:id="rId10"/>
    <p:sldId id="271" r:id="rId11"/>
    <p:sldId id="269" r:id="rId12"/>
    <p:sldId id="272" r:id="rId13"/>
    <p:sldId id="276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9" autoAdjust="0"/>
    <p:restoredTop sz="94660"/>
  </p:normalViewPr>
  <p:slideViewPr>
    <p:cSldViewPr>
      <p:cViewPr varScale="1">
        <p:scale>
          <a:sx n="87" d="100"/>
          <a:sy n="87" d="100"/>
        </p:scale>
        <p:origin x="117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CAFAE-0274-43F4-ACBF-FEA6A83AB4D2}" type="datetimeFigureOut">
              <a:rPr lang="uk-UA" smtClean="0"/>
              <a:pPr/>
              <a:t>26.02.2017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F0C1C8-C76F-4800-B7C4-665AE89FD7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87979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30A575-B0DC-46F0-8275-FC95AA92123C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DD30D52D-5192-4562-ABC9-EB0424096A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95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23F392-3070-433D-83ED-BE736A6EDD54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CB09E0C6-BC07-4E7A-9037-2BBE36509A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60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8D2AAC-1590-4CA6-BEE6-3594EF068512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CB09E0C6-BC07-4E7A-9037-2BBE36509A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232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8732C2-8E65-4EDE-A958-32DE1547A7F4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CB09E0C6-BC07-4E7A-9037-2BBE36509A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47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84EAA8-4F10-4E23-91A5-DC480BCF941B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CB09E0C6-BC07-4E7A-9037-2BBE36509A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315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475427-EE4D-4E79-9B5D-05F8214D11DC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CB09E0C6-BC07-4E7A-9037-2BBE36509A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94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70175E-7695-49AD-B41F-C585557FF1DC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0332C5-313A-4ADA-B09A-3C379AD956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22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4604F9-2E7C-4354-A1D9-C612E92CE0B1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173B29-07D3-414A-A7F6-5687CCE09D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6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7BC54-692A-4ADA-8DBF-45ED0A8FC64E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E2B7B-F557-4C12-8AD2-ACA301FB55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90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188640"/>
            <a:ext cx="6589199" cy="103055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1593FE-A3CC-438A-89FA-2C1BD8625A26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66E03-3236-4BE6-BBE2-85F328473F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9512" y="1484784"/>
            <a:ext cx="896448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8235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1C0662-8EFE-49ED-B779-1C9026FA8823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685BA92A-0B0D-4AE5-9E7A-9DE6B4593E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02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42707" y="99518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54DBA2-4056-443C-84E9-CACE6958E1ED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02CCCFA4-C8BA-4DD9-A398-3A90BA800D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9512" y="1484784"/>
            <a:ext cx="896448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476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86F72F-2B87-4012-8025-2B869CE9B35A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DCF55652-FCEB-4789-86D7-B5BD595693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34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79BBC1-CD95-4D3B-858D-4050B4C99B45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AC7B-4595-4C96-9B77-FD2FADD60B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4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C229C-DF45-442A-A9ED-36784012C6C3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ED0E1-0A31-4189-AE49-1BF0F4E173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02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C8AD5F-5B20-4DBF-884C-AE2AC8211C6E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8F3715-9D39-4A3E-A715-7657647B49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20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06B629-83F4-462F-A869-1B451B70852C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01AD4488-1CAE-4B3E-A36F-FE3CD36FC0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97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FF973D-2A1F-496C-B6DA-D02CB2923E4C}" type="datetime1">
              <a:rPr lang="ru-RU" smtClean="0"/>
              <a:pPr>
                <a:defRPr/>
              </a:pPr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CB09E0C6-BC07-4E7A-9037-2BBE36509A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992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support.office.com/uk-ua/exce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 eaLnBrk="1" hangingPunct="1"/>
            <a:r>
              <a:rPr lang="uk-UA" alt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Використання </a:t>
            </a:r>
            <a:br>
              <a:rPr lang="uk-UA" altLang="ru-RU" sz="36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alt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логічних функцій </a:t>
            </a:r>
            <a:br>
              <a:rPr lang="uk-UA" altLang="ru-RU" sz="36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alt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табличного процесора</a:t>
            </a:r>
            <a:r>
              <a:rPr lang="ru-RU" altLang="ru-RU" sz="36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uk-UA" altLang="ru-RU" sz="36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942415" y="4777382"/>
            <a:ext cx="6600451" cy="1126283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lvl="0">
              <a:buClr>
                <a:srgbClr val="549E39"/>
              </a:buClr>
            </a:pPr>
            <a:r>
              <a:rPr lang="uk-UA" sz="17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Микитенко Антоніна Федорівна, вчитель інформатики Смілянської загальноосвітньої школи І-ІІІ ступенів № 11</a:t>
            </a:r>
            <a:endParaRPr lang="uk-UA" sz="17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4" name="Picture 5" descr="Рисунок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367042"/>
            <a:ext cx="1871662" cy="146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©Микитенко А.Ф.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30D52D-5192-4562-ABC9-EB0424096A9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343706"/>
            <a:ext cx="5400600" cy="8092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Розв’язуємо задачі:</a:t>
            </a:r>
            <a:endParaRPr 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32758" y="1988839"/>
            <a:ext cx="3784140" cy="3915263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052432" y="1988839"/>
            <a:ext cx="2696031" cy="2448272"/>
          </a:xfrm>
        </p:spPr>
        <p:txBody>
          <a:bodyPr>
            <a:noAutofit/>
          </a:bodyPr>
          <a:lstStyle/>
          <a:p>
            <a:pPr marL="173038" indent="-173038"/>
            <a:r>
              <a:rPr lang="uk-UA" sz="2400" dirty="0" smtClean="0"/>
              <a:t>Результат «зараховано», якщо отримані бали</a:t>
            </a:r>
            <a:r>
              <a:rPr lang="en-US" sz="2400" dirty="0" smtClean="0"/>
              <a:t> &gt;=80</a:t>
            </a:r>
            <a:r>
              <a:rPr lang="ru-RU" sz="2400" dirty="0" smtClean="0"/>
              <a:t>,</a:t>
            </a:r>
            <a:r>
              <a:rPr lang="uk-UA" sz="2400" dirty="0" smtClean="0"/>
              <a:t> інакше – «не зараховано»</a:t>
            </a:r>
            <a:endParaRPr lang="uk-UA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80" y="1970765"/>
            <a:ext cx="5019675" cy="3933337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CCCFA4-C8BA-4DD9-A398-3A90BA800DF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9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2415" y="279116"/>
            <a:ext cx="5716488" cy="84627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6">
                    <a:lumMod val="75000"/>
                  </a:schemeClr>
                </a:solidFill>
              </a:rPr>
              <a:t>Розв’язуємо 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задачі:</a:t>
            </a:r>
            <a:endParaRPr 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27584" y="1916832"/>
            <a:ext cx="4276824" cy="3987271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580112" y="2136706"/>
            <a:ext cx="3197093" cy="3767397"/>
          </a:xfrm>
        </p:spPr>
        <p:txBody>
          <a:bodyPr>
            <a:noAutofit/>
          </a:bodyPr>
          <a:lstStyle/>
          <a:p>
            <a:r>
              <a:rPr lang="ru-RU" sz="2400" dirty="0" err="1" smtClean="0"/>
              <a:t>Якщо</a:t>
            </a:r>
            <a:r>
              <a:rPr lang="ru-RU" sz="2400" dirty="0" smtClean="0"/>
              <a:t> зарплата </a:t>
            </a:r>
            <a:r>
              <a:rPr lang="en-US" sz="2400" dirty="0" smtClean="0"/>
              <a:t>&lt;=</a:t>
            </a:r>
            <a:r>
              <a:rPr lang="ru-RU" sz="2400" dirty="0" smtClean="0"/>
              <a:t> 1700 </a:t>
            </a:r>
            <a:r>
              <a:rPr lang="ru-RU" sz="2400" dirty="0" err="1" smtClean="0"/>
              <a:t>грн</a:t>
            </a:r>
            <a:r>
              <a:rPr lang="ru-RU" sz="2400" dirty="0" smtClean="0"/>
              <a:t>, то </a:t>
            </a:r>
            <a:r>
              <a:rPr lang="ru-RU" sz="2400" dirty="0" err="1" smtClean="0"/>
              <a:t>внесок</a:t>
            </a:r>
            <a:r>
              <a:rPr lang="ru-RU" sz="2400" dirty="0" smtClean="0"/>
              <a:t>  =0,5</a:t>
            </a:r>
            <a:r>
              <a:rPr lang="en-US" sz="2400" dirty="0" smtClean="0"/>
              <a:t>%</a:t>
            </a:r>
            <a:r>
              <a:rPr lang="uk-UA" sz="2400" dirty="0" smtClean="0"/>
              <a:t>, </a:t>
            </a:r>
          </a:p>
          <a:p>
            <a:r>
              <a:rPr lang="uk-UA" sz="2400" dirty="0" smtClean="0"/>
              <a:t>Якщо </a:t>
            </a:r>
            <a:r>
              <a:rPr lang="en-US" sz="2400" dirty="0" smtClean="0"/>
              <a:t>1700&lt; </a:t>
            </a:r>
            <a:r>
              <a:rPr lang="uk-UA" sz="2400" dirty="0" smtClean="0"/>
              <a:t>з/п</a:t>
            </a:r>
            <a:r>
              <a:rPr lang="en-US" sz="2400" dirty="0" smtClean="0"/>
              <a:t> &lt;=3200</a:t>
            </a:r>
            <a:r>
              <a:rPr lang="uk-UA" sz="2400" dirty="0" smtClean="0"/>
              <a:t> грн, тоді  внесок =1%, </a:t>
            </a:r>
          </a:p>
          <a:p>
            <a:r>
              <a:rPr lang="uk-UA" sz="2400" dirty="0" smtClean="0"/>
              <a:t>інакше – 2% від з/п</a:t>
            </a:r>
            <a:endParaRPr lang="uk-UA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790" y="1536690"/>
            <a:ext cx="5667375" cy="2905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4790" y="2713060"/>
            <a:ext cx="5667375" cy="2905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4790" y="3714388"/>
            <a:ext cx="5667375" cy="29051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4790" y="1536690"/>
            <a:ext cx="5667375" cy="33895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584" y="1536690"/>
            <a:ext cx="7804323" cy="5082823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CCCFA4-C8BA-4DD9-A398-3A90BA800DF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62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altLang="ru-RU" b="1" dirty="0" smtClean="0">
                <a:solidFill>
                  <a:schemeClr val="accent6">
                    <a:lumMod val="75000"/>
                  </a:schemeClr>
                </a:solidFill>
              </a:rPr>
              <a:t>Висновки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  <a:endParaRPr lang="uk-UA" alt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942415" y="2133600"/>
            <a:ext cx="6591985" cy="3938606"/>
          </a:xfrm>
        </p:spPr>
        <p:txBody>
          <a:bodyPr>
            <a:normAutofit fontScale="40000" lnSpcReduction="20000"/>
          </a:bodyPr>
          <a:lstStyle/>
          <a:p>
            <a:r>
              <a:rPr lang="uk-UA" altLang="uk-UA" sz="4800" dirty="0" smtClean="0"/>
              <a:t>Табличний процесор має більше, ніж 300 вбудованих функцій</a:t>
            </a:r>
          </a:p>
          <a:p>
            <a:r>
              <a:rPr lang="uk-UA" altLang="uk-UA" sz="4800" dirty="0" smtClean="0"/>
              <a:t>Усі вони розділені на категорії: математичні, статистичні, текстові, логічні, фінансові, дати і часу </a:t>
            </a:r>
            <a:endParaRPr lang="en-US" altLang="uk-UA" sz="4800" dirty="0" smtClean="0"/>
          </a:p>
          <a:p>
            <a:r>
              <a:rPr lang="uk-UA" altLang="uk-UA" sz="4800" dirty="0" smtClean="0">
                <a:solidFill>
                  <a:schemeClr val="tx1"/>
                </a:solidFill>
              </a:rPr>
              <a:t>Функція записується так: </a:t>
            </a:r>
            <a:r>
              <a:rPr lang="uk-UA" altLang="uk-UA" sz="4800" b="1" dirty="0" smtClean="0">
                <a:solidFill>
                  <a:schemeClr val="tx1"/>
                </a:solidFill>
              </a:rPr>
              <a:t>= Ім’я</a:t>
            </a:r>
            <a:r>
              <a:rPr lang="en-US" altLang="uk-UA" sz="4800" b="1" dirty="0" smtClean="0">
                <a:solidFill>
                  <a:schemeClr val="tx1"/>
                </a:solidFill>
              </a:rPr>
              <a:t> </a:t>
            </a:r>
            <a:r>
              <a:rPr lang="uk-UA" altLang="uk-UA" sz="4800" b="1" dirty="0" smtClean="0">
                <a:solidFill>
                  <a:schemeClr val="tx1"/>
                </a:solidFill>
              </a:rPr>
              <a:t>(Аргументи)</a:t>
            </a:r>
          </a:p>
          <a:p>
            <a:r>
              <a:rPr lang="uk-UA" altLang="uk-UA" sz="4800" dirty="0" smtClean="0"/>
              <a:t>Функцію, результат якої дорівнює </a:t>
            </a:r>
            <a:r>
              <a:rPr lang="en-US" altLang="uk-UA" sz="4800" b="1" dirty="0" smtClean="0"/>
              <a:t>TRUE</a:t>
            </a:r>
            <a:r>
              <a:rPr lang="en-US" altLang="uk-UA" sz="4800" dirty="0" smtClean="0"/>
              <a:t> </a:t>
            </a:r>
            <a:r>
              <a:rPr lang="uk-UA" altLang="uk-UA" sz="4800" dirty="0" smtClean="0"/>
              <a:t>або </a:t>
            </a:r>
            <a:r>
              <a:rPr lang="en-US" altLang="uk-UA" sz="4800" b="1" dirty="0" smtClean="0"/>
              <a:t>FALSE</a:t>
            </a:r>
            <a:r>
              <a:rPr lang="en-US" altLang="uk-UA" sz="4800" dirty="0" smtClean="0"/>
              <a:t> </a:t>
            </a:r>
            <a:r>
              <a:rPr lang="uk-UA" altLang="uk-UA" sz="4800" dirty="0" smtClean="0"/>
              <a:t>, називають логічною</a:t>
            </a:r>
          </a:p>
          <a:p>
            <a:r>
              <a:rPr lang="uk-UA" altLang="uk-UA" sz="4800" dirty="0" smtClean="0"/>
              <a:t>До логічних функцій належать : ЕСЛИ, ИЛИ, И, НЕ</a:t>
            </a:r>
          </a:p>
          <a:p>
            <a:r>
              <a:rPr lang="uk-UA" altLang="uk-UA" sz="4800" dirty="0" smtClean="0"/>
              <a:t>ЕСЛИ (умова; формула1-істина; формула2-хибне)</a:t>
            </a:r>
          </a:p>
          <a:p>
            <a:r>
              <a:rPr lang="uk-UA" altLang="ru-RU" sz="4800" b="1" dirty="0" smtClean="0"/>
              <a:t>ЕСЛИ</a:t>
            </a:r>
            <a:r>
              <a:rPr lang="en-US" altLang="ru-RU" sz="4800" dirty="0" smtClean="0"/>
              <a:t>(</a:t>
            </a:r>
            <a:r>
              <a:rPr lang="uk-UA" altLang="ru-RU" sz="4800" b="1" dirty="0" smtClean="0">
                <a:solidFill>
                  <a:srgbClr val="00B0F0"/>
                </a:solidFill>
              </a:rPr>
              <a:t>ИЛИ</a:t>
            </a:r>
            <a:r>
              <a:rPr lang="en-US" altLang="ru-RU" sz="4800" b="1" dirty="0" smtClean="0">
                <a:solidFill>
                  <a:srgbClr val="00B0F0"/>
                </a:solidFill>
              </a:rPr>
              <a:t>(A5&lt;-2;A5&gt;10);</a:t>
            </a:r>
            <a:r>
              <a:rPr lang="en-US" altLang="ru-RU" sz="4800" b="1" dirty="0" smtClean="0">
                <a:solidFill>
                  <a:srgbClr val="00B050"/>
                </a:solidFill>
              </a:rPr>
              <a:t>2*A5-5;</a:t>
            </a:r>
            <a:r>
              <a:rPr lang="en-US" altLang="ru-RU" sz="4800" b="1" dirty="0" smtClean="0">
                <a:solidFill>
                  <a:srgbClr val="C00000"/>
                </a:solidFill>
              </a:rPr>
              <a:t>”</a:t>
            </a:r>
            <a:r>
              <a:rPr lang="ru-RU" altLang="ru-RU" sz="4800" b="1" dirty="0" smtClean="0">
                <a:solidFill>
                  <a:srgbClr val="C00000"/>
                </a:solidFill>
              </a:rPr>
              <a:t>не </a:t>
            </a:r>
            <a:r>
              <a:rPr lang="ru-RU" altLang="ru-RU" sz="4800" b="1" dirty="0" err="1" smtClean="0">
                <a:solidFill>
                  <a:srgbClr val="C00000"/>
                </a:solidFill>
              </a:rPr>
              <a:t>існує</a:t>
            </a:r>
            <a:r>
              <a:rPr lang="en-US" altLang="ru-RU" sz="4800" b="1" dirty="0" smtClean="0">
                <a:solidFill>
                  <a:srgbClr val="C00000"/>
                </a:solidFill>
              </a:rPr>
              <a:t>”</a:t>
            </a:r>
            <a:r>
              <a:rPr lang="uk-UA" altLang="ru-RU" sz="4800" dirty="0" smtClean="0"/>
              <a:t>)</a:t>
            </a:r>
            <a:endParaRPr lang="uk-UA" altLang="uk-UA" sz="4800" dirty="0" smtClean="0"/>
          </a:p>
          <a:p>
            <a:endParaRPr lang="uk-UA" altLang="uk-UA" sz="3200" dirty="0" smtClean="0"/>
          </a:p>
          <a:p>
            <a:endParaRPr lang="uk-UA" altLang="uk-UA" sz="3200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160B-5FAA-4BB5-A142-B72AFF7F8BC1}" type="slidenum">
              <a:rPr lang="ru-RU" altLang="uk-UA" smtClean="0"/>
              <a:pPr/>
              <a:t>12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92630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b="1" dirty="0" err="1">
                <a:solidFill>
                  <a:schemeClr val="accent6">
                    <a:lumMod val="75000"/>
                  </a:schemeClr>
                </a:solidFill>
              </a:rPr>
              <a:t>Домашн</a:t>
            </a:r>
            <a:r>
              <a:rPr lang="uk-UA" altLang="ru-RU" b="1" dirty="0">
                <a:solidFill>
                  <a:schemeClr val="accent6">
                    <a:lumMod val="75000"/>
                  </a:schemeClr>
                </a:solidFill>
              </a:rPr>
              <a:t>є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>
                <a:solidFill>
                  <a:schemeClr val="accent6">
                    <a:lumMod val="75000"/>
                  </a:schemeClr>
                </a:solidFill>
              </a:rPr>
              <a:t>завдання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:</a:t>
            </a:r>
            <a:endParaRPr lang="uk-UA" alt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uk-UA" altLang="ru-RU" sz="3200" dirty="0"/>
              <a:t>Опрацювати параграф 7.2</a:t>
            </a:r>
          </a:p>
          <a:p>
            <a:pPr>
              <a:lnSpc>
                <a:spcPct val="80000"/>
              </a:lnSpc>
            </a:pPr>
            <a:r>
              <a:rPr lang="uk-UA" altLang="ru-RU" sz="3200" dirty="0"/>
              <a:t>Дати відповіді на запитання</a:t>
            </a:r>
          </a:p>
          <a:p>
            <a:pPr>
              <a:lnSpc>
                <a:spcPct val="80000"/>
              </a:lnSpc>
            </a:pPr>
            <a:r>
              <a:rPr lang="uk-UA" altLang="ru-RU" sz="3200" dirty="0"/>
              <a:t>Вправа №3</a:t>
            </a:r>
          </a:p>
          <a:p>
            <a:endParaRPr lang="uk-UA" altLang="uk-UA" sz="3200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160B-5FAA-4BB5-A142-B72AFF7F8BC1}" type="slidenum">
              <a:rPr lang="ru-RU" altLang="uk-UA" smtClean="0"/>
              <a:pPr/>
              <a:t>13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92630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188640"/>
            <a:ext cx="7488832" cy="1030559"/>
          </a:xfrm>
        </p:spPr>
        <p:txBody>
          <a:bodyPr>
            <a:noAutofit/>
          </a:bodyPr>
          <a:lstStyle/>
          <a:p>
            <a:pPr algn="ctr"/>
            <a:r>
              <a:rPr lang="uk-UA" altLang="uk-UA" b="1" dirty="0">
                <a:solidFill>
                  <a:schemeClr val="accent6">
                    <a:lumMod val="75000"/>
                  </a:schemeClr>
                </a:solidFill>
              </a:rPr>
              <a:t>Список використаних джерел: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852071" y="1988840"/>
            <a:ext cx="6591985" cy="3777622"/>
          </a:xfrm>
        </p:spPr>
        <p:txBody>
          <a:bodyPr/>
          <a:lstStyle/>
          <a:p>
            <a:pPr marL="0" indent="0">
              <a:buNone/>
            </a:pPr>
            <a:r>
              <a:rPr lang="uk-UA" altLang="uk-UA" sz="2400" b="1" dirty="0" smtClean="0"/>
              <a:t>Література:</a:t>
            </a:r>
            <a:endParaRPr lang="uk-UA" altLang="uk-UA" sz="2400" b="1" dirty="0"/>
          </a:p>
          <a:p>
            <a:r>
              <a:rPr lang="uk-UA" altLang="uk-UA" sz="2000" dirty="0" smtClean="0"/>
              <a:t>Інформатика : підручник для 8-го класу загальноосвітніх навчальних закладів / Й. Я. </a:t>
            </a:r>
            <a:r>
              <a:rPr lang="uk-UA" altLang="uk-UA" sz="2000" dirty="0" err="1" smtClean="0"/>
              <a:t>Ривкінд</a:t>
            </a:r>
            <a:r>
              <a:rPr lang="uk-UA" altLang="uk-UA" sz="2000" dirty="0" smtClean="0"/>
              <a:t>, Т. І. Лисенко, Л. А. </a:t>
            </a:r>
            <a:r>
              <a:rPr lang="uk-UA" altLang="uk-UA" sz="2000" dirty="0" err="1" smtClean="0"/>
              <a:t>Чернікова</a:t>
            </a:r>
            <a:r>
              <a:rPr lang="uk-UA" altLang="uk-UA" sz="2000" dirty="0" smtClean="0"/>
              <a:t>, В.В. </a:t>
            </a:r>
            <a:r>
              <a:rPr lang="uk-UA" altLang="uk-UA" sz="2000" dirty="0" err="1" smtClean="0"/>
              <a:t>Шакотько</a:t>
            </a:r>
            <a:r>
              <a:rPr lang="uk-UA" altLang="uk-UA" sz="2000" dirty="0" smtClean="0"/>
              <a:t> – Київ : </a:t>
            </a:r>
            <a:r>
              <a:rPr lang="uk-UA" altLang="uk-UA" sz="2000" dirty="0" err="1" smtClean="0"/>
              <a:t>Генеза</a:t>
            </a:r>
            <a:r>
              <a:rPr lang="uk-UA" altLang="uk-UA" sz="2000" dirty="0" smtClean="0"/>
              <a:t>, 2016. – 288 с. : </a:t>
            </a:r>
            <a:r>
              <a:rPr lang="uk-UA" altLang="uk-UA" sz="2000" dirty="0" err="1" smtClean="0"/>
              <a:t>іл</a:t>
            </a:r>
            <a:r>
              <a:rPr lang="uk-UA" altLang="uk-UA" sz="2000" dirty="0" smtClean="0"/>
              <a:t>.</a:t>
            </a:r>
          </a:p>
          <a:p>
            <a:pPr marL="0" indent="0">
              <a:buNone/>
            </a:pPr>
            <a:r>
              <a:rPr lang="uk-UA" altLang="uk-UA" sz="2400" b="1" dirty="0" smtClean="0"/>
              <a:t>Інтернет-ресурси:</a:t>
            </a:r>
          </a:p>
          <a:p>
            <a:r>
              <a:rPr lang="en-US" altLang="uk-UA" sz="2000" dirty="0" smtClean="0">
                <a:hlinkClick r:id="rId2"/>
              </a:rPr>
              <a:t>http</a:t>
            </a:r>
            <a:r>
              <a:rPr lang="en-US" altLang="uk-UA" sz="2000" dirty="0">
                <a:hlinkClick r:id="rId2"/>
              </a:rPr>
              <a:t>://mon.gov.ua</a:t>
            </a:r>
            <a:r>
              <a:rPr lang="en-US" altLang="uk-UA" sz="2000" dirty="0" smtClean="0">
                <a:hlinkClick r:id=""/>
              </a:rPr>
              <a:t>/</a:t>
            </a:r>
          </a:p>
          <a:p>
            <a:r>
              <a:rPr lang="en-US" altLang="uk-UA" sz="2000" dirty="0" smtClean="0">
                <a:hlinkClick r:id=""/>
              </a:rPr>
              <a:t>https</a:t>
            </a:r>
            <a:r>
              <a:rPr lang="en-US" altLang="uk-UA" sz="2000" dirty="0">
                <a:hlinkClick r:id="rId2"/>
              </a:rPr>
              <a:t>://</a:t>
            </a:r>
            <a:r>
              <a:rPr lang="en-US" altLang="uk-UA" sz="2000" dirty="0" smtClean="0">
                <a:hlinkClick r:id="rId2"/>
              </a:rPr>
              <a:t>support.office.com/uk-ua/excel</a:t>
            </a:r>
            <a:endParaRPr lang="en-US" altLang="uk-UA" sz="2000" dirty="0" smtClean="0"/>
          </a:p>
          <a:p>
            <a:endParaRPr lang="uk-UA" altLang="uk-UA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14</a:t>
            </a:fld>
            <a:endParaRPr lang="ru-RU" alt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5051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Логічні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функції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98" name="Rectangle 3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151142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uk-UA" altLang="ru-RU" dirty="0" smtClean="0"/>
              <a:t>		</a:t>
            </a:r>
            <a:r>
              <a:rPr lang="ru-RU" altLang="ru-RU" sz="2800" dirty="0" err="1" smtClean="0"/>
              <a:t>Функц</a:t>
            </a:r>
            <a:r>
              <a:rPr lang="uk-UA" altLang="ru-RU" sz="2800" dirty="0" err="1" smtClean="0"/>
              <a:t>ію</a:t>
            </a:r>
            <a:r>
              <a:rPr lang="uk-UA" altLang="ru-RU" sz="2800" dirty="0"/>
              <a:t>,</a:t>
            </a:r>
            <a:r>
              <a:rPr lang="uk-UA" altLang="ru-RU" sz="2800" dirty="0" smtClean="0"/>
              <a:t> результат якої дорівнює </a:t>
            </a:r>
            <a:r>
              <a:rPr lang="en-US" altLang="ru-RU" sz="2800" b="1" dirty="0" smtClean="0"/>
              <a:t>TRUE</a:t>
            </a:r>
            <a:r>
              <a:rPr lang="en-US" altLang="ru-RU" sz="2800" dirty="0" smtClean="0"/>
              <a:t> </a:t>
            </a:r>
            <a:r>
              <a:rPr lang="uk-UA" altLang="ru-RU" sz="2800" dirty="0" smtClean="0"/>
              <a:t> або </a:t>
            </a:r>
            <a:r>
              <a:rPr lang="en-US" altLang="ru-RU" sz="2800" b="1" dirty="0" smtClean="0"/>
              <a:t>FALSE</a:t>
            </a:r>
            <a:r>
              <a:rPr lang="en-US" altLang="ru-RU" sz="2800" dirty="0" smtClean="0"/>
              <a:t> </a:t>
            </a:r>
            <a:r>
              <a:rPr lang="uk-UA" altLang="ru-RU" sz="2800" dirty="0" smtClean="0"/>
              <a:t>, називають </a:t>
            </a:r>
            <a:r>
              <a:rPr lang="uk-UA" altLang="ru-RU" sz="2800" b="1" dirty="0" smtClean="0"/>
              <a:t>логічною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2051720" y="4077072"/>
            <a:ext cx="6591985" cy="24482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</a:pPr>
            <a:r>
              <a:rPr lang="uk-UA" altLang="ru-RU" dirty="0" smtClean="0"/>
              <a:t>	</a:t>
            </a:r>
            <a:r>
              <a:rPr lang="uk-UA" altLang="ru-RU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uk-UA" altLang="ru-RU" sz="2800" dirty="0" smtClean="0">
                <a:solidFill>
                  <a:schemeClr val="accent1">
                    <a:lumMod val="50000"/>
                  </a:schemeClr>
                </a:solidFill>
              </a:rPr>
              <a:t>До логічних функцій належать:</a:t>
            </a:r>
          </a:p>
          <a:p>
            <a:pPr marL="2238375">
              <a:buFont typeface="Arial" charset="0"/>
              <a:buNone/>
            </a:pPr>
            <a:r>
              <a:rPr lang="en-US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IF</a:t>
            </a: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</a:rPr>
              <a:t> 		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-</a:t>
            </a: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</a:rPr>
              <a:t>	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ЕСЛИ</a:t>
            </a:r>
            <a:endParaRPr lang="en-US" altLang="ru-RU" sz="2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238375">
              <a:buFont typeface="Arial" charset="0"/>
              <a:buNone/>
            </a:pPr>
            <a:r>
              <a:rPr lang="en-US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AND</a:t>
            </a: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</a:rPr>
              <a:t>	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-	 И</a:t>
            </a:r>
            <a:endParaRPr lang="en-US" altLang="ru-RU" sz="2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238375">
              <a:buFont typeface="Arial" charset="0"/>
              <a:buNone/>
            </a:pPr>
            <a:r>
              <a:rPr lang="en-US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OR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</a:rPr>
              <a:t>	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-	 ИЛИ</a:t>
            </a:r>
            <a:endParaRPr lang="en-US" altLang="ru-RU" sz="2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238375">
              <a:buFont typeface="Arial" charset="0"/>
              <a:buNone/>
            </a:pPr>
            <a:r>
              <a:rPr lang="en-US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NOT</a:t>
            </a: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</a:rPr>
              <a:t>	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-</a:t>
            </a: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</a:rPr>
              <a:t> 	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НЕ</a:t>
            </a:r>
            <a:endParaRPr lang="en-US" altLang="ru-RU" sz="2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endParaRPr lang="uk-UA" altLang="ru-RU" sz="280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66E03-3236-4BE6-BBE2-85F328473FD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uk-UA" altLang="ru-RU" b="1" dirty="0" smtClean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Логічні вирази</a:t>
            </a: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2123728" y="1844824"/>
            <a:ext cx="4968875" cy="4525963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uk-UA" altLang="ru-RU" sz="3200" b="1" dirty="0" smtClean="0"/>
              <a:t>А1</a:t>
            </a:r>
            <a:r>
              <a:rPr lang="en-US" altLang="ru-RU" sz="3200" b="1" dirty="0" smtClean="0"/>
              <a:t>&lt;</a:t>
            </a:r>
            <a:r>
              <a:rPr lang="en-US" altLang="ru-RU" sz="3200" b="1" dirty="0"/>
              <a:t>0</a:t>
            </a:r>
            <a:endParaRPr lang="uk-UA" altLang="ru-RU" sz="3200" b="1" dirty="0" smtClean="0"/>
          </a:p>
          <a:p>
            <a:pPr eaLnBrk="1" hangingPunct="1">
              <a:buFont typeface="Arial" charset="0"/>
              <a:buNone/>
            </a:pPr>
            <a:r>
              <a:rPr lang="uk-UA" altLang="ru-RU" sz="3200" b="1" dirty="0" smtClean="0"/>
              <a:t>В2</a:t>
            </a:r>
            <a:r>
              <a:rPr lang="en-US" altLang="ru-RU" sz="3200" b="1" dirty="0" smtClean="0"/>
              <a:t>&lt;&gt;0</a:t>
            </a:r>
            <a:endParaRPr lang="uk-UA" altLang="ru-RU" sz="3200" b="1" dirty="0" smtClean="0"/>
          </a:p>
          <a:p>
            <a:pPr eaLnBrk="1" hangingPunct="1">
              <a:buFont typeface="Arial" charset="0"/>
              <a:buNone/>
            </a:pPr>
            <a:r>
              <a:rPr lang="ru-RU" altLang="ru-RU" sz="3200" b="1" dirty="0" smtClean="0"/>
              <a:t>А2+15 = В4-1</a:t>
            </a:r>
            <a:endParaRPr lang="en-US" altLang="ru-RU" sz="3200" b="1" dirty="0" smtClean="0"/>
          </a:p>
          <a:p>
            <a:pPr eaLnBrk="1" hangingPunct="1">
              <a:buFont typeface="Arial" charset="0"/>
              <a:buNone/>
            </a:pPr>
            <a:r>
              <a:rPr lang="en-US" altLang="ru-RU" sz="3200" b="1" dirty="0" smtClean="0"/>
              <a:t>B</a:t>
            </a:r>
            <a:r>
              <a:rPr lang="en-US" altLang="ru-RU" sz="3200" b="1" dirty="0"/>
              <a:t>4</a:t>
            </a:r>
            <a:r>
              <a:rPr lang="uk-UA" altLang="ru-RU" sz="3200" b="1" dirty="0" smtClean="0"/>
              <a:t>*</a:t>
            </a:r>
            <a:r>
              <a:rPr lang="en-US" altLang="ru-RU" sz="3200" b="1" dirty="0"/>
              <a:t>C</a:t>
            </a:r>
            <a:r>
              <a:rPr lang="uk-UA" altLang="ru-RU" sz="3200" b="1" dirty="0" smtClean="0"/>
              <a:t>4=СУММ(</a:t>
            </a:r>
            <a:r>
              <a:rPr lang="en-US" altLang="ru-RU" sz="3200" b="1" dirty="0" smtClean="0"/>
              <a:t>E</a:t>
            </a:r>
            <a:r>
              <a:rPr lang="uk-UA" altLang="ru-RU" sz="3200" b="1" dirty="0" smtClean="0"/>
              <a:t>2:</a:t>
            </a:r>
            <a:r>
              <a:rPr lang="en-US" altLang="ru-RU" sz="3200" b="1" dirty="0"/>
              <a:t>E</a:t>
            </a:r>
            <a:r>
              <a:rPr lang="uk-UA" altLang="ru-RU" sz="3200" b="1" dirty="0" smtClean="0"/>
              <a:t>1</a:t>
            </a:r>
            <a:r>
              <a:rPr lang="en-US" altLang="ru-RU" sz="3200" b="1" dirty="0" smtClean="0"/>
              <a:t>0</a:t>
            </a:r>
            <a:r>
              <a:rPr lang="uk-UA" altLang="ru-RU" sz="3200" b="1" dirty="0" smtClean="0"/>
              <a:t>)</a:t>
            </a:r>
            <a:endParaRPr lang="en-US" altLang="ru-RU" sz="3200" b="1" dirty="0" smtClean="0"/>
          </a:p>
          <a:p>
            <a:pPr eaLnBrk="1" hangingPunct="1">
              <a:buFont typeface="Arial" charset="0"/>
              <a:buNone/>
            </a:pPr>
            <a:r>
              <a:rPr lang="en-US" altLang="ru-RU" sz="3200" b="1" dirty="0" smtClean="0"/>
              <a:t>B</a:t>
            </a:r>
            <a:r>
              <a:rPr lang="uk-UA" altLang="ru-RU" sz="3200" b="1" dirty="0" smtClean="0"/>
              <a:t>13=</a:t>
            </a:r>
            <a:r>
              <a:rPr lang="en-US" altLang="ru-RU" sz="3200" b="1" dirty="0" smtClean="0"/>
              <a:t>“</a:t>
            </a:r>
            <a:r>
              <a:rPr lang="ru-RU" altLang="ru-RU" sz="3200" b="1" dirty="0" smtClean="0"/>
              <a:t>Петренко</a:t>
            </a:r>
            <a:r>
              <a:rPr lang="en-US" altLang="ru-RU" sz="3200" b="1" dirty="0" smtClean="0"/>
              <a:t>”</a:t>
            </a:r>
            <a:endParaRPr lang="uk-UA" altLang="ru-RU" sz="3200" b="1" dirty="0" smtClean="0"/>
          </a:p>
          <a:p>
            <a:pPr eaLnBrk="1" hangingPunct="1">
              <a:buFont typeface="Arial" charset="0"/>
              <a:buNone/>
            </a:pPr>
            <a:r>
              <a:rPr lang="uk-UA" altLang="ru-RU" sz="3200" b="1" dirty="0" smtClean="0"/>
              <a:t>B</a:t>
            </a:r>
            <a:r>
              <a:rPr lang="en-US" altLang="ru-RU" sz="3200" b="1" dirty="0" smtClean="0"/>
              <a:t>2</a:t>
            </a:r>
            <a:r>
              <a:rPr lang="en-US" altLang="ru-RU" sz="3200" b="1" dirty="0"/>
              <a:t>*</a:t>
            </a:r>
            <a:r>
              <a:rPr lang="uk-UA" altLang="ru-RU" sz="3200" b="1" dirty="0" smtClean="0"/>
              <a:t>C</a:t>
            </a:r>
            <a:r>
              <a:rPr lang="en-US" altLang="ru-RU" sz="3200" b="1" dirty="0" smtClean="0"/>
              <a:t>2</a:t>
            </a:r>
            <a:r>
              <a:rPr lang="uk-UA" altLang="ru-RU" sz="3200" b="1" dirty="0" smtClean="0"/>
              <a:t>&gt;=</a:t>
            </a:r>
            <a:r>
              <a:rPr lang="en-US" altLang="ru-RU" sz="3200" b="1" dirty="0" smtClean="0"/>
              <a:t>100</a:t>
            </a:r>
            <a:endParaRPr lang="ru-RU" altLang="ru-RU" sz="3200" b="1" dirty="0" smtClean="0"/>
          </a:p>
          <a:p>
            <a:pPr eaLnBrk="1" hangingPunct="1">
              <a:buFont typeface="Arial" charset="0"/>
              <a:buNone/>
            </a:pPr>
            <a:r>
              <a:rPr lang="ru-RU" altLang="ru-RU" sz="3200" b="1" dirty="0" smtClean="0"/>
              <a:t>МИН(</a:t>
            </a:r>
            <a:r>
              <a:rPr lang="en-US" altLang="ru-RU" sz="3200" b="1" dirty="0" smtClean="0"/>
              <a:t>$D$2:$D$12</a:t>
            </a:r>
            <a:r>
              <a:rPr lang="ru-RU" altLang="ru-RU" sz="3200" b="1" dirty="0" smtClean="0"/>
              <a:t>)</a:t>
            </a:r>
            <a:r>
              <a:rPr lang="en-US" altLang="ru-RU" sz="3200" b="1" dirty="0" smtClean="0"/>
              <a:t>=10</a:t>
            </a:r>
            <a:endParaRPr lang="uk-UA" altLang="ru-RU" sz="3200" b="1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66E03-3236-4BE6-BBE2-85F328473FD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ЕСЛИ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571070" y="1571372"/>
            <a:ext cx="8352928" cy="1080120"/>
          </a:xfrm>
        </p:spPr>
        <p:txBody>
          <a:bodyPr>
            <a:noAutofit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uk-UA" altLang="ru-RU" sz="2800" b="1" dirty="0" smtClean="0"/>
              <a:t>ЕСЛИ(логічний вираз; формула1; формула2</a:t>
            </a:r>
            <a:r>
              <a:rPr lang="uk-UA" altLang="ru-RU" sz="2400" b="1" dirty="0" smtClean="0"/>
              <a:t>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201" y="2276872"/>
            <a:ext cx="6336704" cy="3816424"/>
          </a:xfrm>
          <a:prstGeom prst="rect">
            <a:avLst/>
          </a:prstGeom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66E03-3236-4BE6-BBE2-85F328473FD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b="1" dirty="0" err="1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 ЕСЛИ</a:t>
            </a:r>
            <a:endParaRPr lang="uk-UA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061425" y="1735518"/>
            <a:ext cx="4536504" cy="1871464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=</a:t>
            </a:r>
            <a:r>
              <a:rPr lang="ru-RU" sz="3200" b="1" dirty="0" smtClean="0">
                <a:solidFill>
                  <a:schemeClr val="tx1"/>
                </a:solidFill>
              </a:rPr>
              <a:t>ЕСЛИ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 (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B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&gt;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140;</a:t>
            </a:r>
            <a:endParaRPr lang="en-US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“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зарахований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”;</a:t>
            </a:r>
          </a:p>
          <a:p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”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не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зарахований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”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  <a:endParaRPr lang="uk-UA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771800" y="3960689"/>
            <a:ext cx="4680520" cy="18714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=</a:t>
            </a:r>
            <a:r>
              <a:rPr lang="ru-RU" sz="3200" b="1" dirty="0" smtClean="0">
                <a:solidFill>
                  <a:schemeClr val="tx1"/>
                </a:solidFill>
              </a:rPr>
              <a:t>ЕСЛИ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 (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B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&lt;1700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;</a:t>
            </a:r>
            <a:endParaRPr lang="en-US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			B2*0,1;</a:t>
            </a:r>
          </a:p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			B2*0,2;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  <a:endParaRPr lang="uk-UA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66E03-3236-4BE6-BBE2-85F328473FD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71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И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899592" y="1447800"/>
            <a:ext cx="8244408" cy="4800600"/>
          </a:xfrm>
        </p:spPr>
        <p:txBody>
          <a:bodyPr>
            <a:normAutofit/>
          </a:bodyPr>
          <a:lstStyle/>
          <a:p>
            <a:pPr algn="ctr" eaLnBrk="1" hangingPunct="1">
              <a:buFont typeface="Arial" charset="0"/>
              <a:buNone/>
            </a:pPr>
            <a:r>
              <a:rPr lang="uk-UA" altLang="ru-RU" sz="2800" b="1" dirty="0" smtClean="0"/>
              <a:t>И(логічний вираз 1; логічний вираз 2; …)</a:t>
            </a:r>
            <a:r>
              <a:rPr lang="ru-RU" altLang="ru-RU" sz="2800" b="1" dirty="0" smtClean="0"/>
              <a:t> </a:t>
            </a:r>
            <a:endParaRPr lang="uk-UA" altLang="ru-RU" sz="28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696" y="2060848"/>
            <a:ext cx="6643999" cy="4022698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66E03-3236-4BE6-BBE2-85F328473FD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1945201" y="141343"/>
            <a:ext cx="6589199" cy="1030559"/>
          </a:xfrm>
        </p:spPr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altLang="ru-RU" b="1" dirty="0" smtClean="0">
                <a:solidFill>
                  <a:schemeClr val="accent6">
                    <a:lumMod val="75000"/>
                  </a:schemeClr>
                </a:solidFill>
              </a:rPr>
              <a:t>ИЛИ</a:t>
            </a: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611560" y="1268760"/>
            <a:ext cx="8218160" cy="4800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altLang="ru-RU" sz="4800" b="1" dirty="0" smtClean="0"/>
              <a:t>	</a:t>
            </a:r>
            <a:r>
              <a:rPr lang="uk-UA" altLang="ru-RU" sz="2800" b="1" dirty="0" smtClean="0"/>
              <a:t>ИЛИ(логічний вираз1; логічний вираз2; …)</a:t>
            </a:r>
            <a:r>
              <a:rPr lang="ru-RU" altLang="ru-RU" sz="2800" b="1" dirty="0" smtClean="0"/>
              <a:t> </a:t>
            </a:r>
          </a:p>
          <a:p>
            <a:pPr eaLnBrk="1" hangingPunct="1">
              <a:buFont typeface="Arial" charset="0"/>
              <a:buNone/>
            </a:pPr>
            <a:r>
              <a:rPr lang="uk-UA" altLang="ru-RU" b="1" dirty="0" smtClean="0"/>
              <a:t>	</a:t>
            </a:r>
            <a:endParaRPr lang="uk-UA" altLang="ru-RU" sz="24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717" y="2204864"/>
            <a:ext cx="6639006" cy="3864496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66E03-3236-4BE6-BBE2-85F328473FD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НЕ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945201" y="1700808"/>
            <a:ext cx="6591985" cy="377762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uk-UA" altLang="ru-RU" sz="4800" b="1" dirty="0" smtClean="0"/>
              <a:t>	</a:t>
            </a:r>
            <a:r>
              <a:rPr lang="uk-UA" altLang="ru-RU" sz="2800" b="1" dirty="0" smtClean="0"/>
              <a:t>НЕ(логічний вираз)</a:t>
            </a:r>
          </a:p>
          <a:p>
            <a:pPr eaLnBrk="1" hangingPunct="1">
              <a:buFont typeface="Arial" charset="0"/>
              <a:buNone/>
            </a:pPr>
            <a:r>
              <a:rPr lang="uk-UA" altLang="ru-RU" dirty="0" smtClean="0"/>
              <a:t>	</a:t>
            </a:r>
            <a:endParaRPr lang="uk-UA" altLang="ru-RU" sz="28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2492897"/>
            <a:ext cx="6120680" cy="3467142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66E03-3236-4BE6-BBE2-85F328473FD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Задача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267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1835697" y="1700808"/>
            <a:ext cx="6840760" cy="2232248"/>
          </a:xfrm>
          <a:blipFill>
            <a:blip r:embed="rId2"/>
            <a:stretch>
              <a:fillRect t="-4645" b="-6284"/>
            </a:stretch>
          </a:blipFill>
        </p:spPr>
        <p:txBody>
          <a:bodyPr/>
          <a:lstStyle/>
          <a:p>
            <a:pPr>
              <a:buNone/>
            </a:pPr>
            <a:r>
              <a:rPr lang="uk-UA" dirty="0">
                <a:noFill/>
              </a:rPr>
              <a:t> 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©Микитенко А.Ф.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66E03-3236-4BE6-BBE2-85F328473FD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00100" y="4694312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ru-RU" sz="2800" b="1" dirty="0" smtClean="0"/>
              <a:t>ЕСЛИ</a:t>
            </a:r>
            <a:r>
              <a:rPr lang="en-US" altLang="ru-RU" sz="2800" dirty="0" smtClean="0"/>
              <a:t>(</a:t>
            </a:r>
            <a:r>
              <a:rPr lang="uk-UA" altLang="ru-RU" sz="2800" b="1" dirty="0" smtClean="0">
                <a:solidFill>
                  <a:srgbClr val="00B0F0"/>
                </a:solidFill>
              </a:rPr>
              <a:t>ИЛИ</a:t>
            </a:r>
            <a:r>
              <a:rPr lang="en-US" altLang="ru-RU" sz="2800" b="1" dirty="0" smtClean="0">
                <a:solidFill>
                  <a:srgbClr val="00B0F0"/>
                </a:solidFill>
              </a:rPr>
              <a:t>(A5</a:t>
            </a:r>
            <a:r>
              <a:rPr lang="en-US" altLang="ru-RU" sz="2800" b="1" dirty="0">
                <a:solidFill>
                  <a:srgbClr val="00B0F0"/>
                </a:solidFill>
              </a:rPr>
              <a:t>&lt;-2;A5&gt;10);</a:t>
            </a:r>
            <a:r>
              <a:rPr lang="en-US" altLang="ru-RU" sz="2800" b="1" dirty="0">
                <a:solidFill>
                  <a:srgbClr val="00B050"/>
                </a:solidFill>
              </a:rPr>
              <a:t>2*A5-5;</a:t>
            </a:r>
            <a:r>
              <a:rPr lang="en-US" altLang="ru-RU" sz="2800" b="1" dirty="0">
                <a:solidFill>
                  <a:srgbClr val="C00000"/>
                </a:solidFill>
              </a:rPr>
              <a:t>”</a:t>
            </a:r>
            <a:r>
              <a:rPr lang="ru-RU" altLang="ru-RU" sz="2800" b="1" dirty="0">
                <a:solidFill>
                  <a:srgbClr val="C00000"/>
                </a:solidFill>
              </a:rPr>
              <a:t>не </a:t>
            </a:r>
            <a:r>
              <a:rPr lang="ru-RU" altLang="ru-RU" sz="2800" b="1" dirty="0" err="1">
                <a:solidFill>
                  <a:srgbClr val="C00000"/>
                </a:solidFill>
              </a:rPr>
              <a:t>існує</a:t>
            </a:r>
            <a:r>
              <a:rPr lang="en-US" altLang="ru-RU" sz="2800" b="1" dirty="0">
                <a:solidFill>
                  <a:srgbClr val="C00000"/>
                </a:solidFill>
              </a:rPr>
              <a:t>”</a:t>
            </a:r>
            <a:r>
              <a:rPr lang="uk-UA" altLang="ru-RU" sz="2800" dirty="0"/>
              <a:t>)</a:t>
            </a:r>
            <a:endParaRPr lang="uk-UA" alt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275856" y="5126360"/>
            <a:ext cx="0" cy="576064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652120" y="5126360"/>
            <a:ext cx="0" cy="576064"/>
          </a:xfrm>
          <a:prstGeom prst="line">
            <a:avLst/>
          </a:prstGeom>
          <a:ln w="57150">
            <a:solidFill>
              <a:srgbClr val="00B050"/>
            </a:solidFill>
            <a:headEnd type="arrow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3275856" y="5733256"/>
            <a:ext cx="2376264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058471" y="535928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True</a:t>
            </a:r>
            <a:endParaRPr lang="uk-UA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779912" y="4149080"/>
            <a:ext cx="0" cy="57606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380312" y="4149080"/>
            <a:ext cx="0" cy="576064"/>
          </a:xfrm>
          <a:prstGeom prst="line">
            <a:avLst/>
          </a:prstGeom>
          <a:ln w="57150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3779912" y="4149080"/>
            <a:ext cx="36004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228783" y="422626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False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1190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Абсолютні, мішані та відносні посилання</Template>
  <TotalTime>1193</TotalTime>
  <Words>409</Words>
  <Application>Microsoft Office PowerPoint</Application>
  <PresentationFormat>Экран (4:3)</PresentationFormat>
  <Paragraphs>91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Gothic</vt:lpstr>
      <vt:lpstr>Wingdings 3</vt:lpstr>
      <vt:lpstr>Легкий дым</vt:lpstr>
      <vt:lpstr>Використання  логічних функцій  табличного процесора </vt:lpstr>
      <vt:lpstr>Логічні функції</vt:lpstr>
      <vt:lpstr>Логічні вирази</vt:lpstr>
      <vt:lpstr>Логічна функція ЕСЛИ</vt:lpstr>
      <vt:lpstr>Логічна функція ЕСЛИ</vt:lpstr>
      <vt:lpstr>Логічна функція И</vt:lpstr>
      <vt:lpstr>Логічна функція ИЛИ</vt:lpstr>
      <vt:lpstr>Логічна функція НЕ</vt:lpstr>
      <vt:lpstr>Задача</vt:lpstr>
      <vt:lpstr>Розв’язуємо задачі:</vt:lpstr>
      <vt:lpstr>Розв’язуємо задачі:</vt:lpstr>
      <vt:lpstr>Висновки:</vt:lpstr>
      <vt:lpstr>Домашнє завдання:</vt:lpstr>
      <vt:lpstr>Список використаних джерел: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36</cp:revision>
  <dcterms:created xsi:type="dcterms:W3CDTF">2012-09-28T03:47:08Z</dcterms:created>
  <dcterms:modified xsi:type="dcterms:W3CDTF">2017-02-26T18:42:27Z</dcterms:modified>
</cp:coreProperties>
</file>