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74" r:id="rId2"/>
    <p:sldId id="275" r:id="rId3"/>
    <p:sldId id="257" r:id="rId4"/>
    <p:sldId id="276" r:id="rId5"/>
    <p:sldId id="258" r:id="rId6"/>
    <p:sldId id="260" r:id="rId7"/>
    <p:sldId id="261" r:id="rId8"/>
    <p:sldId id="259" r:id="rId9"/>
    <p:sldId id="262" r:id="rId10"/>
    <p:sldId id="270" r:id="rId11"/>
    <p:sldId id="263" r:id="rId12"/>
    <p:sldId id="264" r:id="rId13"/>
    <p:sldId id="268" r:id="rId14"/>
    <p:sldId id="277" r:id="rId15"/>
    <p:sldId id="278" r:id="rId16"/>
    <p:sldId id="284" r:id="rId17"/>
    <p:sldId id="266" r:id="rId18"/>
    <p:sldId id="279" r:id="rId19"/>
    <p:sldId id="267" r:id="rId20"/>
    <p:sldId id="269" r:id="rId21"/>
    <p:sldId id="272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E6E"/>
    <a:srgbClr val="2E8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DBD51-EA8D-4FCC-A403-29569AB0555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B2FE1-D21A-483B-A064-EB30A7F99D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3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B2FE1-D21A-483B-A064-EB30A7F99D1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92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B2FE1-D21A-483B-A064-EB30A7F99D1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67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5A4D-A468-4705-8979-0B384029A329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DAC8EC-3AD8-4BD6-A6F0-F94904210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5A4D-A468-4705-8979-0B384029A329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C8EC-3AD8-4BD6-A6F0-F94904210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5A4D-A468-4705-8979-0B384029A329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C8EC-3AD8-4BD6-A6F0-F94904210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5A4D-A468-4705-8979-0B384029A329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DAC8EC-3AD8-4BD6-A6F0-F94904210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5A4D-A468-4705-8979-0B384029A329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C8EC-3AD8-4BD6-A6F0-F94904210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5A4D-A468-4705-8979-0B384029A329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C8EC-3AD8-4BD6-A6F0-F94904210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5A4D-A468-4705-8979-0B384029A329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FDAC8EC-3AD8-4BD6-A6F0-F94904210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5A4D-A468-4705-8979-0B384029A329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C8EC-3AD8-4BD6-A6F0-F94904210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5A4D-A468-4705-8979-0B384029A329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C8EC-3AD8-4BD6-A6F0-F94904210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5A4D-A468-4705-8979-0B384029A329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C8EC-3AD8-4BD6-A6F0-F94904210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5A4D-A468-4705-8979-0B384029A329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C8EC-3AD8-4BD6-A6F0-F94904210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6B5A4D-A468-4705-8979-0B384029A329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DAC8EC-3AD8-4BD6-A6F0-F94904210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817813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/>
          </a:p>
          <a:p>
            <a:pPr algn="ctr"/>
            <a:r>
              <a:rPr lang="ru-RU" sz="3600" b="1" dirty="0" err="1" smtClean="0">
                <a:solidFill>
                  <a:srgbClr val="2E86C2"/>
                </a:solidFill>
                <a:latin typeface="Times New Roman" pitchFamily="18" charset="0"/>
                <a:cs typeface="Times New Roman" pitchFamily="18" charset="0"/>
              </a:rPr>
              <a:t>Теплові</a:t>
            </a:r>
            <a:r>
              <a:rPr lang="ru-RU" sz="3600" b="1" dirty="0" smtClean="0">
                <a:solidFill>
                  <a:srgbClr val="2E86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2E86C2"/>
                </a:solidFill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3600" b="1" dirty="0" smtClean="0">
                <a:solidFill>
                  <a:srgbClr val="2E86C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smtClean="0">
                <a:solidFill>
                  <a:srgbClr val="2E86C2"/>
                </a:solidFill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ru-RU" sz="3600" b="1" dirty="0" err="1" smtClean="0">
                <a:solidFill>
                  <a:srgbClr val="2E86C2"/>
                </a:solidFill>
                <a:latin typeface="Times New Roman" pitchFamily="18" charset="0"/>
                <a:cs typeface="Times New Roman" pitchFamily="18" charset="0"/>
              </a:rPr>
              <a:t>супроводжують</a:t>
            </a:r>
            <a:r>
              <a:rPr lang="ru-RU" sz="3600" b="1" dirty="0" smtClean="0">
                <a:solidFill>
                  <a:srgbClr val="2E86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2E86C2"/>
                </a:solidFill>
                <a:latin typeface="Times New Roman" pitchFamily="18" charset="0"/>
                <a:cs typeface="Times New Roman" pitchFamily="18" charset="0"/>
              </a:rPr>
              <a:t>розчинення</a:t>
            </a:r>
            <a:r>
              <a:rPr lang="ru-RU" sz="3600" b="1" dirty="0" smtClean="0">
                <a:solidFill>
                  <a:srgbClr val="2E86C2"/>
                </a:solidFill>
                <a:latin typeface="Times New Roman" pitchFamily="18" charset="0"/>
                <a:cs typeface="Times New Roman" pitchFamily="18" charset="0"/>
              </a:rPr>
              <a:t> речовин. Поняття про </a:t>
            </a:r>
            <a:r>
              <a:rPr lang="ru-RU" sz="3600" b="1" dirty="0" err="1" smtClean="0">
                <a:solidFill>
                  <a:srgbClr val="2E86C2"/>
                </a:solidFill>
                <a:latin typeface="Times New Roman" pitchFamily="18" charset="0"/>
                <a:cs typeface="Times New Roman" pitchFamily="18" charset="0"/>
              </a:rPr>
              <a:t>кристалогідрати</a:t>
            </a:r>
            <a:endParaRPr lang="ru-RU" sz="3600" b="1" dirty="0" smtClean="0">
              <a:solidFill>
                <a:srgbClr val="2E86C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3419475" y="4005263"/>
            <a:ext cx="53022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uk-UA" sz="2000" b="1" dirty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Дубик</a:t>
            </a:r>
            <a:r>
              <a:rPr lang="uk-UA" sz="2000" b="1" dirty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 Тетяна Іванівна,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учитель хімії .</a:t>
            </a:r>
            <a:endParaRPr lang="en-US" sz="2000" b="1" dirty="0">
              <a:solidFill>
                <a:srgbClr val="B60E6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dirty="0" err="1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Вара</a:t>
            </a:r>
            <a:r>
              <a:rPr lang="uk-UA" sz="2000" b="1" dirty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 Олена Миколаївна,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учитель хімії, біології.</a:t>
            </a:r>
          </a:p>
          <a:p>
            <a:pPr algn="ctr">
              <a:defRPr/>
            </a:pPr>
            <a:r>
              <a:rPr lang="uk-UA" sz="2000" b="1" dirty="0" err="1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Маньківський</a:t>
            </a:r>
            <a:r>
              <a:rPr lang="uk-UA" sz="2000" b="1" dirty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 НВК “</a:t>
            </a:r>
            <a:r>
              <a:rPr lang="ru-RU" sz="2000" b="1" dirty="0" err="1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Загальноосвітня</a:t>
            </a:r>
            <a:r>
              <a:rPr lang="ru-RU" sz="2000" b="1" dirty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 школа</a:t>
            </a:r>
            <a:r>
              <a:rPr lang="uk-UA" sz="2000" b="1" dirty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I – III </a:t>
            </a:r>
            <a:r>
              <a:rPr lang="uk-UA" sz="2000" b="1" dirty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ступенів – гімназія ”</a:t>
            </a:r>
          </a:p>
          <a:p>
            <a:pPr algn="ctr">
              <a:defRPr/>
            </a:pPr>
            <a:r>
              <a:rPr lang="uk-UA" sz="2000" b="1" dirty="0" err="1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Маньківської</a:t>
            </a:r>
            <a:r>
              <a:rPr lang="uk-UA" sz="2000" b="1" dirty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 районної ради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Черкаської області</a:t>
            </a:r>
            <a:endParaRPr lang="uk-UA" altLang="uk-UA" sz="1600" b="1" dirty="0">
              <a:solidFill>
                <a:srgbClr val="B60E6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ts val="750"/>
              </a:spcBef>
              <a:buFont typeface="Arial" pitchFamily="34" charset="0"/>
              <a:buNone/>
            </a:pPr>
            <a:endParaRPr lang="ru-RU" altLang="uk-UA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8286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Тепловий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прямої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реакції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дорівнює тепловому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зворотної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реакції з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протилежним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знаком.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Це означає, що при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утворенні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будь-якого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з'єднання виділяється (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поглинається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стільки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скільки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поглинається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(виділяється) при його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розпаді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речовини, наприклад: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(г) + 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(г)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H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+ 572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кДж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горіння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водню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кисні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О(р)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+ 572 кДж = 2 H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(г) + 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(розкладання води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електричним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струмом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86800" cy="12241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none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реакції </a:t>
            </a:r>
            <a:r>
              <a:rPr lang="ru-RU" sz="40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супроводжуються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тепловим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ефектом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ah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357430"/>
            <a:ext cx="3429024" cy="4357718"/>
          </a:xfrm>
          <a:prstGeom prst="rect">
            <a:avLst/>
          </a:prstGeom>
        </p:spPr>
      </p:pic>
      <p:pic>
        <p:nvPicPr>
          <p:cNvPr id="4" name="Рисунок 3" descr="snezhinki-tekstury-zima-f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357430"/>
            <a:ext cx="3571900" cy="435771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168591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Вивченням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теплового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хімічних реакцій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займався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Герман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Іванович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Гесс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45217795_Herman_Hes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8239"/>
          <a:stretch>
            <a:fillRect/>
          </a:stretch>
        </p:blipFill>
        <p:spPr>
          <a:xfrm>
            <a:off x="827584" y="2420888"/>
            <a:ext cx="2793789" cy="36004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343400" cy="42484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Вчений </a:t>
            </a:r>
            <a:r>
              <a:rPr lang="ru-RU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сформулював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закон </a:t>
            </a:r>
            <a:r>
              <a:rPr lang="ru-RU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термохімії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ru-RU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сталості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теплот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в 1840 р., який, </a:t>
            </a:r>
            <a:r>
              <a:rPr lang="ru-RU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закону Гесса, а Германа </a:t>
            </a:r>
            <a:r>
              <a:rPr lang="ru-RU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Івановича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основоположником </a:t>
            </a:r>
            <a:r>
              <a:rPr lang="ru-RU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термохімії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79512" y="2276872"/>
            <a:ext cx="4464496" cy="4047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хімічній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теплові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нагрівання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реакторів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яких йдуть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ендотермічні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реакції.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енергетиці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допомогою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згорання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розраховують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вироблення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теплової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420888"/>
            <a:ext cx="4216552" cy="263532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01752" y="457200"/>
            <a:ext cx="8686800" cy="111441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Знання про </a:t>
            </a:r>
            <a:r>
              <a:rPr kumimoji="0" lang="ru-RU" sz="36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теплові</a:t>
            </a:r>
            <a:r>
              <a:rPr kumimoji="0" lang="ru-RU" sz="3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ефекти</a:t>
            </a:r>
            <a:r>
              <a:rPr kumimoji="0" lang="ru-RU" sz="3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хімічних реакцій </a:t>
            </a:r>
            <a:r>
              <a:rPr kumimoji="0" lang="ru-RU" sz="36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мають</a:t>
            </a:r>
            <a:r>
              <a:rPr kumimoji="0" lang="ru-RU" sz="3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велике</a:t>
            </a:r>
            <a:r>
              <a:rPr kumimoji="0" lang="ru-RU" sz="3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практичне</a:t>
            </a:r>
            <a:r>
              <a:rPr kumimoji="0" lang="ru-RU" sz="3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значення</a:t>
            </a:r>
            <a:endParaRPr kumimoji="0" lang="ru-RU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323528" y="548680"/>
            <a:ext cx="8424936" cy="55598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Лікарі-дієтологи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використовують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теплові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ефекти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окиснення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харчових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продуктів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організмі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для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складання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правильних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раціонів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харчування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не тільки для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хворих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але і для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здорових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людей -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спортсменів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працівників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різних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професій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За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традицією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для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розрахунків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тут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використовують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не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джоулі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а інші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енергетичні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одиниці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калорії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кал = 4,1868 Дж).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a_cb291ec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1182" y="3501008"/>
            <a:ext cx="368214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effectLst>
            <a:outerShdw dist="35921" dir="2700000" algn="ctr" rotWithShape="0">
              <a:srgbClr val="0000FF"/>
            </a:outerShdw>
          </a:effectLst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Кристалогідрати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51520" y="1844824"/>
            <a:ext cx="2590800" cy="830997"/>
          </a:xfrm>
          <a:prstGeom prst="rect">
            <a:avLst/>
          </a:prstGeom>
          <a:solidFill>
            <a:srgbClr val="CCFFFF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Насичений розчин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715000" y="1981200"/>
            <a:ext cx="3200400" cy="461665"/>
          </a:xfrm>
          <a:prstGeom prst="rect">
            <a:avLst/>
          </a:prstGeom>
          <a:solidFill>
            <a:srgbClr val="CCFFFF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Кристалогідрат</a:t>
            </a: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3200400" y="2133600"/>
            <a:ext cx="2362200" cy="228600"/>
          </a:xfrm>
          <a:prstGeom prst="rightArrow">
            <a:avLst>
              <a:gd name="adj1" fmla="val 50000"/>
              <a:gd name="adj2" fmla="val 258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971800" y="152400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охолодження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743200" y="2590800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кристалізація</a:t>
            </a:r>
            <a:endParaRPr lang="ru-RU" sz="24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71500" y="4191000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36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•5 H</a:t>
            </a:r>
            <a:r>
              <a:rPr lang="en-US" sz="36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36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+ 5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181600" y="5638800"/>
            <a:ext cx="3733800" cy="461665"/>
          </a:xfrm>
          <a:prstGeom prst="rect">
            <a:avLst/>
          </a:prstGeom>
          <a:solidFill>
            <a:srgbClr val="CCFFFF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Кристалізаційна</a:t>
            </a: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04800" y="5334000"/>
            <a:ext cx="3352800" cy="830997"/>
          </a:xfrm>
          <a:prstGeom prst="rect">
            <a:avLst/>
          </a:prstGeom>
          <a:solidFill>
            <a:srgbClr val="CCFFFF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Пентагідрат</a:t>
            </a:r>
            <a:r>
              <a:rPr lang="ru-RU" sz="2400" b="1" dirty="0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 сульфату міді</a:t>
            </a:r>
            <a:endParaRPr lang="ru-RU" sz="2400" b="1" dirty="0">
              <a:solidFill>
                <a:srgbClr val="B60E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838200" y="3657600"/>
            <a:ext cx="2209800" cy="461665"/>
          </a:xfrm>
          <a:prstGeom prst="rect">
            <a:avLst/>
          </a:prstGeom>
          <a:solidFill>
            <a:srgbClr val="CCFFCC"/>
          </a:solidFill>
          <a:ln w="38100" cmpd="dbl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блакитний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4953000" y="3733800"/>
            <a:ext cx="1905000" cy="369332"/>
          </a:xfrm>
          <a:prstGeom prst="rect">
            <a:avLst/>
          </a:prstGeom>
          <a:solidFill>
            <a:srgbClr val="CCFFCC"/>
          </a:solidFill>
          <a:ln w="38100" cmpd="dbl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білий</a:t>
            </a:r>
            <a:endParaRPr lang="ru-RU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3581400" y="2590800"/>
            <a:ext cx="3276600" cy="1524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4267200" y="39624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3810000" y="4953000"/>
            <a:ext cx="12192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animBg="1" autoUpdateAnimBg="0"/>
      <p:bldP spid="28676" grpId="0" animBg="1" autoUpdateAnimBg="0"/>
      <p:bldP spid="28677" grpId="0" animBg="1"/>
      <p:bldP spid="28678" grpId="0" autoUpdateAnimBg="0"/>
      <p:bldP spid="28679" grpId="0" autoUpdateAnimBg="0"/>
      <p:bldP spid="28683" grpId="0" autoUpdateAnimBg="0"/>
      <p:bldP spid="28686" grpId="0" animBg="1" autoUpdateAnimBg="0"/>
      <p:bldP spid="28687" grpId="0" animBg="1" autoUpdateAnimBg="0"/>
      <p:bldP spid="28688" grpId="0" animBg="1" autoUpdateAnimBg="0"/>
      <p:bldP spid="28689" grpId="0" animBg="1" autoUpdateAnimBg="0"/>
      <p:bldP spid="28690" grpId="0" animBg="1"/>
      <p:bldP spid="28691" grpId="0" autoUpdateAnimBg="0"/>
      <p:bldP spid="286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pp.vk.me/c618130/v618130754/88cc/cTrzGVUi9EA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2965" t="20063" r="4390" b="2091"/>
          <a:stretch>
            <a:fillRect/>
          </a:stretch>
        </p:blipFill>
        <p:spPr bwMode="auto">
          <a:xfrm>
            <a:off x="683567" y="332656"/>
            <a:ext cx="8015159" cy="6219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Термохімічні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розрахунки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155632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При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визначенні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поглинання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результаті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реакції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користуються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правилом:</a:t>
            </a:r>
          </a:p>
          <a:p>
            <a:pPr>
              <a:buNone/>
            </a:pPr>
            <a:r>
              <a:rPr lang="ru-RU" dirty="0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теплоти</a:t>
            </a:r>
            <a:r>
              <a:rPr lang="ru-RU" dirty="0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 прямо </a:t>
            </a:r>
            <a:r>
              <a:rPr lang="ru-RU" dirty="0" err="1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пропорційна</a:t>
            </a:r>
            <a:r>
              <a:rPr lang="ru-RU" dirty="0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 речовин, що вступили в реакцію і </a:t>
            </a:r>
            <a:r>
              <a:rPr lang="ru-RU" dirty="0" err="1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утворилися</a:t>
            </a:r>
            <a:r>
              <a:rPr lang="ru-RU" dirty="0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 в результаті </a:t>
            </a:r>
            <a:r>
              <a:rPr lang="ru-RU" dirty="0" err="1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b="1" dirty="0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B60E6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7200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Розв’язування задач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1340768"/>
            <a:ext cx="8659688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u="sng" dirty="0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Завдання 1.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термохімічне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рівняння реакції  2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= 2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1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(г) + </a:t>
            </a:r>
            <a:r>
              <a:rPr lang="en-US" sz="1600" b="1" dirty="0" smtClean="0">
                <a:solidFill>
                  <a:schemeClr val="tx1"/>
                </a:solidFill>
              </a:rPr>
              <a:t>O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2</a:t>
            </a:r>
            <a:r>
              <a:rPr lang="uk-UA" sz="1600" b="1" baseline="-25000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(г) - 572кДж,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визначте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теплоти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затратити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розкладання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 г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води.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дано:                                                                      Розв’язання:</a:t>
            </a:r>
          </a:p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 (H</a:t>
            </a:r>
            <a:r>
              <a:rPr lang="en-US" sz="1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O) = 72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          1.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Визначаємо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речовини води   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= m / M,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Q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1</a:t>
            </a:r>
            <a:r>
              <a:rPr lang="uk-UA" sz="1600" b="1" baseline="-25000" dirty="0" smtClean="0">
                <a:solidFill>
                  <a:schemeClr val="tx1"/>
                </a:solidFill>
              </a:rPr>
              <a:t> </a:t>
            </a:r>
            <a:r>
              <a:rPr lang="uk-UA" sz="1600" b="1" dirty="0" smtClean="0">
                <a:solidFill>
                  <a:schemeClr val="tx1"/>
                </a:solidFill>
              </a:rPr>
              <a:t> -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 (H</a:t>
            </a:r>
            <a:r>
              <a:rPr lang="en-US" sz="1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O) = 1 ∙ 2 + 16 = 18 (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 / моль);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(H</a:t>
            </a:r>
            <a:r>
              <a:rPr lang="en-US" sz="1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O) = 72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г: 18г / моль = 4 моль</a:t>
            </a:r>
          </a:p>
          <a:p>
            <a:pPr>
              <a:buNone/>
            </a:pP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Запишемо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термохімічне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рівняння реакції,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склавши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пропорцію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і  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визначимо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теплоти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= 2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1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(г) + </a:t>
            </a:r>
            <a:r>
              <a:rPr lang="en-US" sz="1600" b="1" dirty="0" smtClean="0">
                <a:solidFill>
                  <a:schemeClr val="tx1"/>
                </a:solidFill>
              </a:rPr>
              <a:t>O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2</a:t>
            </a:r>
            <a:r>
              <a:rPr lang="uk-UA" sz="1600" b="1" baseline="-25000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(г) - 572кДж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моль          571 кДж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моль х кДж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 = 4 моль * 571 кДж / 2 моль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 = 1144 кДж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Відповідь: 1144кДж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  </a:t>
            </a:r>
            <a:endPara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691680" y="2276872"/>
            <a:ext cx="21704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67544" y="278092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6766" cy="90009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термохімічними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рівняннями реакцій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8443664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      Завдання 2.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Визначте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тепловий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реакції 2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+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= 2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+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Q,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прореагував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оксид сірки (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IV)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об'ємом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67,2л (н.у.), і при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виділилося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294 кДж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теплоти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дано:                                 Розв’язання: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 = 294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кДж                    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Запишемо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термохімічне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рівняння реакції. 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(SO</a:t>
            </a:r>
            <a:r>
              <a:rPr lang="en-US" sz="1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н.у.) = 67,2л            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67,2л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294 кДж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 -?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2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+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= 2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+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  <a:p>
            <a:pPr>
              <a:buNone/>
            </a:pP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моль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Яка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оксиду сірки (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IV)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67,2л                 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= V /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Vm</a:t>
            </a:r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= 67,2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л: 22,4 л / моль = 3 моль.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Визначаємо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тепловий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реакції.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моль  - 294 кДж         3моль: 2моль = 294кДж: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+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= 2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+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 = 2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моль ∙ 294кДж: 3моль = 196кДж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Термохімічне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рівняння реакції   2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+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= 2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+ 196кДж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Відповідь: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 = 196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кДж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55776" y="249289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3501008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83264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2E86C2"/>
                </a:solidFill>
                <a:latin typeface="Times New Roman" pitchFamily="18" charset="0"/>
                <a:cs typeface="Times New Roman" pitchFamily="18" charset="0"/>
              </a:rPr>
              <a:t>Мета уроку:</a:t>
            </a:r>
          </a:p>
          <a:p>
            <a:pPr>
              <a:buNone/>
            </a:pP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uk-UA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формувати знання учнів про теплові явища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uk-UA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з’ясувати внутрішню суть процесу розчинення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уявлення про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теплові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супроводжують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процес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розчинення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познайомити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новим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типом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розрахункових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термохімічн</a:t>
            </a:r>
            <a:r>
              <a:rPr lang="uk-UA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рівнянь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реакції;</a:t>
            </a:r>
          </a:p>
          <a:p>
            <a:pPr>
              <a:buNone/>
            </a:pP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повторити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класифікацію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хімічних реакцій за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якістю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речовин, що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участь 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реакції.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Самостійне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розв’язування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knfaaae172b78a6bd1b9de7bea7144d1c3c_800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68960"/>
            <a:ext cx="4191000" cy="346281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47864" y="1600200"/>
            <a:ext cx="5643736" cy="4724400"/>
          </a:xfrm>
        </p:spPr>
        <p:txBody>
          <a:bodyPr>
            <a:normAutofit fontScale="70000" lnSpcReduction="20000"/>
          </a:bodyPr>
          <a:lstStyle/>
          <a:p>
            <a:endParaRPr lang="ru-RU" sz="4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термохімічного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рівняння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(г) + 2О</a:t>
            </a:r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(г) = СО</a:t>
            </a:r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(г) + 2Н </a:t>
            </a:r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(г)+ 802кДж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виділилася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згоранні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24г метану дорівнює: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1604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кДж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1203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кДж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601,5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кДж 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401 кДж.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В результаті реакції,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термохімічне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рівняння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4NH</a:t>
            </a:r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(г) + 5О</a:t>
            </a:r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(г)=4NO (г)+ 6Н </a:t>
            </a:r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О(г)+902кДж,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виділилося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1127, кДж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(н.у.)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утворився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оксиду азоту (II) дорівнює: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112л 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11,2л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89,6л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896л.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_5fa72_7da3db55_ori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127" r="11127"/>
          <a:stretch>
            <a:fillRect/>
          </a:stretch>
        </p:blipFill>
        <p:spPr>
          <a:xfrm>
            <a:off x="5220072" y="714356"/>
            <a:ext cx="3595310" cy="222512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04664"/>
            <a:ext cx="4214842" cy="280142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ru-RU" sz="3600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досконало</a:t>
            </a:r>
            <a:r>
              <a:rPr lang="ru-RU" sz="3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вивчиш</a:t>
            </a:r>
            <a:r>
              <a:rPr lang="ru-RU" sz="3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довго</a:t>
            </a:r>
            <a:r>
              <a:rPr lang="ru-RU" sz="3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пам'ятатимеш</a:t>
            </a:r>
            <a:endParaRPr lang="ru-RU" sz="36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81000" y="2852936"/>
            <a:ext cx="8439472" cy="367240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реакціями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якого типу ми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познайомилися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-Чим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екзотермічні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реакції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ендотермічних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-Що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парниковий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реакції?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-Які дані потрібно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вказувати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складанні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термохімічних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рівнянь?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Наведіть приклади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екзо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та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ендотермічних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реакцій.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836712"/>
            <a:ext cx="5867400" cy="5222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sz="36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2276872"/>
            <a:ext cx="4248472" cy="25202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alt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Опрацювати </a:t>
            </a:r>
            <a:r>
              <a:rPr lang="uk-UA" altLang="uk-UA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§ 15 , </a:t>
            </a:r>
          </a:p>
          <a:p>
            <a:pPr>
              <a:defRPr/>
            </a:pPr>
            <a:r>
              <a:rPr lang="uk-UA" altLang="uk-UA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виконати вправи 3,4 ст. 98</a:t>
            </a:r>
            <a:endParaRPr lang="ru-RU" altLang="uk-UA" sz="24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family-child.ru/wp-content/uploads/2012/04/%D0%9A%D0%B0%D0%BA-%D0%BF%D0%BE%D0%BC%D0%BE%D1%87%D1%8C-%D1%80%D0%B5%D0%B1%D0%B5%D0%BD%D0%BA%D1%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04864"/>
            <a:ext cx="3583267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872" cy="8103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  <a:endParaRPr lang="ru-RU" sz="36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340768"/>
            <a:ext cx="8136904" cy="4752528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uk-UA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Література:</a:t>
            </a:r>
          </a:p>
          <a:p>
            <a:pPr>
              <a:buFontTx/>
              <a:buChar char="-"/>
              <a:defRPr/>
            </a:pPr>
            <a:r>
              <a:rPr lang="uk-UA" alt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Буринська. Н.М., Величко Л.П. Хімія: 9: підруч. для загальноосвіт. навч. закл./ Н.М.Буринська, Л.П. Величко – К.; Ірпінь: Перун, 2009. – 232 с.: іл.</a:t>
            </a:r>
          </a:p>
          <a:p>
            <a:pPr>
              <a:buFontTx/>
              <a:buChar char="-"/>
              <a:defRPr/>
            </a:pPr>
            <a:r>
              <a:rPr lang="uk-UA" alt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Гриньова М.В., Шиян Н.І. Хімія: довідник для абітурієнтів та школярів загальноосвітніх навчальних закладів: навчально – методичний посібник.- К.: Літера ЛТД, 2009. – 464 с.</a:t>
            </a:r>
          </a:p>
          <a:p>
            <a:pPr>
              <a:buFontTx/>
              <a:buChar char="-"/>
              <a:defRPr/>
            </a:pPr>
            <a:r>
              <a:rPr lang="uk-UA" alt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Хомченко И.Г. Общая химия: Учебник для техникумов. М.: Химия, 1987. 464с.</a:t>
            </a:r>
          </a:p>
          <a:p>
            <a:pPr>
              <a:defRPr/>
            </a:pPr>
            <a:r>
              <a:rPr lang="en-US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uk-UA" alt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Інтернет – ресурси:</a:t>
            </a:r>
          </a:p>
          <a:p>
            <a:pPr>
              <a:buFontTx/>
              <a:buChar char="-"/>
              <a:defRPr/>
            </a:pPr>
            <a:r>
              <a:rPr lang="en-US" altLang="uk-UA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https://uk.wikipedia.org/wiki</a:t>
            </a:r>
            <a:endParaRPr lang="uk-UA" altLang="uk-UA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4005064"/>
            <a:ext cx="7787208" cy="2232248"/>
          </a:xfrm>
        </p:spPr>
        <p:txBody>
          <a:bodyPr>
            <a:normAutofit/>
          </a:bodyPr>
          <a:lstStyle/>
          <a:p>
            <a:r>
              <a:rPr lang="ru-RU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b="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піднесемо</a:t>
            </a:r>
            <a:r>
              <a:rPr lang="ru-RU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руку до </a:t>
            </a:r>
            <a:r>
              <a:rPr lang="ru-RU" b="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свічки</a:t>
            </a:r>
            <a:r>
              <a:rPr lang="ru-RU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ru-RU" b="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відчуваєте</a:t>
            </a:r>
            <a:r>
              <a:rPr lang="ru-RU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які реакції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цих реакцій?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457200" y="404664"/>
            <a:ext cx="3466728" cy="3744416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Знають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без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вогню</a:t>
            </a: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прожить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єдиної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днини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вогні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готують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Він нам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світить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уночі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на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вулиці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морози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Він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печі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Подивіться-но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друзі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навкруг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Вогонь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Найнадійніший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друг!</a:t>
            </a:r>
          </a:p>
          <a:p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548680"/>
            <a:ext cx="4692278" cy="2643537"/>
          </a:xfrm>
        </p:spPr>
      </p:pic>
      <p:sp>
        <p:nvSpPr>
          <p:cNvPr id="5" name="Заголовок 12"/>
          <p:cNvSpPr txBox="1">
            <a:spLocks/>
          </p:cNvSpPr>
          <p:nvPr/>
        </p:nvSpPr>
        <p:spPr>
          <a:xfrm>
            <a:off x="7308304" y="4869160"/>
            <a:ext cx="1332656" cy="57606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B60E6E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Тепло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  <a:effectLst>
            <a:outerShdw dist="35921" dir="2700000" algn="ctr" rotWithShape="0">
              <a:srgbClr val="0000FF"/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Тепловий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розчинення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7467600" cy="461665"/>
          </a:xfrm>
          <a:prstGeom prst="rect">
            <a:avLst/>
          </a:prstGeom>
          <a:solidFill>
            <a:srgbClr val="CCFFFF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Розчинення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фізико-хімічний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процес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2133600" y="2438400"/>
            <a:ext cx="2286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6400800" y="2438400"/>
            <a:ext cx="3810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79512" y="3212976"/>
            <a:ext cx="4775448" cy="830997"/>
          </a:xfrm>
          <a:prstGeom prst="rect">
            <a:avLst/>
          </a:prstGeom>
          <a:solidFill>
            <a:srgbClr val="CCFFCC"/>
          </a:solidFill>
          <a:ln w="38100" cmpd="dbl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Руйнування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кристалічної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решітки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81000" y="4343400"/>
            <a:ext cx="3886200" cy="1015663"/>
          </a:xfrm>
          <a:prstGeom prst="rect">
            <a:avLst/>
          </a:prstGeom>
          <a:solidFill>
            <a:srgbClr val="CCFFFF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Поглинання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тепла –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ендотермічний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процес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486400" y="3200400"/>
            <a:ext cx="2971800" cy="461665"/>
          </a:xfrm>
          <a:prstGeom prst="rect">
            <a:avLst/>
          </a:prstGeom>
          <a:solidFill>
            <a:srgbClr val="CCFFCC"/>
          </a:solidFill>
          <a:ln w="38100" cmpd="dbl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дратація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436096" y="4293096"/>
            <a:ext cx="3352800" cy="1015663"/>
          </a:xfrm>
          <a:prstGeom prst="rect">
            <a:avLst/>
          </a:prstGeom>
          <a:solidFill>
            <a:srgbClr val="CCFFFF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тепла- 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екзотермічний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процес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04800" y="5791200"/>
            <a:ext cx="3907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Солі (</a:t>
            </a:r>
            <a:r>
              <a:rPr lang="ru-RU" sz="2400" b="1" dirty="0" err="1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400" b="1" dirty="0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 хлориду </a:t>
            </a:r>
            <a:r>
              <a:rPr lang="ru-RU" sz="2400" b="1" dirty="0" err="1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натрія</a:t>
            </a:r>
            <a:r>
              <a:rPr lang="ru-RU" sz="2400" b="1" dirty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5562600" y="5305425"/>
            <a:ext cx="2971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луги</a:t>
            </a:r>
          </a:p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кислоти</a:t>
            </a:r>
          </a:p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гази</a:t>
            </a:r>
            <a:endParaRPr lang="ru-RU" sz="2000" b="1" dirty="0">
              <a:solidFill>
                <a:srgbClr val="B60E6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animBg="1" autoUpdateAnimBg="0"/>
      <p:bldP spid="22532" grpId="0" animBg="1"/>
      <p:bldP spid="22533" grpId="0" animBg="1"/>
      <p:bldP spid="22534" grpId="0" animBg="1" autoUpdateAnimBg="0"/>
      <p:bldP spid="22535" grpId="0" animBg="1" autoUpdateAnimBg="0"/>
      <p:bldP spid="22536" grpId="0" animBg="1" autoUpdateAnimBg="0"/>
      <p:bldP spid="22537" grpId="0" animBg="1" autoUpdateAnimBg="0"/>
      <p:bldP spid="22539" grpId="0" autoUpdateAnimBg="0"/>
      <p:bldP spid="2254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Класифікація реакцій по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термохімічну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ефекту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771256" cy="4724400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</a:t>
            </a:r>
            <a:r>
              <a:rPr lang="en-US" b="1" dirty="0" smtClean="0">
                <a:solidFill>
                  <a:schemeClr val="tx1"/>
                </a:solidFill>
              </a:rPr>
              <a:t>        </a:t>
            </a:r>
            <a:r>
              <a:rPr lang="ru-RU" b="1" dirty="0" err="1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Екзотермічні</a:t>
            </a:r>
            <a:endParaRPr lang="ru-RU" dirty="0" smtClean="0">
              <a:solidFill>
                <a:srgbClr val="B60E6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uk-UA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uk-UA" sz="18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uk-UA" sz="2000" b="1" dirty="0" smtClean="0"/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S + O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 = SO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 + Q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CaO</a:t>
            </a:r>
            <a:r>
              <a:rPr lang="en-US" sz="2000" b="1" dirty="0" smtClean="0">
                <a:solidFill>
                  <a:schemeClr val="tx1"/>
                </a:solidFill>
              </a:rPr>
              <a:t> + H 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O =Ca(OH)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 + Q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СH</a:t>
            </a:r>
            <a:r>
              <a:rPr lang="ru-RU" sz="2000" b="1" baseline="-25000" dirty="0" smtClean="0">
                <a:solidFill>
                  <a:schemeClr val="tx1"/>
                </a:solidFill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</a:rPr>
              <a:t> + 2 O</a:t>
            </a:r>
            <a:r>
              <a:rPr lang="ru-RU" sz="2000" b="1" baseline="-25000" dirty="0" smtClean="0">
                <a:solidFill>
                  <a:schemeClr val="tx1"/>
                </a:solidFill>
              </a:rPr>
              <a:t>2</a:t>
            </a:r>
            <a:r>
              <a:rPr lang="ru-RU" sz="2000" b="1" dirty="0" smtClean="0">
                <a:solidFill>
                  <a:schemeClr val="tx1"/>
                </a:solidFill>
              </a:rPr>
              <a:t> = СO</a:t>
            </a:r>
            <a:r>
              <a:rPr lang="ru-RU" sz="2000" b="1" baseline="-25000" dirty="0" smtClean="0">
                <a:solidFill>
                  <a:schemeClr val="tx1"/>
                </a:solidFill>
              </a:rPr>
              <a:t>2</a:t>
            </a:r>
            <a:r>
              <a:rPr lang="ru-RU" sz="2000" b="1" dirty="0" smtClean="0">
                <a:solidFill>
                  <a:schemeClr val="tx1"/>
                </a:solidFill>
              </a:rPr>
              <a:t> + 2 H</a:t>
            </a:r>
            <a:r>
              <a:rPr lang="ru-RU" sz="2000" b="1" baseline="-25000" dirty="0" smtClean="0">
                <a:solidFill>
                  <a:schemeClr val="tx1"/>
                </a:solidFill>
              </a:rPr>
              <a:t>2</a:t>
            </a:r>
            <a:r>
              <a:rPr lang="ru-RU" sz="2000" b="1" dirty="0" smtClean="0">
                <a:solidFill>
                  <a:schemeClr val="tx1"/>
                </a:solidFill>
              </a:rPr>
              <a:t>О </a:t>
            </a:r>
            <a:r>
              <a:rPr lang="en-US" sz="2000" b="1" dirty="0" smtClean="0">
                <a:solidFill>
                  <a:schemeClr val="tx1"/>
                </a:solidFill>
              </a:rPr>
              <a:t>+</a:t>
            </a:r>
            <a:r>
              <a:rPr lang="ru-RU" sz="2000" b="1" dirty="0" smtClean="0">
                <a:solidFill>
                  <a:schemeClr val="tx1"/>
                </a:solidFill>
              </a:rPr>
              <a:t> 890 кДж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4059560" cy="4724400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Ендотермічні</a:t>
            </a:r>
            <a:r>
              <a:rPr lang="ru-RU" b="1" dirty="0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 N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 + O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 = 2 NO – Q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  CaCO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 = </a:t>
            </a:r>
            <a:r>
              <a:rPr lang="en-US" sz="2000" b="1" dirty="0" err="1" smtClean="0">
                <a:solidFill>
                  <a:schemeClr val="tx1"/>
                </a:solidFill>
              </a:rPr>
              <a:t>CaO</a:t>
            </a:r>
            <a:r>
              <a:rPr lang="en-US" sz="2000" b="1" dirty="0" smtClean="0">
                <a:solidFill>
                  <a:schemeClr val="tx1"/>
                </a:solidFill>
              </a:rPr>
              <a:t> + CO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 - Q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      H 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O = H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 + O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 - Q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785786" y="114298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7715272" y="114298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2123728" y="27089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6804248" y="27809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Демонстрація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blue_test_tub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3249300" cy="193851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35896" y="1600200"/>
            <a:ext cx="5355704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Взаємодія </a:t>
            </a:r>
            <a:r>
              <a:rPr lang="en-US" dirty="0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ru-RU" dirty="0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з кислотою.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пробірку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порошком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магнію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Mg)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долити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обережно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краплях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0,5 мл розчину кислоти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HCl,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спостерігаєте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Акуратно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торкніться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нижньої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пробірки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рівняння реакції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записати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зошит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Розчинення</a:t>
            </a:r>
            <a:r>
              <a:rPr lang="ru-RU" b="1" dirty="0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 азотного </a:t>
            </a:r>
            <a:r>
              <a:rPr lang="ru-RU" b="1" dirty="0" err="1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добрива</a:t>
            </a:r>
            <a:r>
              <a:rPr lang="ru-RU" b="1" dirty="0" smtClean="0">
                <a:solidFill>
                  <a:srgbClr val="B60E6E"/>
                </a:solidFill>
                <a:latin typeface="Times New Roman" pitchFamily="18" charset="0"/>
                <a:cs typeface="Times New Roman" pitchFamily="18" charset="0"/>
              </a:rPr>
              <a:t> у воді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пробірку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білою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кристалічною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речовиною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долийте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воду,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струсіть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Спробуйте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дотик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пробірку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запишіть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зошит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9b78abba36e42c912180ac7b06cfdb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  <p:sp>
        <p:nvSpPr>
          <p:cNvPr id="6" name="Прямоугольник 5"/>
          <p:cNvSpPr/>
          <p:nvPr/>
        </p:nvSpPr>
        <p:spPr>
          <a:xfrm>
            <a:off x="2915816" y="404664"/>
            <a:ext cx="30864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Демонстрація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Тепловий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реакції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B60E6E"/>
                </a:solidFill>
              </a:rPr>
              <a:t>Q - </a:t>
            </a:r>
            <a:r>
              <a:rPr lang="ru-RU" b="1" dirty="0" smtClean="0">
                <a:solidFill>
                  <a:srgbClr val="B60E6E"/>
                </a:solidFill>
              </a:rPr>
              <a:t>це </a:t>
            </a:r>
            <a:r>
              <a:rPr lang="ru-RU" b="1" dirty="0" err="1" smtClean="0">
                <a:solidFill>
                  <a:srgbClr val="B60E6E"/>
                </a:solidFill>
              </a:rPr>
              <a:t>кількість</a:t>
            </a:r>
            <a:r>
              <a:rPr lang="ru-RU" b="1" dirty="0" smtClean="0">
                <a:solidFill>
                  <a:srgbClr val="B60E6E"/>
                </a:solidFill>
              </a:rPr>
              <a:t> </a:t>
            </a:r>
            <a:r>
              <a:rPr lang="ru-RU" b="1" dirty="0" err="1" smtClean="0">
                <a:solidFill>
                  <a:srgbClr val="B60E6E"/>
                </a:solidFill>
              </a:rPr>
              <a:t>теплоти</a:t>
            </a:r>
            <a:r>
              <a:rPr lang="ru-RU" b="1" dirty="0" smtClean="0">
                <a:solidFill>
                  <a:srgbClr val="B60E6E"/>
                </a:solidFill>
              </a:rPr>
              <a:t>, що виділяється </a:t>
            </a:r>
            <a:r>
              <a:rPr lang="ru-RU" b="1" dirty="0" err="1" smtClean="0">
                <a:solidFill>
                  <a:srgbClr val="B60E6E"/>
                </a:solidFill>
              </a:rPr>
              <a:t>або</a:t>
            </a:r>
            <a:r>
              <a:rPr lang="ru-RU" b="1" dirty="0" smtClean="0">
                <a:solidFill>
                  <a:srgbClr val="B60E6E"/>
                </a:solidFill>
              </a:rPr>
              <a:t> </a:t>
            </a:r>
            <a:r>
              <a:rPr lang="ru-RU" b="1" dirty="0" err="1" smtClean="0">
                <a:solidFill>
                  <a:srgbClr val="B60E6E"/>
                </a:solidFill>
              </a:rPr>
              <a:t>поглинається</a:t>
            </a:r>
            <a:r>
              <a:rPr lang="ru-RU" b="1" dirty="0" smtClean="0">
                <a:solidFill>
                  <a:srgbClr val="B60E6E"/>
                </a:solidFill>
              </a:rPr>
              <a:t> </a:t>
            </a:r>
            <a:r>
              <a:rPr lang="ru-RU" b="1" dirty="0" smtClean="0">
                <a:solidFill>
                  <a:srgbClr val="B60E6E"/>
                </a:solidFill>
              </a:rPr>
              <a:t>в </a:t>
            </a:r>
            <a:r>
              <a:rPr lang="ru-RU" b="1" dirty="0" err="1" smtClean="0">
                <a:solidFill>
                  <a:srgbClr val="B60E6E"/>
                </a:solidFill>
              </a:rPr>
              <a:t>ході</a:t>
            </a:r>
            <a:r>
              <a:rPr lang="ru-RU" b="1" dirty="0" smtClean="0">
                <a:solidFill>
                  <a:srgbClr val="B60E6E"/>
                </a:solidFill>
              </a:rPr>
              <a:t> </a:t>
            </a:r>
            <a:r>
              <a:rPr lang="ru-RU" b="1" dirty="0" err="1" smtClean="0">
                <a:solidFill>
                  <a:srgbClr val="B60E6E"/>
                </a:solidFill>
              </a:rPr>
              <a:t>хімічної</a:t>
            </a:r>
            <a:r>
              <a:rPr lang="ru-RU" b="1" dirty="0" smtClean="0">
                <a:solidFill>
                  <a:srgbClr val="B60E6E"/>
                </a:solidFill>
              </a:rPr>
              <a:t> </a:t>
            </a:r>
            <a:r>
              <a:rPr lang="ru-RU" b="1" dirty="0" err="1" smtClean="0">
                <a:solidFill>
                  <a:srgbClr val="B60E6E"/>
                </a:solidFill>
              </a:rPr>
              <a:t>реакції</a:t>
            </a:r>
            <a:r>
              <a:rPr lang="ru-RU" b="1" dirty="0" smtClean="0">
                <a:solidFill>
                  <a:srgbClr val="B60E6E"/>
                </a:solidFill>
              </a:rPr>
              <a:t>.</a:t>
            </a:r>
            <a:endParaRPr lang="ru-RU" b="1" dirty="0" smtClean="0">
              <a:solidFill>
                <a:srgbClr val="B60E6E"/>
              </a:solidFill>
            </a:endParaRPr>
          </a:p>
          <a:p>
            <a:pPr algn="ctr">
              <a:buNone/>
            </a:pPr>
            <a:r>
              <a:rPr lang="ru-RU" b="1" dirty="0" err="1" smtClean="0">
                <a:solidFill>
                  <a:srgbClr val="B60E6E"/>
                </a:solidFill>
              </a:rPr>
              <a:t>Одиниці</a:t>
            </a:r>
            <a:r>
              <a:rPr lang="ru-RU" b="1" dirty="0" smtClean="0">
                <a:solidFill>
                  <a:srgbClr val="B60E6E"/>
                </a:solidFill>
              </a:rPr>
              <a:t> </a:t>
            </a:r>
            <a:r>
              <a:rPr lang="ru-RU" b="1" dirty="0" err="1" smtClean="0">
                <a:solidFill>
                  <a:srgbClr val="B60E6E"/>
                </a:solidFill>
              </a:rPr>
              <a:t>виміру</a:t>
            </a:r>
            <a:r>
              <a:rPr lang="ru-RU" b="1" dirty="0" smtClean="0">
                <a:solidFill>
                  <a:srgbClr val="B60E6E"/>
                </a:solidFill>
              </a:rPr>
              <a:t>: Дж; </a:t>
            </a:r>
            <a:r>
              <a:rPr lang="ru-RU" b="1" dirty="0" smtClean="0">
                <a:solidFill>
                  <a:srgbClr val="B60E6E"/>
                </a:solidFill>
              </a:rPr>
              <a:t>кДж.</a:t>
            </a:r>
            <a:endParaRPr lang="ru-RU" dirty="0">
              <a:solidFill>
                <a:srgbClr val="B60E6E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4854575" y="1316038"/>
            <a:ext cx="4289425" cy="3941762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76672"/>
            <a:ext cx="8686800" cy="3096344"/>
          </a:xfrm>
          <a:effectLst/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рівняння, в яких </a:t>
            </a:r>
            <a:r>
              <a:rPr lang="ru-RU" sz="40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вказуються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парниковий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dirty="0" err="1" smtClean="0">
                <a:ln w="11430"/>
                <a:solidFill>
                  <a:srgbClr val="B60E6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термохімічними</a:t>
            </a:r>
            <a:r>
              <a:rPr lang="ru-RU" sz="4000" b="1" cap="none" dirty="0" smtClean="0">
                <a:ln w="11430"/>
                <a:solidFill>
                  <a:srgbClr val="B60E6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cap="none" dirty="0" smtClean="0">
                <a:ln w="11430"/>
                <a:solidFill>
                  <a:srgbClr val="B60E6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cap="none" dirty="0" smtClean="0">
                <a:ln w="11430"/>
                <a:solidFill>
                  <a:srgbClr val="B60E6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none" dirty="0" smtClean="0">
                <a:ln w="11430"/>
                <a:solidFill>
                  <a:srgbClr val="B60E6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467544" y="3429000"/>
            <a:ext cx="8254181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термохімічних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рівняннях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вказують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агрегатний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стан речовини, так як одна і та ж речовина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агрегатних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станах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різну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енергію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/>
              <a:t>С</a:t>
            </a:r>
            <a:r>
              <a:rPr lang="en-US" sz="2800" b="1" dirty="0" smtClean="0"/>
              <a:t>H</a:t>
            </a:r>
            <a:r>
              <a:rPr lang="ru-RU" sz="2800" b="1" baseline="-25000" dirty="0" smtClean="0"/>
              <a:t>4</a:t>
            </a:r>
            <a:r>
              <a:rPr lang="ru-RU" sz="2800" b="1" dirty="0" smtClean="0"/>
              <a:t> (г) + 2</a:t>
            </a:r>
            <a:r>
              <a:rPr lang="en-US" sz="2800" b="1" dirty="0" smtClean="0"/>
              <a:t>O</a:t>
            </a:r>
            <a:r>
              <a:rPr lang="ru-RU" sz="2800" b="1" baseline="-25000" dirty="0" smtClean="0"/>
              <a:t>2</a:t>
            </a:r>
            <a:r>
              <a:rPr lang="ru-RU" sz="2800" b="1" dirty="0" smtClean="0"/>
              <a:t> (г) = С</a:t>
            </a:r>
            <a:r>
              <a:rPr lang="en-US" sz="2800" b="1" dirty="0" smtClean="0"/>
              <a:t>O</a:t>
            </a:r>
            <a:r>
              <a:rPr lang="ru-RU" sz="2800" b="1" baseline="-25000" dirty="0" smtClean="0"/>
              <a:t>2</a:t>
            </a:r>
            <a:r>
              <a:rPr lang="ru-RU" sz="2800" b="1" dirty="0" smtClean="0"/>
              <a:t> (г ) + 2</a:t>
            </a:r>
            <a:r>
              <a:rPr lang="en-US" sz="2800" b="1" dirty="0" smtClean="0"/>
              <a:t>H </a:t>
            </a:r>
            <a:r>
              <a:rPr lang="ru-RU" sz="2800" b="1" baseline="-25000" dirty="0" smtClean="0"/>
              <a:t>2</a:t>
            </a:r>
            <a:r>
              <a:rPr lang="ru-RU" sz="2800" b="1" dirty="0" smtClean="0"/>
              <a:t>О (г) + 890 кДж</a:t>
            </a:r>
            <a:endParaRPr lang="ru-RU" sz="2800" dirty="0" smtClean="0"/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uk-UA" alt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ts val="750"/>
              </a:spcBef>
              <a:buFont typeface="Arial" pitchFamily="34" charset="0"/>
              <a:buNone/>
            </a:pPr>
            <a:endParaRPr lang="ru-RU" altLang="uk-UA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735</TotalTime>
  <Words>1063</Words>
  <Application>Microsoft Office PowerPoint</Application>
  <PresentationFormat>Экран (4:3)</PresentationFormat>
  <Paragraphs>174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Давайте піднесемо руку до свічки, що ви відчуваєте?   Про які реакції йде мова в даному вірші?  Які ознаки цих реакцій?</vt:lpstr>
      <vt:lpstr>Тепловий ефект розчинення</vt:lpstr>
      <vt:lpstr>Класифікація реакцій по термохімічну ефекту</vt:lpstr>
      <vt:lpstr>Демонстрація</vt:lpstr>
      <vt:lpstr>Презентация PowerPoint</vt:lpstr>
      <vt:lpstr>Тепловий ефект хімічної реакції</vt:lpstr>
      <vt:lpstr> Хімічні рівняння, в яких вказуються парниковий ефект, називаються термохімічними.      </vt:lpstr>
      <vt:lpstr>Презентация PowerPoint</vt:lpstr>
      <vt:lpstr>   Усі реакції супроводжуються тепловим ефектом   </vt:lpstr>
      <vt:lpstr>Вивченням теплового ефекту хімічних реакцій займався Герман Іванович Гесс</vt:lpstr>
      <vt:lpstr>Презентация PowerPoint</vt:lpstr>
      <vt:lpstr>Презентация PowerPoint</vt:lpstr>
      <vt:lpstr>Кристалогідрати </vt:lpstr>
      <vt:lpstr>Презентация PowerPoint</vt:lpstr>
      <vt:lpstr>Термохімічні розрахунки</vt:lpstr>
      <vt:lpstr>Розв’язування задач</vt:lpstr>
      <vt:lpstr>Розрахунки за термохімічними рівняннями реакцій</vt:lpstr>
      <vt:lpstr>Самостійне розв’язування:</vt:lpstr>
      <vt:lpstr>Що досконало вивчиш, довго пам'ятатимеш</vt:lpstr>
      <vt:lpstr>Домашнє завдання</vt:lpstr>
      <vt:lpstr>Список використаних джерел: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«Тепловые эффекты химических реакций»</dc:title>
  <dc:creator>Admin</dc:creator>
  <cp:lastModifiedBy>Оксана</cp:lastModifiedBy>
  <cp:revision>78</cp:revision>
  <dcterms:created xsi:type="dcterms:W3CDTF">2015-11-01T14:05:58Z</dcterms:created>
  <dcterms:modified xsi:type="dcterms:W3CDTF">2016-02-24T14:56:25Z</dcterms:modified>
</cp:coreProperties>
</file>