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ags/tag2.xml" ContentType="application/vnd.openxmlformats-officedocument.presentationml.tags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50" d="100"/>
          <a:sy n="50" d="100"/>
        </p:scale>
        <p:origin x="-1944" y="-48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4ED1878-6233-4D11-9B26-72AE2E9F1739}" type="datetimeFigureOut">
              <a:rPr lang="ru-RU" smtClean="0"/>
              <a:pPr/>
              <a:t>29.09.2014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65547B8-E1B5-41D2-863C-FEAF626485E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2" name="Прямоугольник 31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9" name="Прямоугольник 38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0" name="Прямоугольник 39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1" name="Прямоугольник 40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42" name="Прямоугольник 41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914400" y="4343400"/>
            <a:ext cx="7772400" cy="1975104"/>
          </a:xfrm>
        </p:spPr>
        <p:txBody>
          <a:bodyPr/>
          <a:lstStyle>
            <a:lvl1pPr marR="9144" algn="l">
              <a:defRPr sz="4000" b="1" cap="all" spc="0" baseline="0">
                <a:effectLst>
                  <a:reflection blurRad="12700" stA="34000" endA="740" endPos="53000" dir="5400000" sy="-100000" algn="bl" rotWithShape="0"/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914400" y="2834640"/>
            <a:ext cx="7772400" cy="1508760"/>
          </a:xfrm>
        </p:spPr>
        <p:txBody>
          <a:bodyPr lIns="100584" tIns="45720" anchor="b"/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56" name="Прямоугольник 55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5" name="Прямоугольник 64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6" name="Прямоугольник 65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7" name="Прямоугольник 66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4ED1878-6233-4D11-9B26-72AE2E9F1739}" type="datetimeFigureOut">
              <a:rPr lang="ru-RU" smtClean="0"/>
              <a:pPr/>
              <a:t>29.09.2014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65547B8-E1B5-41D2-863C-FEAF626485E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981200" cy="5851525"/>
          </a:xfrm>
        </p:spPr>
        <p:txBody>
          <a:bodyPr vert="eaVert"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58674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4ED1878-6233-4D11-9B26-72AE2E9F1739}" type="datetimeFigureOut">
              <a:rPr lang="ru-RU" smtClean="0"/>
              <a:pPr/>
              <a:t>29.09.2014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65547B8-E1B5-41D2-863C-FEAF626485E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Заголовок, текст и 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495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717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648200" y="3924300"/>
            <a:ext cx="4038600" cy="21717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E9C97A7-877D-4E79-A637-373BB87245D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 advTm="10406">
    <p:wedge/>
    <p:sndAc>
      <p:stSnd>
        <p:snd r:embed="rId1" name="chimes.wav" builtIn="1"/>
      </p:stSnd>
    </p:sndAc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4ED1878-6233-4D11-9B26-72AE2E9F1739}" type="datetimeFigureOut">
              <a:rPr lang="ru-RU" smtClean="0"/>
              <a:pPr/>
              <a:t>29.09.2014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65547B8-E1B5-41D2-863C-FEAF626485E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олилиния 13"/>
          <p:cNvSpPr>
            <a:spLocks/>
          </p:cNvSpPr>
          <p:nvPr/>
        </p:nvSpPr>
        <p:spPr bwMode="auto">
          <a:xfrm>
            <a:off x="4828952" y="1073888"/>
            <a:ext cx="4322136" cy="5791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3648"/>
              </a:cxn>
              <a:cxn ang="0">
                <a:pos x="720" y="2016"/>
              </a:cxn>
              <a:cxn ang="0">
                <a:pos x="2736" y="0"/>
              </a:cxn>
              <a:cxn ang="0">
                <a:pos x="2736" y="96"/>
              </a:cxn>
              <a:cxn ang="0">
                <a:pos x="744" y="2038"/>
              </a:cxn>
              <a:cxn ang="0">
                <a:pos x="48" y="3648"/>
              </a:cxn>
              <a:cxn ang="0">
                <a:pos x="0" y="3648"/>
              </a:cxn>
            </a:cxnLst>
            <a:rect l="0" t="0" r="0" b="0"/>
            <a:pathLst>
              <a:path w="2736" h="3648">
                <a:moveTo>
                  <a:pt x="0" y="3648"/>
                </a:moveTo>
                <a:lnTo>
                  <a:pt x="720" y="2016"/>
                </a:lnTo>
                <a:lnTo>
                  <a:pt x="2736" y="672"/>
                </a:lnTo>
                <a:lnTo>
                  <a:pt x="2736" y="720"/>
                </a:lnTo>
                <a:lnTo>
                  <a:pt x="744" y="2038"/>
                </a:lnTo>
                <a:lnTo>
                  <a:pt x="48" y="3648"/>
                </a:lnTo>
                <a:lnTo>
                  <a:pt x="48" y="3648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5" name="Полилиния 14"/>
          <p:cNvSpPr>
            <a:spLocks/>
          </p:cNvSpPr>
          <p:nvPr/>
        </p:nvSpPr>
        <p:spPr bwMode="auto">
          <a:xfrm>
            <a:off x="373966" y="0"/>
            <a:ext cx="5514536" cy="661533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4080"/>
              </a:cxn>
              <a:cxn ang="0">
                <a:pos x="0" y="4128"/>
              </a:cxn>
              <a:cxn ang="0">
                <a:pos x="3504" y="2640"/>
              </a:cxn>
              <a:cxn ang="0">
                <a:pos x="2880" y="0"/>
              </a:cxn>
              <a:cxn ang="0">
                <a:pos x="2832" y="0"/>
              </a:cxn>
              <a:cxn ang="0">
                <a:pos x="3465" y="2619"/>
              </a:cxn>
              <a:cxn ang="0">
                <a:pos x="0" y="4080"/>
              </a:cxn>
            </a:cxnLst>
            <a:rect l="0" t="0" r="0" b="0"/>
            <a:pathLst>
              <a:path w="3504" h="4128">
                <a:moveTo>
                  <a:pt x="0" y="4080"/>
                </a:moveTo>
                <a:lnTo>
                  <a:pt x="0" y="4128"/>
                </a:lnTo>
                <a:lnTo>
                  <a:pt x="3504" y="2640"/>
                </a:lnTo>
                <a:lnTo>
                  <a:pt x="2880" y="0"/>
                </a:lnTo>
                <a:lnTo>
                  <a:pt x="2832" y="0"/>
                </a:lnTo>
                <a:lnTo>
                  <a:pt x="3465" y="2619"/>
                </a:lnTo>
                <a:lnTo>
                  <a:pt x="0" y="4080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3" name="Полилиния 12"/>
          <p:cNvSpPr>
            <a:spLocks/>
          </p:cNvSpPr>
          <p:nvPr/>
        </p:nvSpPr>
        <p:spPr bwMode="auto">
          <a:xfrm rot="5236414">
            <a:off x="4462128" y="1483600"/>
            <a:ext cx="4114800" cy="118872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6" name="Полилиния 15"/>
          <p:cNvSpPr>
            <a:spLocks/>
          </p:cNvSpPr>
          <p:nvPr/>
        </p:nvSpPr>
        <p:spPr bwMode="auto">
          <a:xfrm>
            <a:off x="5943600" y="0"/>
            <a:ext cx="27432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104" y="0"/>
              </a:cxn>
              <a:cxn ang="0">
                <a:pos x="1728" y="0"/>
              </a:cxn>
              <a:cxn ang="0">
                <a:pos x="0" y="2688"/>
              </a:cxn>
              <a:cxn ang="0">
                <a:pos x="1104" y="0"/>
              </a:cxn>
            </a:cxnLst>
            <a:rect l="0" t="0" r="0" b="0"/>
            <a:pathLst>
              <a:path w="1728" h="2688">
                <a:moveTo>
                  <a:pt x="1104" y="0"/>
                </a:moveTo>
                <a:lnTo>
                  <a:pt x="1728" y="0"/>
                </a:lnTo>
                <a:lnTo>
                  <a:pt x="0" y="2688"/>
                </a:lnTo>
                <a:lnTo>
                  <a:pt x="110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7" name="Полилиния 16"/>
          <p:cNvSpPr>
            <a:spLocks/>
          </p:cNvSpPr>
          <p:nvPr/>
        </p:nvSpPr>
        <p:spPr bwMode="auto">
          <a:xfrm>
            <a:off x="5943600" y="4267200"/>
            <a:ext cx="3200400" cy="11430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2016" y="240"/>
              </a:cxn>
              <a:cxn ang="0">
                <a:pos x="2016" y="720"/>
              </a:cxn>
              <a:cxn ang="0">
                <a:pos x="0" y="0"/>
              </a:cxn>
            </a:cxnLst>
            <a:rect l="0" t="0" r="0" b="0"/>
            <a:pathLst>
              <a:path w="2016" h="720">
                <a:moveTo>
                  <a:pt x="0" y="0"/>
                </a:moveTo>
                <a:lnTo>
                  <a:pt x="2016" y="240"/>
                </a:lnTo>
                <a:lnTo>
                  <a:pt x="2016" y="720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8" name="Полилиния 17"/>
          <p:cNvSpPr>
            <a:spLocks/>
          </p:cNvSpPr>
          <p:nvPr/>
        </p:nvSpPr>
        <p:spPr bwMode="auto">
          <a:xfrm>
            <a:off x="5943600" y="0"/>
            <a:ext cx="13716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864" y="0"/>
              </a:cxn>
              <a:cxn ang="0">
                <a:pos x="0" y="2688"/>
              </a:cxn>
              <a:cxn ang="0">
                <a:pos x="768" y="0"/>
              </a:cxn>
              <a:cxn ang="0">
                <a:pos x="864" y="0"/>
              </a:cxn>
            </a:cxnLst>
            <a:rect l="0" t="0" r="0" b="0"/>
            <a:pathLst>
              <a:path w="864" h="2688">
                <a:moveTo>
                  <a:pt x="864" y="0"/>
                </a:moveTo>
                <a:lnTo>
                  <a:pt x="0" y="2688"/>
                </a:lnTo>
                <a:lnTo>
                  <a:pt x="768" y="0"/>
                </a:lnTo>
                <a:lnTo>
                  <a:pt x="86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9" name="Полилиния 18"/>
          <p:cNvSpPr>
            <a:spLocks/>
          </p:cNvSpPr>
          <p:nvPr/>
        </p:nvSpPr>
        <p:spPr bwMode="auto">
          <a:xfrm>
            <a:off x="5948363" y="4246563"/>
            <a:ext cx="2090737" cy="26114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71" y="1645"/>
              </a:cxn>
              <a:cxn ang="0">
                <a:pos x="1317" y="1645"/>
              </a:cxn>
              <a:cxn ang="0">
                <a:pos x="0" y="0"/>
              </a:cxn>
              <a:cxn ang="0">
                <a:pos x="1071" y="1645"/>
              </a:cxn>
            </a:cxnLst>
            <a:rect l="0" t="0" r="0" b="0"/>
            <a:pathLst>
              <a:path w="1317" h="1645">
                <a:moveTo>
                  <a:pt x="1071" y="1645"/>
                </a:moveTo>
                <a:lnTo>
                  <a:pt x="1317" y="1645"/>
                </a:lnTo>
                <a:lnTo>
                  <a:pt x="0" y="0"/>
                </a:lnTo>
                <a:lnTo>
                  <a:pt x="1071" y="1645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0" name="Полилиния 19"/>
          <p:cNvSpPr>
            <a:spLocks/>
          </p:cNvSpPr>
          <p:nvPr/>
        </p:nvSpPr>
        <p:spPr bwMode="auto">
          <a:xfrm>
            <a:off x="5943600" y="4267200"/>
            <a:ext cx="16002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08" y="1632"/>
              </a:cxn>
              <a:cxn ang="0">
                <a:pos x="0" y="0"/>
              </a:cxn>
              <a:cxn ang="0">
                <a:pos x="960" y="1632"/>
              </a:cxn>
              <a:cxn ang="0">
                <a:pos x="1008" y="1632"/>
              </a:cxn>
            </a:cxnLst>
            <a:rect l="0" t="0" r="0" b="0"/>
            <a:pathLst>
              <a:path w="1008" h="1632">
                <a:moveTo>
                  <a:pt x="1008" y="1632"/>
                </a:moveTo>
                <a:lnTo>
                  <a:pt x="0" y="0"/>
                </a:lnTo>
                <a:lnTo>
                  <a:pt x="960" y="1632"/>
                </a:lnTo>
                <a:lnTo>
                  <a:pt x="1008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1" name="Полилиния 20"/>
          <p:cNvSpPr>
            <a:spLocks/>
          </p:cNvSpPr>
          <p:nvPr/>
        </p:nvSpPr>
        <p:spPr bwMode="auto">
          <a:xfrm>
            <a:off x="5943600" y="1371600"/>
            <a:ext cx="3200400" cy="2895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2016" y="144"/>
              </a:cxn>
              <a:cxn ang="0">
                <a:pos x="0" y="1824"/>
              </a:cxn>
              <a:cxn ang="0">
                <a:pos x="2016" y="0"/>
              </a:cxn>
            </a:cxnLst>
            <a:rect l="0" t="0" r="0" b="0"/>
            <a:pathLst>
              <a:path w="2016" h="1824">
                <a:moveTo>
                  <a:pt x="2016" y="0"/>
                </a:moveTo>
                <a:lnTo>
                  <a:pt x="2016" y="144"/>
                </a:lnTo>
                <a:lnTo>
                  <a:pt x="0" y="1824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2" name="Полилиния 21"/>
          <p:cNvSpPr>
            <a:spLocks/>
          </p:cNvSpPr>
          <p:nvPr/>
        </p:nvSpPr>
        <p:spPr bwMode="auto">
          <a:xfrm>
            <a:off x="5943600" y="1752600"/>
            <a:ext cx="3200400" cy="2514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0" y="1584"/>
              </a:cxn>
              <a:cxn ang="0">
                <a:pos x="2016" y="48"/>
              </a:cxn>
              <a:cxn ang="0">
                <a:pos x="2016" y="0"/>
              </a:cxn>
            </a:cxnLst>
            <a:rect l="0" t="0" r="0" b="0"/>
            <a:pathLst>
              <a:path w="2016" h="1584">
                <a:moveTo>
                  <a:pt x="2016" y="0"/>
                </a:moveTo>
                <a:lnTo>
                  <a:pt x="0" y="1584"/>
                </a:lnTo>
                <a:lnTo>
                  <a:pt x="2016" y="48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3" name="Полилиния 22"/>
          <p:cNvSpPr>
            <a:spLocks/>
          </p:cNvSpPr>
          <p:nvPr/>
        </p:nvSpPr>
        <p:spPr bwMode="auto">
          <a:xfrm>
            <a:off x="990600" y="4267200"/>
            <a:ext cx="4953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120" y="0"/>
              </a:cxn>
              <a:cxn ang="0">
                <a:pos x="1056" y="1632"/>
              </a:cxn>
              <a:cxn ang="0">
                <a:pos x="0" y="1632"/>
              </a:cxn>
            </a:cxnLst>
            <a:rect l="0" t="0" r="0" b="0"/>
            <a:pathLst>
              <a:path w="3120" h="1632">
                <a:moveTo>
                  <a:pt x="0" y="1632"/>
                </a:moveTo>
                <a:lnTo>
                  <a:pt x="3120" y="0"/>
                </a:lnTo>
                <a:lnTo>
                  <a:pt x="1056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4" name="Полилиния 23"/>
          <p:cNvSpPr>
            <a:spLocks/>
          </p:cNvSpPr>
          <p:nvPr/>
        </p:nvSpPr>
        <p:spPr bwMode="auto">
          <a:xfrm>
            <a:off x="533400" y="4267200"/>
            <a:ext cx="5334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360" y="0"/>
              </a:cxn>
              <a:cxn ang="0">
                <a:pos x="144" y="1632"/>
              </a:cxn>
              <a:cxn ang="0">
                <a:pos x="0" y="1632"/>
              </a:cxn>
            </a:cxnLst>
            <a:rect l="0" t="0" r="0" b="0"/>
            <a:pathLst>
              <a:path w="3360" h="1632">
                <a:moveTo>
                  <a:pt x="0" y="1632"/>
                </a:moveTo>
                <a:lnTo>
                  <a:pt x="3360" y="0"/>
                </a:lnTo>
                <a:lnTo>
                  <a:pt x="144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5" name="Полилиния 24"/>
          <p:cNvSpPr>
            <a:spLocks/>
          </p:cNvSpPr>
          <p:nvPr/>
        </p:nvSpPr>
        <p:spPr bwMode="auto">
          <a:xfrm>
            <a:off x="366824" y="2438400"/>
            <a:ext cx="5638800" cy="1828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152"/>
              </a:cxn>
              <a:cxn ang="0">
                <a:pos x="0" y="384"/>
              </a:cxn>
              <a:cxn ang="0">
                <a:pos x="0" y="0"/>
              </a:cxn>
            </a:cxnLst>
            <a:rect l="0" t="0" r="0" b="0"/>
            <a:pathLst>
              <a:path w="3552" h="1152">
                <a:moveTo>
                  <a:pt x="0" y="0"/>
                </a:moveTo>
                <a:lnTo>
                  <a:pt x="3504" y="1152"/>
                </a:lnTo>
                <a:lnTo>
                  <a:pt x="0" y="384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6" name="Полилиния 25"/>
          <p:cNvSpPr>
            <a:spLocks/>
          </p:cNvSpPr>
          <p:nvPr/>
        </p:nvSpPr>
        <p:spPr bwMode="auto">
          <a:xfrm>
            <a:off x="366824" y="2133600"/>
            <a:ext cx="5638800" cy="2133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7" name="Полилиния 26"/>
          <p:cNvSpPr>
            <a:spLocks/>
          </p:cNvSpPr>
          <p:nvPr/>
        </p:nvSpPr>
        <p:spPr bwMode="auto">
          <a:xfrm>
            <a:off x="4572000" y="4267200"/>
            <a:ext cx="13716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96" y="1632"/>
              </a:cxn>
              <a:cxn ang="0">
                <a:pos x="864" y="0"/>
              </a:cxn>
              <a:cxn ang="0">
                <a:pos x="0" y="1632"/>
              </a:cxn>
            </a:cxnLst>
            <a:rect l="0" t="0" r="0" b="0"/>
            <a:pathLst>
              <a:path w="864" h="1632">
                <a:moveTo>
                  <a:pt x="0" y="1632"/>
                </a:moveTo>
                <a:lnTo>
                  <a:pt x="96" y="1632"/>
                </a:lnTo>
                <a:lnTo>
                  <a:pt x="864" y="0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06902" y="1351672"/>
            <a:ext cx="5718048" cy="977486"/>
          </a:xfrm>
        </p:spPr>
        <p:txBody>
          <a:bodyPr lIns="82296" tIns="45720" bIns="0" anchor="t"/>
          <a:lstStyle>
            <a:lvl1pPr marL="5486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4ED1878-6233-4D11-9B26-72AE2E9F1739}" type="datetimeFigureOut">
              <a:rPr lang="ru-RU" smtClean="0"/>
              <a:pPr/>
              <a:t>29.09.2014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65547B8-E1B5-41D2-863C-FEAF626485E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363160" y="402264"/>
            <a:ext cx="850392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06902" y="512064"/>
            <a:ext cx="8156448" cy="777240"/>
          </a:xfrm>
        </p:spPr>
        <p:txBody>
          <a:bodyPr tIns="64008"/>
          <a:lstStyle>
            <a:lvl1pPr algn="l">
              <a:buNone/>
              <a:defRPr sz="3800" b="0" cap="none" spc="-150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 flipH="1">
            <a:off x="371538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9" name="Прямоугольник 8"/>
          <p:cNvSpPr/>
          <p:nvPr/>
        </p:nvSpPr>
        <p:spPr>
          <a:xfrm flipH="1">
            <a:off x="411109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0" name="Прямоугольник 9"/>
          <p:cNvSpPr/>
          <p:nvPr/>
        </p:nvSpPr>
        <p:spPr>
          <a:xfrm flipH="1">
            <a:off x="44845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 flipH="1">
            <a:off x="476702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500478" y="680477"/>
            <a:ext cx="36576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2064"/>
            <a:ext cx="8229600" cy="9144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64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55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4ED1878-6233-4D11-9B26-72AE2E9F1739}" type="datetimeFigureOut">
              <a:rPr lang="ru-RU" smtClean="0"/>
              <a:pPr/>
              <a:t>29.09.2014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65547B8-E1B5-41D2-863C-FEAF626485E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Прямоугольник 24"/>
          <p:cNvSpPr/>
          <p:nvPr/>
        </p:nvSpPr>
        <p:spPr>
          <a:xfrm>
            <a:off x="0" y="402265"/>
            <a:ext cx="886708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4824" y="512064"/>
            <a:ext cx="7772400" cy="914400"/>
          </a:xfrm>
        </p:spPr>
        <p:txBody>
          <a:bodyPr anchor="t"/>
          <a:lstStyle>
            <a:lvl1pPr>
              <a:defRPr sz="400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09750"/>
            <a:ext cx="4040188" cy="639762"/>
          </a:xfrm>
        </p:spPr>
        <p:txBody>
          <a:bodyPr anchor="ctr"/>
          <a:lstStyle>
            <a:lvl1pPr marL="73152" indent="0" algn="l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09750"/>
            <a:ext cx="4041775" cy="639762"/>
          </a:xfrm>
        </p:spPr>
        <p:txBody>
          <a:bodyPr anchor="ctr"/>
          <a:lstStyle>
            <a:lvl1pPr marL="73152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459037"/>
            <a:ext cx="4040188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459037"/>
            <a:ext cx="4041775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4ED1878-6233-4D11-9B26-72AE2E9F1739}" type="datetimeFigureOut">
              <a:rPr lang="ru-RU" smtClean="0"/>
              <a:pPr/>
              <a:t>29.09.2014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65547B8-E1B5-41D2-863C-FEAF626485E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87790" y="680477"/>
            <a:ext cx="45720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47305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2825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>
          <a:xfrm>
            <a:off x="0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0" name="Прямоугольник 19"/>
          <p:cNvSpPr/>
          <p:nvPr/>
        </p:nvSpPr>
        <p:spPr>
          <a:xfrm flipH="1">
            <a:off x="149770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1" name="Прямоугольник 20"/>
          <p:cNvSpPr/>
          <p:nvPr/>
        </p:nvSpPr>
        <p:spPr>
          <a:xfrm flipH="1">
            <a:off x="189341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Прямоугольник 21"/>
          <p:cNvSpPr/>
          <p:nvPr/>
        </p:nvSpPr>
        <p:spPr>
          <a:xfrm flipH="1">
            <a:off x="22668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9" name="Прямоугольник 28"/>
          <p:cNvSpPr/>
          <p:nvPr/>
        </p:nvSpPr>
        <p:spPr>
          <a:xfrm flipH="1">
            <a:off x="254934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30" name="Прямоугольник 29"/>
          <p:cNvSpPr/>
          <p:nvPr/>
        </p:nvSpPr>
        <p:spPr>
          <a:xfrm>
            <a:off x="278710" y="680477"/>
            <a:ext cx="36576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</p:spPr>
        <p:txBody>
          <a:bodyPr/>
          <a:lstStyle>
            <a:lvl1pPr>
              <a:defRPr sz="4000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4ED1878-6233-4D11-9B26-72AE2E9F1739}" type="datetimeFigureOut">
              <a:rPr lang="ru-RU" smtClean="0"/>
              <a:pPr/>
              <a:t>29.09.2014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65547B8-E1B5-41D2-863C-FEAF626485E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4ED1878-6233-4D11-9B26-72AE2E9F1739}" type="datetimeFigureOut">
              <a:rPr lang="ru-RU" smtClean="0"/>
              <a:pPr/>
              <a:t>29.09.2014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65547B8-E1B5-41D2-863C-FEAF626485E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273050"/>
            <a:ext cx="8229600" cy="1162050"/>
          </a:xfrm>
        </p:spPr>
        <p:txBody>
          <a:bodyPr anchor="ctr"/>
          <a:lstStyle>
            <a:lvl1pPr algn="l">
              <a:buNone/>
              <a:defRPr sz="3600" b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435100"/>
            <a:ext cx="2514600" cy="4572000"/>
          </a:xfrm>
        </p:spPr>
        <p:txBody>
          <a:bodyPr/>
          <a:lstStyle>
            <a:lvl1pPr marL="54864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429000" y="1435100"/>
            <a:ext cx="5486400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4ED1878-6233-4D11-9B26-72AE2E9F1739}" type="datetimeFigureOut">
              <a:rPr lang="ru-RU" smtClean="0"/>
              <a:pPr/>
              <a:t>29.09.2014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65547B8-E1B5-41D2-863C-FEAF626485E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368032" y="0"/>
            <a:ext cx="8778240" cy="1878037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 flipV="1">
            <a:off x="363195" y="1885028"/>
            <a:ext cx="8782622" cy="0"/>
          </a:xfrm>
          <a:prstGeom prst="line">
            <a:avLst/>
          </a:prstGeom>
          <a:noFill/>
          <a:ln w="19050" cap="flat" cmpd="sng" algn="ctr">
            <a:solidFill>
              <a:srgbClr val="FFFFFF">
                <a:alpha val="100000"/>
              </a:srgbClr>
            </a:soli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0" name="Группа 9"/>
          <p:cNvGrpSpPr/>
          <p:nvPr/>
        </p:nvGrpSpPr>
        <p:grpSpPr>
          <a:xfrm rot="5400000">
            <a:off x="8514581" y="1219200"/>
            <a:ext cx="132763" cy="128466"/>
            <a:chOff x="6668087" y="1297746"/>
            <a:chExt cx="161840" cy="156602"/>
          </a:xfrm>
        </p:grpSpPr>
        <p:cxnSp>
          <p:nvCxnSpPr>
            <p:cNvPr id="15" name="Прямая соединительная линия 14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Прямая соединительная линия 15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Прямая соединительная линия 16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grayWhite">
          <a:xfrm>
            <a:off x="914400" y="441251"/>
            <a:ext cx="6858000" cy="701749"/>
          </a:xfrm>
        </p:spPr>
        <p:txBody>
          <a:bodyPr anchor="b"/>
          <a:lstStyle>
            <a:lvl1pPr algn="l">
              <a:buNone/>
              <a:defRPr sz="2100" b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68032" y="1893781"/>
            <a:ext cx="8778240" cy="4960144"/>
          </a:xfrm>
          <a:solidFill>
            <a:schemeClr val="bg2"/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914400" y="1150144"/>
            <a:ext cx="6858000" cy="685800"/>
          </a:xfrm>
        </p:spPr>
        <p:txBody>
          <a:bodyPr/>
          <a:lstStyle>
            <a:lvl1pPr marL="27432" indent="0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grpSp>
        <p:nvGrpSpPr>
          <p:cNvPr id="14" name="Группа 13"/>
          <p:cNvGrpSpPr/>
          <p:nvPr/>
        </p:nvGrpSpPr>
        <p:grpSpPr>
          <a:xfrm rot="5400000">
            <a:off x="8666981" y="1371600"/>
            <a:ext cx="132763" cy="128466"/>
            <a:chOff x="6668087" y="1297746"/>
            <a:chExt cx="161840" cy="156602"/>
          </a:xfrm>
        </p:grpSpPr>
        <p:cxnSp>
          <p:nvCxnSpPr>
            <p:cNvPr id="11" name="Прямая соединительная линия 10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Прямая соединительная линия 11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Прямая соединительная линия 12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Группа 17"/>
          <p:cNvGrpSpPr/>
          <p:nvPr/>
        </p:nvGrpSpPr>
        <p:grpSpPr>
          <a:xfrm rot="5400000">
            <a:off x="8320088" y="1474763"/>
            <a:ext cx="132763" cy="128466"/>
            <a:chOff x="6668087" y="1297746"/>
            <a:chExt cx="161840" cy="156602"/>
          </a:xfrm>
        </p:grpSpPr>
        <p:cxnSp>
          <p:nvCxnSpPr>
            <p:cNvPr id="19" name="Прямая соединительная линия 18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Прямая соединительная линия 19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Прямая соединительная линия 20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477000" y="55499"/>
            <a:ext cx="2133600" cy="365125"/>
          </a:xfrm>
        </p:spPr>
        <p:txBody>
          <a:bodyPr/>
          <a:lstStyle>
            <a:extLst/>
          </a:lstStyle>
          <a:p>
            <a:fld id="{44ED1878-6233-4D11-9B26-72AE2E9F1739}" type="datetimeFigureOut">
              <a:rPr lang="ru-RU" smtClean="0"/>
              <a:pPr/>
              <a:t>29.09.2014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914400" y="55499"/>
            <a:ext cx="5562600" cy="365125"/>
          </a:xfrm>
        </p:spPr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610600" y="55499"/>
            <a:ext cx="457200" cy="365125"/>
          </a:xfrm>
        </p:spPr>
        <p:txBody>
          <a:bodyPr/>
          <a:lstStyle>
            <a:extLst/>
          </a:lstStyle>
          <a:p>
            <a:fld id="{165547B8-E1B5-41D2-863C-FEAF626485E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7" name="Прямоугольник 16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  <a:prstGeom prst="rect">
            <a:avLst/>
          </a:prstGeom>
        </p:spPr>
        <p:txBody>
          <a:bodyPr vert="horz" anchor="t">
            <a:no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914400" y="1783560"/>
            <a:ext cx="7772400" cy="457200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4770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44ED1878-6233-4D11-9B26-72AE2E9F1739}" type="datetimeFigureOut">
              <a:rPr lang="ru-RU" smtClean="0"/>
              <a:pPr/>
              <a:t>29.09.2014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914400" y="6416675"/>
            <a:ext cx="55626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610600" y="64166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  <a:extLst/>
          </a:lstStyle>
          <a:p>
            <a:fld id="{165547B8-E1B5-41D2-863C-FEAF626485E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 spc="-100" baseline="0">
          <a:solidFill>
            <a:schemeClr val="tx2">
              <a:satMod val="200000"/>
            </a:schemeClr>
          </a:solidFill>
          <a:latin typeface="+mj-lt"/>
          <a:ea typeface="+mj-ea"/>
          <a:cs typeface="+mj-cs"/>
        </a:defRPr>
      </a:lvl1pPr>
      <a:extLst/>
    </p:titleStyle>
    <p:bodyStyle>
      <a:lvl1pPr marL="411480" indent="-342900" algn="l" rtl="0" eaLnBrk="1" latinLnBrk="0" hangingPunct="1">
        <a:spcBef>
          <a:spcPts val="700"/>
        </a:spcBef>
        <a:buClr>
          <a:schemeClr val="tx2"/>
        </a:buClr>
        <a:buSzPct val="95000"/>
        <a:buFont typeface="Wingdings"/>
        <a:buChar char="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40664" indent="-28575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2"/>
        </a:buClr>
        <a:buFont typeface="Wingdings 2"/>
        <a:buChar char="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61872" indent="-228600" algn="l" rtl="0" eaLnBrk="1" latinLnBrk="0" hangingPunct="1">
        <a:spcBef>
          <a:spcPct val="20000"/>
        </a:spcBef>
        <a:buClr>
          <a:schemeClr val="accent3"/>
        </a:buClr>
        <a:buFont typeface="Wingdings 3"/>
        <a:buChar char="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14813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99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01952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93976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4.jpeg"/><Relationship Id="rId2" Type="http://schemas.openxmlformats.org/officeDocument/2006/relationships/audio" Target="file:///C:\Users\&#1082;&#1072;&#1088;&#1090;&#1087;&#1084;\Desktop\Garna%20DUShEVNA%20MELOD%20Ya%20MELOD%20Ya%20MO%20DUSh%20_(mp3top100.net).mp3" TargetMode="External"/><Relationship Id="rId1" Type="http://schemas.openxmlformats.org/officeDocument/2006/relationships/tags" Target="../tags/tag1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audio" Target="../media/audio1.wav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arna DUShEVNA MELOD Ya MELOD Ya MO DUSh _(mp3top100.net)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5"/>
          <a:srcRect/>
          <a:stretch>
            <a:fillRect/>
          </a:stretch>
        </p:blipFill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Garna DUShEVNA MELOD Ya MELOD Ya MO DUSh _(mp3top100.net)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6"/>
          <a:srcRect/>
          <a:stretch>
            <a:fillRect/>
          </a:stretch>
        </p:blipFill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5" name="Picture 6" descr="6023804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solidFill>
            <a:schemeClr val="hlink"/>
          </a:solidFill>
          <a:ln w="9525">
            <a:noFill/>
            <a:miter lim="800000"/>
            <a:headEnd/>
            <a:tailEnd/>
          </a:ln>
        </p:spPr>
      </p:pic>
      <p:sp>
        <p:nvSpPr>
          <p:cNvPr id="3076" name="Oval 4"/>
          <p:cNvSpPr>
            <a:spLocks noChangeArrowheads="1"/>
          </p:cNvSpPr>
          <p:nvPr/>
        </p:nvSpPr>
        <p:spPr bwMode="auto">
          <a:xfrm>
            <a:off x="5759450" y="5489575"/>
            <a:ext cx="3384550" cy="1368425"/>
          </a:xfrm>
          <a:prstGeom prst="ellipse">
            <a:avLst/>
          </a:prstGeom>
          <a:solidFill>
            <a:schemeClr val="hlink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uk-UA" sz="1400">
                <a:solidFill>
                  <a:srgbClr val="000000"/>
                </a:solidFill>
                <a:latin typeface="Arial" charset="0"/>
              </a:rPr>
              <a:t>Вчитель О.М. Антонович</a:t>
            </a:r>
          </a:p>
          <a:p>
            <a:pPr algn="ctr"/>
            <a:r>
              <a:rPr lang="uk-UA" sz="1400">
                <a:solidFill>
                  <a:srgbClr val="000000"/>
                </a:solidFill>
                <a:latin typeface="Arial" charset="0"/>
              </a:rPr>
              <a:t>Великоканівецький НВК</a:t>
            </a:r>
          </a:p>
          <a:p>
            <a:pPr algn="ctr"/>
            <a:r>
              <a:rPr lang="uk-UA" sz="1400">
                <a:solidFill>
                  <a:srgbClr val="000000"/>
                </a:solidFill>
                <a:latin typeface="Arial" charset="0"/>
              </a:rPr>
              <a:t>Чорнобаївської районної ради</a:t>
            </a:r>
          </a:p>
          <a:p>
            <a:pPr algn="ctr"/>
            <a:r>
              <a:rPr lang="uk-UA" sz="1400">
                <a:solidFill>
                  <a:srgbClr val="000000"/>
                </a:solidFill>
                <a:latin typeface="Arial" charset="0"/>
              </a:rPr>
              <a:t>Черкаської області</a:t>
            </a:r>
            <a:endParaRPr lang="ru-RU" sz="14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3077" name="WordArt 7"/>
          <p:cNvSpPr>
            <a:spLocks noChangeArrowheads="1" noChangeShapeType="1" noTextEdit="1"/>
          </p:cNvSpPr>
          <p:nvPr/>
        </p:nvSpPr>
        <p:spPr bwMode="auto">
          <a:xfrm>
            <a:off x="7235825" y="2205038"/>
            <a:ext cx="1209675" cy="874712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scene3d>
              <a:camera prst="legacyPerspectiveFront">
                <a:rot lat="20519990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r>
              <a:rPr lang="ru-RU" sz="3600" kern="1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Impact"/>
              </a:rPr>
              <a:t>7 клас</a:t>
            </a:r>
          </a:p>
        </p:txBody>
      </p:sp>
      <p:sp>
        <p:nvSpPr>
          <p:cNvPr id="3078" name="WordArt 9"/>
          <p:cNvSpPr>
            <a:spLocks noChangeArrowheads="1" noChangeShapeType="1" noTextEdit="1"/>
          </p:cNvSpPr>
          <p:nvPr/>
        </p:nvSpPr>
        <p:spPr bwMode="auto">
          <a:xfrm>
            <a:off x="1258888" y="260350"/>
            <a:ext cx="6626225" cy="1746250"/>
          </a:xfrm>
          <a:prstGeom prst="rect">
            <a:avLst/>
          </a:prstGeom>
        </p:spPr>
        <p:txBody>
          <a:bodyPr wrap="none" fromWordArt="1">
            <a:prstTxWarp prst="textDoubleWave1">
              <a:avLst>
                <a:gd name="adj1" fmla="val 6500"/>
                <a:gd name="adj2" fmla="val 0"/>
              </a:avLst>
            </a:prstTxWarp>
          </a:bodyPr>
          <a:lstStyle/>
          <a:p>
            <a:pPr algn="ctr"/>
            <a:r>
              <a:rPr lang="ru-RU" sz="3600" kern="10" spc="-360">
                <a:ln w="12700">
                  <a:solidFill>
                    <a:srgbClr val="800080"/>
                  </a:solidFill>
                  <a:round/>
                  <a:headEnd/>
                  <a:tailEnd/>
                </a:ln>
                <a:solidFill>
                  <a:srgbClr val="33CCFF"/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latin typeface="Impact"/>
              </a:rPr>
              <a:t>Географія</a:t>
            </a:r>
          </a:p>
          <a:p>
            <a:pPr algn="ctr"/>
            <a:r>
              <a:rPr lang="ru-RU" sz="3600" kern="10" spc="-360">
                <a:ln w="12700">
                  <a:solidFill>
                    <a:srgbClr val="800080"/>
                  </a:solidFill>
                  <a:round/>
                  <a:headEnd/>
                  <a:tailEnd/>
                </a:ln>
                <a:solidFill>
                  <a:srgbClr val="33CCFF"/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latin typeface="Impact"/>
              </a:rPr>
              <a:t>материків і океанів</a:t>
            </a:r>
          </a:p>
        </p:txBody>
      </p:sp>
      <p:sp>
        <p:nvSpPr>
          <p:cNvPr id="2060" name="WordArt 12"/>
          <p:cNvSpPr>
            <a:spLocks noChangeArrowheads="1" noChangeShapeType="1" noTextEdit="1"/>
          </p:cNvSpPr>
          <p:nvPr/>
        </p:nvSpPr>
        <p:spPr bwMode="auto">
          <a:xfrm>
            <a:off x="1500188" y="3429000"/>
            <a:ext cx="5000625" cy="1262063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/>
            <a:r>
              <a:rPr lang="ru-RU" sz="2800" kern="10" dirty="0" err="1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Impact"/>
              </a:rPr>
              <a:t>Тестові</a:t>
            </a:r>
            <a:r>
              <a:rPr lang="ru-RU" sz="2800" kern="10" dirty="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Impact"/>
              </a:rPr>
              <a:t> </a:t>
            </a:r>
            <a:r>
              <a:rPr lang="ru-RU" sz="2800" kern="10" dirty="0" err="1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Impact"/>
              </a:rPr>
              <a:t>завдання</a:t>
            </a:r>
            <a:r>
              <a:rPr lang="ru-RU" sz="2800" kern="10" dirty="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Impact"/>
              </a:rPr>
              <a:t> для </a:t>
            </a:r>
            <a:r>
              <a:rPr lang="ru-RU" sz="2800" kern="10" dirty="0" err="1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Impact"/>
              </a:rPr>
              <a:t>перевірки</a:t>
            </a:r>
            <a:endParaRPr lang="ru-RU" sz="2800" kern="10" dirty="0">
              <a:ln w="9525">
                <a:solidFill>
                  <a:srgbClr val="CC99FF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</a:gradFill>
              <a:effectLst>
                <a:outerShdw dist="53882" dir="2700000" algn="ctr" rotWithShape="0">
                  <a:srgbClr val="9999FF">
                    <a:alpha val="79999"/>
                  </a:srgbClr>
                </a:outerShdw>
              </a:effectLst>
              <a:latin typeface="Impact"/>
            </a:endParaRPr>
          </a:p>
          <a:p>
            <a:pPr algn="ctr"/>
            <a:r>
              <a:rPr lang="ru-RU" sz="2800" kern="10" dirty="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Impact"/>
              </a:rPr>
              <a:t> </a:t>
            </a:r>
            <a:r>
              <a:rPr lang="ru-RU" sz="2800" kern="10" dirty="0" err="1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Impact"/>
              </a:rPr>
              <a:t>географічної</a:t>
            </a:r>
            <a:r>
              <a:rPr lang="ru-RU" sz="2800" kern="10" dirty="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Impact"/>
              </a:rPr>
              <a:t> </a:t>
            </a:r>
            <a:r>
              <a:rPr lang="ru-RU" sz="2800" kern="10" dirty="0" err="1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Impact"/>
              </a:rPr>
              <a:t>номенклатури</a:t>
            </a:r>
            <a:endParaRPr lang="ru-RU" sz="2800" kern="10" dirty="0">
              <a:ln w="9525">
                <a:solidFill>
                  <a:srgbClr val="CC99FF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</a:gradFill>
              <a:effectLst>
                <a:outerShdw dist="53882" dir="2700000" algn="ctr" rotWithShape="0">
                  <a:srgbClr val="9999FF">
                    <a:alpha val="79999"/>
                  </a:srgbClr>
                </a:outerShdw>
              </a:effectLst>
              <a:latin typeface="Impact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42910" y="5214950"/>
            <a:ext cx="2857520" cy="100013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uk-UA" sz="28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івденна</a:t>
            </a:r>
            <a:r>
              <a:rPr lang="uk-UA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Америка</a:t>
            </a:r>
            <a:endParaRPr lang="ru-RU" sz="28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custDataLst>
      <p:tags r:id="rId1"/>
    </p:custDataLst>
  </p:cSld>
  <p:clrMapOvr>
    <a:masterClrMapping/>
  </p:clrMapOvr>
  <p:transition advTm="10406">
    <p:sndAc>
      <p:stSnd>
        <p:snd r:embed="rId4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0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206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219620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21620"/>
                            </p:stCondLst>
                            <p:childTnLst>
                              <p:par>
                                <p:cTn id="1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audio>
              <p:cMediaNode numSld="999" showWhenStopped="0">
                <p:cTn id="18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2060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5" descr="http://www.naturalist.if.ua/wp-content/discus_aquarium_naturalist_if_u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776288" y="-376238"/>
            <a:ext cx="9920288" cy="74485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Прямоугольник 1"/>
          <p:cNvSpPr/>
          <p:nvPr/>
        </p:nvSpPr>
        <p:spPr>
          <a:xfrm>
            <a:off x="214313" y="0"/>
            <a:ext cx="4357687" cy="642938"/>
          </a:xfrm>
          <a:prstGeom prst="rect">
            <a:avLst/>
          </a:prstGeom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sz="32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Південна Америка</a:t>
            </a:r>
            <a:endParaRPr lang="ru-RU" sz="32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286125" y="714375"/>
            <a:ext cx="4929188" cy="642938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b="1" dirty="0">
                <a:solidFill>
                  <a:srgbClr val="7030A0"/>
                </a:solidFill>
              </a:rPr>
              <a:t>Виберіть </a:t>
            </a:r>
            <a:r>
              <a:rPr lang="uk-UA" b="1" dirty="0" smtClean="0">
                <a:solidFill>
                  <a:srgbClr val="7030A0"/>
                </a:solidFill>
              </a:rPr>
              <a:t>правильну відповідь:</a:t>
            </a:r>
            <a:endParaRPr lang="ru-RU" b="1" dirty="0">
              <a:solidFill>
                <a:srgbClr val="7030A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857224" y="2214554"/>
            <a:ext cx="7429523" cy="264319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uk-UA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uk-UA" sz="3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8. На гірському заході здіймаються гори:</a:t>
            </a:r>
          </a:p>
          <a:p>
            <a:pPr>
              <a:defRPr/>
            </a:pPr>
            <a:r>
              <a:rPr lang="uk-UA" sz="3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а) Анди;</a:t>
            </a:r>
          </a:p>
          <a:p>
            <a:pPr>
              <a:defRPr/>
            </a:pPr>
            <a:r>
              <a:rPr lang="uk-UA" sz="3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б) Аппалачі;</a:t>
            </a:r>
          </a:p>
          <a:p>
            <a:pPr>
              <a:defRPr/>
            </a:pPr>
            <a:r>
              <a:rPr lang="uk-UA" sz="3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в) Альпи.</a:t>
            </a:r>
          </a:p>
          <a:p>
            <a:pPr>
              <a:defRPr/>
            </a:pP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Tm="10406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5" descr="http://www.naturalist.if.ua/wp-content/discus_aquarium_naturalist_if_u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776288" y="-376238"/>
            <a:ext cx="9920288" cy="74485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Прямоугольник 1"/>
          <p:cNvSpPr/>
          <p:nvPr/>
        </p:nvSpPr>
        <p:spPr>
          <a:xfrm>
            <a:off x="214313" y="0"/>
            <a:ext cx="4357687" cy="642938"/>
          </a:xfrm>
          <a:prstGeom prst="rect">
            <a:avLst/>
          </a:prstGeom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sz="32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Південна Америка</a:t>
            </a:r>
            <a:endParaRPr lang="ru-RU" sz="32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286125" y="714375"/>
            <a:ext cx="4929188" cy="642938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b="1" dirty="0">
                <a:solidFill>
                  <a:srgbClr val="7030A0"/>
                </a:solidFill>
              </a:rPr>
              <a:t>Виберіть </a:t>
            </a:r>
            <a:r>
              <a:rPr lang="uk-UA" b="1" dirty="0" smtClean="0">
                <a:solidFill>
                  <a:srgbClr val="7030A0"/>
                </a:solidFill>
              </a:rPr>
              <a:t>правильну відповідь:</a:t>
            </a:r>
            <a:endParaRPr lang="ru-RU" b="1" dirty="0">
              <a:solidFill>
                <a:srgbClr val="7030A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85720" y="2214554"/>
            <a:ext cx="8572560" cy="285750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uk-UA" sz="3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9</a:t>
            </a:r>
            <a:r>
              <a:rPr lang="uk-UA" sz="3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 Близько біля екватора знаходиться вулкан:</a:t>
            </a:r>
            <a:endParaRPr lang="ru-RU" sz="3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uk-UA" sz="3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а) </a:t>
            </a:r>
            <a:r>
              <a:rPr lang="uk-UA" sz="32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Руіс</a:t>
            </a:r>
            <a:r>
              <a:rPr lang="uk-UA" sz="3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>
              <a:defRPr/>
            </a:pPr>
            <a:r>
              <a:rPr lang="uk-UA" sz="3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б) Сан-Педро;</a:t>
            </a:r>
          </a:p>
          <a:p>
            <a:pPr>
              <a:defRPr/>
            </a:pPr>
            <a:r>
              <a:rPr lang="uk-UA" sz="3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в) </a:t>
            </a:r>
            <a:r>
              <a:rPr lang="uk-UA" sz="32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Котопахі</a:t>
            </a:r>
            <a:r>
              <a:rPr lang="uk-UA" sz="3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defRPr/>
            </a:pP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Tm="10406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5" descr="http://www.naturalist.if.ua/wp-content/discus_aquarium_naturalist_if_u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776288" y="-376238"/>
            <a:ext cx="9920288" cy="74485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Прямоугольник 1"/>
          <p:cNvSpPr/>
          <p:nvPr/>
        </p:nvSpPr>
        <p:spPr>
          <a:xfrm>
            <a:off x="214313" y="0"/>
            <a:ext cx="4357687" cy="642938"/>
          </a:xfrm>
          <a:prstGeom prst="rect">
            <a:avLst/>
          </a:prstGeom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sz="32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Південна Америка</a:t>
            </a:r>
            <a:endParaRPr lang="ru-RU" sz="32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286125" y="714375"/>
            <a:ext cx="4929188" cy="642938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b="1" dirty="0">
                <a:solidFill>
                  <a:srgbClr val="7030A0"/>
                </a:solidFill>
              </a:rPr>
              <a:t>Виберіть </a:t>
            </a:r>
            <a:r>
              <a:rPr lang="uk-UA" b="1" dirty="0" smtClean="0">
                <a:solidFill>
                  <a:srgbClr val="7030A0"/>
                </a:solidFill>
              </a:rPr>
              <a:t>правильну відповідь:</a:t>
            </a:r>
            <a:endParaRPr lang="ru-RU" b="1" dirty="0">
              <a:solidFill>
                <a:srgbClr val="7030A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71487" y="2285992"/>
            <a:ext cx="8001027" cy="307182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uk-UA" sz="3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10</a:t>
            </a:r>
            <a:r>
              <a:rPr lang="uk-UA" sz="3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 На території материка протікають річки:</a:t>
            </a:r>
            <a:endParaRPr lang="ru-RU" sz="3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uk-UA" sz="3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а) Парана;</a:t>
            </a:r>
          </a:p>
          <a:p>
            <a:pPr>
              <a:defRPr/>
            </a:pPr>
            <a:r>
              <a:rPr lang="uk-UA" sz="3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б) Оріноко;</a:t>
            </a:r>
          </a:p>
          <a:p>
            <a:pPr>
              <a:defRPr/>
            </a:pPr>
            <a:r>
              <a:rPr lang="uk-UA" sz="3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в) Оранжева.</a:t>
            </a:r>
          </a:p>
          <a:p>
            <a:pPr>
              <a:defRPr/>
            </a:pPr>
            <a:endParaRPr lang="ru-RU" sz="3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Tm="10406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5" descr="http://www.naturalist.if.ua/wp-content/discus_aquarium_naturalist_if_u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776288" y="-376238"/>
            <a:ext cx="9920288" cy="74485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Прямоугольник 1"/>
          <p:cNvSpPr/>
          <p:nvPr/>
        </p:nvSpPr>
        <p:spPr>
          <a:xfrm>
            <a:off x="214313" y="0"/>
            <a:ext cx="4357687" cy="642938"/>
          </a:xfrm>
          <a:prstGeom prst="rect">
            <a:avLst/>
          </a:prstGeom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sz="32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Південна Америка</a:t>
            </a:r>
            <a:endParaRPr lang="ru-RU" sz="32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286125" y="714375"/>
            <a:ext cx="4929188" cy="642938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b="1" dirty="0">
                <a:solidFill>
                  <a:srgbClr val="7030A0"/>
                </a:solidFill>
              </a:rPr>
              <a:t>Виберіть </a:t>
            </a:r>
            <a:r>
              <a:rPr lang="uk-UA" b="1" dirty="0" smtClean="0">
                <a:solidFill>
                  <a:srgbClr val="7030A0"/>
                </a:solidFill>
              </a:rPr>
              <a:t>правильну відповідь:</a:t>
            </a:r>
            <a:endParaRPr lang="ru-RU" b="1" dirty="0">
              <a:solidFill>
                <a:srgbClr val="7030A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821520" y="2143116"/>
            <a:ext cx="7500961" cy="300038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uk-UA" sz="3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11</a:t>
            </a:r>
            <a:r>
              <a:rPr lang="uk-UA" sz="3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 Найвищий водоспад </a:t>
            </a:r>
            <a:r>
              <a:rPr lang="uk-UA" sz="3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світу:</a:t>
            </a:r>
            <a:endParaRPr lang="ru-RU" sz="3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uk-UA" sz="3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а) </a:t>
            </a:r>
            <a:r>
              <a:rPr lang="uk-UA" sz="32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Ігуасу</a:t>
            </a:r>
            <a:r>
              <a:rPr lang="uk-UA" sz="3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>
              <a:defRPr/>
            </a:pPr>
            <a:r>
              <a:rPr lang="uk-UA" sz="3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б) Вікторія;</a:t>
            </a:r>
          </a:p>
          <a:p>
            <a:pPr>
              <a:defRPr/>
            </a:pPr>
            <a:r>
              <a:rPr lang="uk-UA" sz="3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в) </a:t>
            </a:r>
            <a:r>
              <a:rPr lang="uk-UA" sz="32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Анхель</a:t>
            </a:r>
            <a:r>
              <a:rPr lang="uk-UA" sz="3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defRPr/>
            </a:pP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Tm="10406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5" descr="http://www.naturalist.if.ua/wp-content/discus_aquarium_naturalist_if_u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776288" y="-376238"/>
            <a:ext cx="9920288" cy="74485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Прямоугольник 1"/>
          <p:cNvSpPr/>
          <p:nvPr/>
        </p:nvSpPr>
        <p:spPr>
          <a:xfrm>
            <a:off x="214313" y="0"/>
            <a:ext cx="4357687" cy="642938"/>
          </a:xfrm>
          <a:prstGeom prst="rect">
            <a:avLst/>
          </a:prstGeom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sz="32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Південна Америка</a:t>
            </a:r>
            <a:endParaRPr lang="ru-RU" sz="32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286125" y="714375"/>
            <a:ext cx="4929188" cy="642938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b="1" dirty="0">
                <a:solidFill>
                  <a:srgbClr val="7030A0"/>
                </a:solidFill>
              </a:rPr>
              <a:t>Виберіть </a:t>
            </a:r>
            <a:r>
              <a:rPr lang="uk-UA" b="1" dirty="0" smtClean="0">
                <a:solidFill>
                  <a:srgbClr val="7030A0"/>
                </a:solidFill>
              </a:rPr>
              <a:t>правильну відповідь:</a:t>
            </a:r>
            <a:endParaRPr lang="ru-RU" b="1" dirty="0">
              <a:solidFill>
                <a:srgbClr val="7030A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78644" y="1928802"/>
            <a:ext cx="7786713" cy="250031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uk-UA" sz="3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12</a:t>
            </a:r>
            <a:r>
              <a:rPr lang="uk-UA" sz="3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 В Андах на висоті 3800 м лежить озеро:</a:t>
            </a:r>
            <a:endParaRPr lang="ru-RU" sz="3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uk-UA" sz="3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а) </a:t>
            </a:r>
            <a:r>
              <a:rPr lang="uk-UA" sz="32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Моракайбо</a:t>
            </a:r>
            <a:r>
              <a:rPr lang="uk-UA" sz="3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>
              <a:defRPr/>
            </a:pPr>
            <a:r>
              <a:rPr lang="uk-UA" sz="3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б) Тітікака;</a:t>
            </a:r>
          </a:p>
          <a:p>
            <a:pPr>
              <a:defRPr/>
            </a:pPr>
            <a:r>
              <a:rPr lang="uk-UA" sz="3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в) </a:t>
            </a:r>
            <a:r>
              <a:rPr lang="uk-UA" sz="32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Ейр</a:t>
            </a:r>
            <a:r>
              <a:rPr lang="uk-UA" sz="3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3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Tm="10406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5" descr="http://www.naturalist.if.ua/wp-content/discus_aquarium_naturalist_if_ua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776288" y="-376238"/>
            <a:ext cx="9920288" cy="74485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Прямоугольник 1"/>
          <p:cNvSpPr/>
          <p:nvPr/>
        </p:nvSpPr>
        <p:spPr>
          <a:xfrm>
            <a:off x="214313" y="0"/>
            <a:ext cx="4357687" cy="642938"/>
          </a:xfrm>
          <a:prstGeom prst="rect">
            <a:avLst/>
          </a:prstGeom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sz="32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Південна Америка</a:t>
            </a:r>
            <a:endParaRPr lang="ru-RU" sz="32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500166" y="2643182"/>
            <a:ext cx="5965073" cy="357190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>
              <a:defRPr/>
            </a:pPr>
            <a:r>
              <a:rPr lang="uk-UA" sz="36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1. в)          5. б), в)      9. в)</a:t>
            </a:r>
          </a:p>
          <a:p>
            <a:pPr>
              <a:defRPr/>
            </a:pPr>
            <a:r>
              <a:rPr lang="uk-UA" sz="36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2. а)          6. в)           10. а), б)</a:t>
            </a:r>
          </a:p>
          <a:p>
            <a:pPr>
              <a:defRPr/>
            </a:pPr>
            <a:r>
              <a:rPr lang="uk-UA" sz="36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3. б)          7. б), в)      11. в)</a:t>
            </a:r>
          </a:p>
          <a:p>
            <a:pPr>
              <a:defRPr/>
            </a:pPr>
            <a:r>
              <a:rPr lang="uk-UA" sz="36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4. в)          8. а)           12. б)</a:t>
            </a:r>
            <a:endParaRPr lang="ru-RU" sz="36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Лента лицом вверх 6"/>
          <p:cNvSpPr/>
          <p:nvPr/>
        </p:nvSpPr>
        <p:spPr>
          <a:xfrm>
            <a:off x="0" y="785794"/>
            <a:ext cx="9144000" cy="1428760"/>
          </a:xfrm>
          <a:prstGeom prst="ribbon2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6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Відповіді до тесту:</a:t>
            </a:r>
            <a:endParaRPr lang="ru-RU" sz="36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advTm="10406">
    <p:sndAc>
      <p:stSnd>
        <p:snd r:embed="rId2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002588" cy="850900"/>
          </a:xfrm>
        </p:spPr>
        <p:txBody>
          <a:bodyPr/>
          <a:lstStyle/>
          <a:p>
            <a:pPr eaLnBrk="1" hangingPunct="1">
              <a:defRPr/>
            </a:pPr>
            <a:r>
              <a:rPr lang="uk-UA" smtClean="0">
                <a:solidFill>
                  <a:srgbClr val="CC0099"/>
                </a:solidFill>
              </a:rPr>
              <a:t>Бланк відповідей до тесту</a:t>
            </a:r>
            <a:endParaRPr lang="ru-RU" smtClean="0">
              <a:solidFill>
                <a:srgbClr val="CC0099"/>
              </a:solidFill>
            </a:endParaRPr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1187450" y="1196975"/>
            <a:ext cx="6562725" cy="1323975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uk-UA" sz="1400" smtClean="0"/>
              <a:t>Материк______________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uk-UA" sz="1400" smtClean="0"/>
              <a:t>Тестовий бал__________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uk-UA" sz="1400" smtClean="0"/>
              <a:t>Прізвище_____________            ім</a:t>
            </a:r>
            <a:r>
              <a:rPr lang="en-US" sz="1400" smtClean="0"/>
              <a:t>’</a:t>
            </a:r>
            <a:r>
              <a:rPr lang="uk-UA" sz="1400" smtClean="0"/>
              <a:t>я ___________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uk-UA" sz="1400" smtClean="0"/>
              <a:t>Дата заповнення_______           клас __________</a:t>
            </a:r>
          </a:p>
          <a:p>
            <a:pPr eaLnBrk="1" hangingPunct="1">
              <a:buFont typeface="Wingdings" pitchFamily="2" charset="2"/>
              <a:buNone/>
              <a:defRPr/>
            </a:pPr>
            <a:endParaRPr lang="uk-UA" sz="1400" smtClean="0"/>
          </a:p>
          <a:p>
            <a:pPr eaLnBrk="1" hangingPunct="1">
              <a:buFont typeface="Wingdings" pitchFamily="2" charset="2"/>
              <a:buNone/>
              <a:defRPr/>
            </a:pPr>
            <a:endParaRPr lang="ru-RU" sz="1400" smtClean="0"/>
          </a:p>
        </p:txBody>
      </p:sp>
      <p:graphicFrame>
        <p:nvGraphicFramePr>
          <p:cNvPr id="17674" name="Group 266"/>
          <p:cNvGraphicFramePr>
            <a:graphicFrameLocks noGrp="1"/>
          </p:cNvGraphicFramePr>
          <p:nvPr>
            <p:ph sz="quarter" idx="2"/>
          </p:nvPr>
        </p:nvGraphicFramePr>
        <p:xfrm>
          <a:off x="611188" y="2628900"/>
          <a:ext cx="7991475" cy="1428750"/>
        </p:xfrm>
        <a:graphic>
          <a:graphicData uri="http://schemas.openxmlformats.org/drawingml/2006/table">
            <a:tbl>
              <a:tblPr/>
              <a:tblGrid>
                <a:gridCol w="222250"/>
                <a:gridCol w="222250"/>
                <a:gridCol w="222250"/>
                <a:gridCol w="220662"/>
                <a:gridCol w="222250"/>
                <a:gridCol w="222250"/>
                <a:gridCol w="222250"/>
                <a:gridCol w="222250"/>
                <a:gridCol w="222250"/>
                <a:gridCol w="220663"/>
                <a:gridCol w="222250"/>
                <a:gridCol w="222250"/>
                <a:gridCol w="222250"/>
                <a:gridCol w="222250"/>
                <a:gridCol w="222250"/>
                <a:gridCol w="220662"/>
                <a:gridCol w="222250"/>
                <a:gridCol w="222250"/>
                <a:gridCol w="222250"/>
                <a:gridCol w="222250"/>
                <a:gridCol w="222250"/>
                <a:gridCol w="220663"/>
                <a:gridCol w="222250"/>
                <a:gridCol w="222250"/>
                <a:gridCol w="222250"/>
                <a:gridCol w="222250"/>
                <a:gridCol w="222250"/>
                <a:gridCol w="220662"/>
                <a:gridCol w="222250"/>
                <a:gridCol w="222250"/>
                <a:gridCol w="222250"/>
                <a:gridCol w="222250"/>
                <a:gridCol w="222250"/>
                <a:gridCol w="220663"/>
                <a:gridCol w="222250"/>
                <a:gridCol w="222250"/>
              </a:tblGrid>
              <a:tr h="476250"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uk-UA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1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uk-UA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2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uk-UA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3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uk-UA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4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uk-UA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5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uk-UA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6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uk-UA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7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uk-UA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8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uk-UA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9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uk-UA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10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uk-UA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11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uk-UA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12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762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uk-UA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а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uk-UA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б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uk-UA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в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uk-UA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а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uk-UA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б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uk-UA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в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uk-UA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а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uk-UA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б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uk-UA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в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uk-UA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а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uk-UA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б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uk-UA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в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uk-UA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а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uk-UA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б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uk-UA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в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uk-UA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а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uk-UA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б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uk-UA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в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uk-UA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а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uk-UA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б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uk-UA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в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uk-UA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а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uk-UA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б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uk-UA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в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uk-UA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а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uk-UA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б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uk-UA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в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uk-UA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а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uk-UA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б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uk-UA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в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uk-UA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а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uk-UA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б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uk-UA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в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uk-UA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а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uk-UA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б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uk-UA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в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762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7682" name="Group 274"/>
          <p:cNvGraphicFramePr>
            <a:graphicFrameLocks noGrp="1"/>
          </p:cNvGraphicFramePr>
          <p:nvPr>
            <p:ph sz="quarter" idx="3"/>
          </p:nvPr>
        </p:nvGraphicFramePr>
        <p:xfrm>
          <a:off x="1258888" y="5084763"/>
          <a:ext cx="1439862" cy="1554480"/>
        </p:xfrm>
        <a:graphic>
          <a:graphicData uri="http://schemas.openxmlformats.org/drawingml/2006/table">
            <a:tbl>
              <a:tblPr/>
              <a:tblGrid>
                <a:gridCol w="482600"/>
                <a:gridCol w="479425"/>
                <a:gridCol w="477837"/>
              </a:tblGrid>
              <a:tr h="228600"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uk-UA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1</a:t>
                      </a: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286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uk-UA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а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uk-UA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б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uk-UA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в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86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52" name="Прямоугольник 151"/>
          <p:cNvSpPr/>
          <p:nvPr/>
        </p:nvSpPr>
        <p:spPr>
          <a:xfrm>
            <a:off x="571500" y="4143375"/>
            <a:ext cx="8072438" cy="785813"/>
          </a:xfrm>
          <a:prstGeom prst="rect">
            <a:avLst/>
          </a:prstGeom>
          <a:solidFill>
            <a:schemeClr val="bg1">
              <a:lumMod val="60000"/>
              <a:lumOff val="4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dirty="0"/>
              <a:t>Навпроти правильної відповіді ставимо хрестик, наприклад:</a:t>
            </a:r>
          </a:p>
          <a:p>
            <a:pPr algn="ctr">
              <a:defRPr/>
            </a:pPr>
            <a:endParaRPr lang="ru-RU" dirty="0"/>
          </a:p>
        </p:txBody>
      </p:sp>
      <p:sp>
        <p:nvSpPr>
          <p:cNvPr id="7" name="Умножение 6"/>
          <p:cNvSpPr/>
          <p:nvPr/>
        </p:nvSpPr>
        <p:spPr>
          <a:xfrm>
            <a:off x="1714480" y="6000768"/>
            <a:ext cx="571504" cy="642918"/>
          </a:xfrm>
          <a:prstGeom prst="mathMultiply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custDataLst>
      <p:tags r:id="rId1"/>
    </p:custDataLst>
  </p:cSld>
  <p:clrMapOvr>
    <a:masterClrMapping/>
  </p:clrMapOvr>
  <p:transition spd="med" advTm="10406">
    <p:wedge/>
    <p:sndAc>
      <p:stSnd>
        <p:snd r:embed="rId3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5" descr="http://www.naturalist.if.ua/wp-content/discus_aquarium_naturalist_if_u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776288" y="-376238"/>
            <a:ext cx="9920288" cy="74485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Прямоугольник 1"/>
          <p:cNvSpPr/>
          <p:nvPr/>
        </p:nvSpPr>
        <p:spPr>
          <a:xfrm>
            <a:off x="214313" y="0"/>
            <a:ext cx="4357687" cy="642938"/>
          </a:xfrm>
          <a:prstGeom prst="rect">
            <a:avLst/>
          </a:prstGeom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sz="32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Південна Америка</a:t>
            </a:r>
            <a:endParaRPr lang="ru-RU" sz="32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286125" y="714375"/>
            <a:ext cx="4929188" cy="642938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b="1" dirty="0">
                <a:solidFill>
                  <a:srgbClr val="7030A0"/>
                </a:solidFill>
              </a:rPr>
              <a:t>Виберіть </a:t>
            </a:r>
            <a:r>
              <a:rPr lang="uk-UA" b="1" dirty="0" smtClean="0">
                <a:solidFill>
                  <a:srgbClr val="7030A0"/>
                </a:solidFill>
              </a:rPr>
              <a:t>правильну відповідь:</a:t>
            </a:r>
            <a:endParaRPr lang="ru-RU" b="1" dirty="0">
              <a:solidFill>
                <a:srgbClr val="7030A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714363" y="2285992"/>
            <a:ext cx="7715274" cy="2786068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uk-UA" sz="3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1. На заході знаходиться мис:</a:t>
            </a:r>
          </a:p>
          <a:p>
            <a:pPr>
              <a:defRPr/>
            </a:pPr>
            <a:r>
              <a:rPr lang="uk-UA" sz="3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uk-UA" sz="3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uk-UA" sz="32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Галлінас</a:t>
            </a:r>
            <a:r>
              <a:rPr lang="uk-UA" sz="3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>
              <a:defRPr/>
            </a:pPr>
            <a:r>
              <a:rPr lang="uk-UA" sz="3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б) </a:t>
            </a:r>
            <a:r>
              <a:rPr lang="uk-UA" sz="32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Фроуерд</a:t>
            </a:r>
            <a:r>
              <a:rPr lang="uk-UA" sz="3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>
              <a:defRPr/>
            </a:pPr>
            <a:r>
              <a:rPr lang="uk-UA" sz="3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в) </a:t>
            </a:r>
            <a:r>
              <a:rPr lang="uk-UA" sz="32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Паріньяс</a:t>
            </a:r>
            <a:r>
              <a:rPr lang="uk-UA" sz="3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defRPr/>
            </a:pP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Tm="10406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5" descr="http://www.naturalist.if.ua/wp-content/discus_aquarium_naturalist_if_u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776288" y="-376238"/>
            <a:ext cx="9920288" cy="74485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Прямоугольник 1"/>
          <p:cNvSpPr/>
          <p:nvPr/>
        </p:nvSpPr>
        <p:spPr>
          <a:xfrm>
            <a:off x="214313" y="0"/>
            <a:ext cx="4357687" cy="642938"/>
          </a:xfrm>
          <a:prstGeom prst="rect">
            <a:avLst/>
          </a:prstGeom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sz="32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Південна Америка</a:t>
            </a:r>
            <a:endParaRPr lang="ru-RU" sz="32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286125" y="714375"/>
            <a:ext cx="4929188" cy="642938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b="1" dirty="0">
                <a:solidFill>
                  <a:srgbClr val="7030A0"/>
                </a:solidFill>
              </a:rPr>
              <a:t>Виберіть </a:t>
            </a:r>
            <a:r>
              <a:rPr lang="uk-UA" b="1" dirty="0" smtClean="0">
                <a:solidFill>
                  <a:srgbClr val="7030A0"/>
                </a:solidFill>
              </a:rPr>
              <a:t>правильну відповідь:</a:t>
            </a:r>
            <a:endParaRPr lang="ru-RU" b="1" dirty="0">
              <a:solidFill>
                <a:srgbClr val="7030A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750082" y="2285992"/>
            <a:ext cx="7643836" cy="250031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uk-UA" sz="3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uk-UA" sz="3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 Карибське море омиває материк на:</a:t>
            </a:r>
          </a:p>
          <a:p>
            <a:pPr>
              <a:defRPr/>
            </a:pPr>
            <a:r>
              <a:rPr lang="uk-UA" sz="3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а) півночі;</a:t>
            </a:r>
          </a:p>
          <a:p>
            <a:pPr>
              <a:defRPr/>
            </a:pPr>
            <a:r>
              <a:rPr lang="uk-UA" sz="3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б) заході;</a:t>
            </a:r>
          </a:p>
          <a:p>
            <a:pPr>
              <a:defRPr/>
            </a:pPr>
            <a:r>
              <a:rPr lang="uk-UA" sz="3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в) сході.</a:t>
            </a:r>
            <a:endParaRPr lang="ru-RU" sz="3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Tm="10406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5" descr="http://www.naturalist.if.ua/wp-content/discus_aquarium_naturalist_if_u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776288" y="-376238"/>
            <a:ext cx="9920288" cy="74485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Прямоугольник 1"/>
          <p:cNvSpPr/>
          <p:nvPr/>
        </p:nvSpPr>
        <p:spPr>
          <a:xfrm>
            <a:off x="214313" y="0"/>
            <a:ext cx="4357687" cy="642938"/>
          </a:xfrm>
          <a:prstGeom prst="rect">
            <a:avLst/>
          </a:prstGeom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sz="32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Південна Америка</a:t>
            </a:r>
            <a:endParaRPr lang="ru-RU" sz="32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286125" y="714375"/>
            <a:ext cx="4929188" cy="642938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b="1" dirty="0">
                <a:solidFill>
                  <a:srgbClr val="7030A0"/>
                </a:solidFill>
              </a:rPr>
              <a:t>Виберіть </a:t>
            </a:r>
            <a:r>
              <a:rPr lang="uk-UA" b="1" dirty="0" smtClean="0">
                <a:solidFill>
                  <a:srgbClr val="7030A0"/>
                </a:solidFill>
              </a:rPr>
              <a:t>правильну відповідь:</a:t>
            </a:r>
            <a:endParaRPr lang="ru-RU" b="1" dirty="0">
              <a:solidFill>
                <a:srgbClr val="7030A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928662" y="1857364"/>
            <a:ext cx="7286676" cy="2357454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uk-UA" sz="3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uk-UA" sz="3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 Найбільша затока:</a:t>
            </a:r>
          </a:p>
          <a:p>
            <a:pPr>
              <a:defRPr/>
            </a:pPr>
            <a:r>
              <a:rPr lang="uk-UA" sz="3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а) Бенгальська;</a:t>
            </a:r>
          </a:p>
          <a:p>
            <a:pPr>
              <a:defRPr/>
            </a:pPr>
            <a:r>
              <a:rPr lang="uk-UA" sz="3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б) Ла-Плата;</a:t>
            </a:r>
          </a:p>
          <a:p>
            <a:pPr>
              <a:defRPr/>
            </a:pPr>
            <a:r>
              <a:rPr lang="uk-UA" sz="3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в) Аляска.</a:t>
            </a:r>
            <a:endParaRPr lang="ru-RU" sz="3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Tm="10406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5" descr="http://www.naturalist.if.ua/wp-content/discus_aquarium_naturalist_if_u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776288" y="-376238"/>
            <a:ext cx="9920288" cy="74485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Прямоугольник 1"/>
          <p:cNvSpPr/>
          <p:nvPr/>
        </p:nvSpPr>
        <p:spPr>
          <a:xfrm>
            <a:off x="214313" y="0"/>
            <a:ext cx="4357687" cy="642938"/>
          </a:xfrm>
          <a:prstGeom prst="rect">
            <a:avLst/>
          </a:prstGeom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sz="32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Південна Америка</a:t>
            </a:r>
            <a:endParaRPr lang="ru-RU" sz="32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286125" y="714375"/>
            <a:ext cx="4929188" cy="642938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b="1" dirty="0">
                <a:solidFill>
                  <a:srgbClr val="7030A0"/>
                </a:solidFill>
              </a:rPr>
              <a:t>Виберіть </a:t>
            </a:r>
            <a:r>
              <a:rPr lang="uk-UA" b="1" dirty="0" smtClean="0">
                <a:solidFill>
                  <a:srgbClr val="7030A0"/>
                </a:solidFill>
              </a:rPr>
              <a:t>правильну відповідь:</a:t>
            </a:r>
            <a:endParaRPr lang="ru-RU" b="1" dirty="0">
              <a:solidFill>
                <a:srgbClr val="7030A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39307" y="1785926"/>
            <a:ext cx="8465387" cy="2571754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uk-UA" sz="3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r>
              <a:rPr lang="uk-UA" sz="3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 Материк відокремлений від Антарктиди протокою:</a:t>
            </a:r>
          </a:p>
          <a:p>
            <a:pPr>
              <a:defRPr/>
            </a:pPr>
            <a:r>
              <a:rPr lang="uk-UA" sz="3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а) Магеллановою;</a:t>
            </a:r>
          </a:p>
          <a:p>
            <a:pPr>
              <a:defRPr/>
            </a:pPr>
            <a:r>
              <a:rPr lang="uk-UA" sz="3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б) Беринговою;</a:t>
            </a:r>
          </a:p>
          <a:p>
            <a:pPr>
              <a:defRPr/>
            </a:pPr>
            <a:r>
              <a:rPr lang="uk-UA" sz="3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uk-UA" sz="3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uk-UA" sz="32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Дрейкою</a:t>
            </a:r>
            <a:r>
              <a:rPr lang="uk-UA" sz="3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3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Tm="10406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5" descr="http://www.naturalist.if.ua/wp-content/discus_aquarium_naturalist_if_u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776288" y="-376238"/>
            <a:ext cx="9920288" cy="74485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Прямоугольник 1"/>
          <p:cNvSpPr/>
          <p:nvPr/>
        </p:nvSpPr>
        <p:spPr>
          <a:xfrm>
            <a:off x="214313" y="0"/>
            <a:ext cx="4357687" cy="642938"/>
          </a:xfrm>
          <a:prstGeom prst="rect">
            <a:avLst/>
          </a:prstGeom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sz="32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Південна Америка</a:t>
            </a:r>
            <a:endParaRPr lang="ru-RU" sz="32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286125" y="714375"/>
            <a:ext cx="4929188" cy="642938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b="1" dirty="0">
                <a:solidFill>
                  <a:srgbClr val="7030A0"/>
                </a:solidFill>
              </a:rPr>
              <a:t>Виберіть </a:t>
            </a:r>
            <a:r>
              <a:rPr lang="uk-UA" b="1" dirty="0" smtClean="0">
                <a:solidFill>
                  <a:srgbClr val="7030A0"/>
                </a:solidFill>
              </a:rPr>
              <a:t>правильну відповідь:</a:t>
            </a:r>
            <a:endParaRPr lang="ru-RU" b="1" dirty="0">
              <a:solidFill>
                <a:srgbClr val="7030A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785786" y="1714488"/>
            <a:ext cx="7572398" cy="300038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uk-UA" sz="3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5. Острови:</a:t>
            </a:r>
          </a:p>
          <a:p>
            <a:pPr>
              <a:defRPr/>
            </a:pPr>
            <a:r>
              <a:rPr lang="uk-UA" sz="3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а) Канарські;</a:t>
            </a:r>
          </a:p>
          <a:p>
            <a:pPr>
              <a:defRPr/>
            </a:pPr>
            <a:r>
              <a:rPr lang="uk-UA" sz="3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б) Вогняна Земля;</a:t>
            </a:r>
          </a:p>
          <a:p>
            <a:pPr>
              <a:defRPr/>
            </a:pPr>
            <a:r>
              <a:rPr lang="uk-UA" sz="3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в) </a:t>
            </a:r>
            <a:r>
              <a:rPr lang="uk-UA" sz="32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Фоклендські</a:t>
            </a:r>
            <a:r>
              <a:rPr lang="uk-UA" sz="3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3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endParaRPr lang="ru-RU" sz="3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Tm="10406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5" descr="http://www.naturalist.if.ua/wp-content/discus_aquarium_naturalist_if_u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776288" y="-376238"/>
            <a:ext cx="9920288" cy="74485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Прямоугольник 1"/>
          <p:cNvSpPr/>
          <p:nvPr/>
        </p:nvSpPr>
        <p:spPr>
          <a:xfrm>
            <a:off x="214313" y="0"/>
            <a:ext cx="4357687" cy="642938"/>
          </a:xfrm>
          <a:prstGeom prst="rect">
            <a:avLst/>
          </a:prstGeom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sz="32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Південна Америка</a:t>
            </a:r>
            <a:endParaRPr lang="ru-RU" sz="32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286125" y="714375"/>
            <a:ext cx="4929188" cy="642938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b="1" dirty="0">
                <a:solidFill>
                  <a:srgbClr val="7030A0"/>
                </a:solidFill>
              </a:rPr>
              <a:t>Виберіть </a:t>
            </a:r>
            <a:r>
              <a:rPr lang="uk-UA" b="1" dirty="0" smtClean="0">
                <a:solidFill>
                  <a:srgbClr val="7030A0"/>
                </a:solidFill>
              </a:rPr>
              <a:t>правильну відповідь:</a:t>
            </a:r>
            <a:endParaRPr lang="ru-RU" b="1" dirty="0">
              <a:solidFill>
                <a:srgbClr val="7030A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821520" y="2000240"/>
            <a:ext cx="7500960" cy="2786068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uk-UA" sz="3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6. Найбільша низовина в світі:</a:t>
            </a:r>
          </a:p>
          <a:p>
            <a:pPr>
              <a:defRPr/>
            </a:pPr>
            <a:r>
              <a:rPr lang="uk-UA" sz="3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а) </a:t>
            </a:r>
            <a:r>
              <a:rPr lang="uk-UA" sz="32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Орінокська</a:t>
            </a:r>
            <a:r>
              <a:rPr lang="uk-UA" sz="3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>
              <a:defRPr/>
            </a:pPr>
            <a:r>
              <a:rPr lang="uk-UA" sz="3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б) </a:t>
            </a:r>
            <a:r>
              <a:rPr lang="uk-UA" sz="32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Ла-Платська</a:t>
            </a:r>
            <a:r>
              <a:rPr lang="uk-UA" sz="3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>
              <a:defRPr/>
            </a:pPr>
            <a:r>
              <a:rPr lang="uk-UA" sz="3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в) Амазонська.</a:t>
            </a:r>
            <a:endParaRPr lang="ru-RU" sz="3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Tm="10406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5" descr="http://www.naturalist.if.ua/wp-content/discus_aquarium_naturalist_if_u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776288" y="-376238"/>
            <a:ext cx="9920288" cy="74485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Прямоугольник 1"/>
          <p:cNvSpPr/>
          <p:nvPr/>
        </p:nvSpPr>
        <p:spPr>
          <a:xfrm>
            <a:off x="214313" y="0"/>
            <a:ext cx="4357687" cy="642938"/>
          </a:xfrm>
          <a:prstGeom prst="rect">
            <a:avLst/>
          </a:prstGeom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sz="32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Південна Америка</a:t>
            </a:r>
            <a:endParaRPr lang="ru-RU" sz="32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286125" y="714375"/>
            <a:ext cx="4929188" cy="642938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b="1" dirty="0">
                <a:solidFill>
                  <a:srgbClr val="7030A0"/>
                </a:solidFill>
              </a:rPr>
              <a:t>Виберіть </a:t>
            </a:r>
            <a:r>
              <a:rPr lang="uk-UA" b="1" dirty="0" smtClean="0">
                <a:solidFill>
                  <a:srgbClr val="7030A0"/>
                </a:solidFill>
              </a:rPr>
              <a:t>правильну відповідь:</a:t>
            </a:r>
            <a:endParaRPr lang="ru-RU" b="1" dirty="0">
              <a:solidFill>
                <a:srgbClr val="7030A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357290" y="1571613"/>
            <a:ext cx="6429420" cy="2571768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uk-UA" sz="3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7. </a:t>
            </a:r>
            <a:r>
              <a:rPr lang="uk-UA" sz="32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Плоскогір</a:t>
            </a:r>
            <a:r>
              <a:rPr lang="en-US" sz="3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’</a:t>
            </a:r>
            <a:r>
              <a:rPr lang="uk-UA" sz="3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ями є:</a:t>
            </a:r>
          </a:p>
          <a:p>
            <a:pPr>
              <a:defRPr/>
            </a:pPr>
            <a:r>
              <a:rPr lang="uk-UA" sz="3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а) Ефіопське;</a:t>
            </a:r>
          </a:p>
          <a:p>
            <a:pPr>
              <a:defRPr/>
            </a:pPr>
            <a:r>
              <a:rPr lang="uk-UA" sz="3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б) Бразильське;</a:t>
            </a:r>
          </a:p>
          <a:p>
            <a:pPr>
              <a:defRPr/>
            </a:pPr>
            <a:r>
              <a:rPr lang="uk-UA" sz="3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в) Гвіанське.</a:t>
            </a:r>
          </a:p>
          <a:p>
            <a:pPr>
              <a:defRPr/>
            </a:pP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Tm="10406"/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7.7|1.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1|0.9|0.8|1|1|1.5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Метро">
  <a:themeElements>
    <a:clrScheme name="Метро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Метро">
      <a:majorFont>
        <a:latin typeface="Consolas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Метро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bg1">
                <a:shade val="100000"/>
                <a:satMod val="150000"/>
              </a:schemeClr>
            </a:gs>
            <a:gs pos="65000">
              <a:schemeClr val="bg1">
                <a:shade val="90000"/>
                <a:satMod val="375000"/>
              </a:schemeClr>
            </a:gs>
            <a:gs pos="100000">
              <a:schemeClr val="phClr">
                <a:tint val="88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0000"/>
                <a:satMod val="180000"/>
              </a:schemeClr>
              <a:schemeClr val="phClr">
                <a:tint val="90000"/>
                <a:satMod val="20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Metro</Template>
  <TotalTime>28</TotalTime>
  <Words>471</Words>
  <Application>Microsoft Office PowerPoint</Application>
  <PresentationFormat>Экран (4:3)</PresentationFormat>
  <Paragraphs>149</Paragraphs>
  <Slides>15</Slides>
  <Notes>0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Метро</vt:lpstr>
      <vt:lpstr>Слайд 1</vt:lpstr>
      <vt:lpstr>Бланк відповідей до тесту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картпм</dc:creator>
  <cp:lastModifiedBy>картпм</cp:lastModifiedBy>
  <cp:revision>6</cp:revision>
  <dcterms:created xsi:type="dcterms:W3CDTF">2014-09-22T08:25:46Z</dcterms:created>
  <dcterms:modified xsi:type="dcterms:W3CDTF">2014-09-29T09:09:46Z</dcterms:modified>
</cp:coreProperties>
</file>