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1" r:id="rId4"/>
    <p:sldId id="275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06687"/>
          </a:xfrm>
        </p:spPr>
        <p:txBody>
          <a:bodyPr>
            <a:noAutofit/>
          </a:bodyPr>
          <a:lstStyle/>
          <a:p>
            <a:r>
              <a:rPr lang="ru-RU" sz="15000" dirty="0" smtClean="0"/>
              <a:t>Урок</a:t>
            </a:r>
            <a:r>
              <a:rPr lang="uk-UA" sz="15000" dirty="0" err="1" smtClean="0"/>
              <a:t>-казка</a:t>
            </a:r>
            <a:endParaRPr lang="ru-RU" sz="1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763688" y="1052736"/>
            <a:ext cx="2304256" cy="15121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6588224" y="4149080"/>
            <a:ext cx="1944216" cy="2376264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виробленню</a:t>
            </a:r>
            <a:r>
              <a:rPr lang="ru-RU" sz="8000" dirty="0" smtClean="0"/>
              <a:t> </a:t>
            </a:r>
            <a:r>
              <a:rPr lang="ru-RU" sz="8000" dirty="0" err="1" smtClean="0"/>
              <a:t>навичок</a:t>
            </a:r>
            <a:r>
              <a:rPr lang="ru-RU" sz="8000" dirty="0" smtClean="0"/>
              <a:t> постановки </a:t>
            </a:r>
            <a:r>
              <a:rPr lang="ru-RU" sz="8000" dirty="0" err="1" smtClean="0"/>
              <a:t>і</a:t>
            </a:r>
            <a:r>
              <a:rPr lang="ru-RU" sz="8000" dirty="0" smtClean="0"/>
              <a:t> </a:t>
            </a:r>
            <a:r>
              <a:rPr lang="ru-RU" sz="8000" dirty="0" err="1" smtClean="0"/>
              <a:t>досягнення</a:t>
            </a:r>
            <a:r>
              <a:rPr lang="ru-RU" sz="8000" dirty="0" smtClean="0"/>
              <a:t> </a:t>
            </a:r>
            <a:r>
              <a:rPr lang="ru-RU" sz="8000" dirty="0" err="1" smtClean="0"/>
              <a:t>своєї</a:t>
            </a:r>
            <a:r>
              <a:rPr lang="ru-RU" sz="8000" dirty="0" smtClean="0"/>
              <a:t> мети;</a:t>
            </a:r>
            <a:endParaRPr lang="ru-RU" sz="8000" dirty="0"/>
          </a:p>
        </p:txBody>
      </p:sp>
      <p:sp>
        <p:nvSpPr>
          <p:cNvPr id="3" name="Блок-схема: объединение 2"/>
          <p:cNvSpPr/>
          <p:nvPr/>
        </p:nvSpPr>
        <p:spPr>
          <a:xfrm>
            <a:off x="6660232" y="4725144"/>
            <a:ext cx="1728192" cy="144016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виховувати</a:t>
            </a:r>
            <a:r>
              <a:rPr lang="ru-RU" sz="8000" dirty="0" smtClean="0"/>
              <a:t> </a:t>
            </a:r>
            <a:r>
              <a:rPr lang="ru-RU" sz="8000" dirty="0" err="1" smtClean="0"/>
              <a:t>математичну</a:t>
            </a:r>
            <a:r>
              <a:rPr lang="ru-RU" sz="8000" dirty="0" smtClean="0"/>
              <a:t> культуру,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323528" y="3645024"/>
            <a:ext cx="1728192" cy="2780928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позитивну</a:t>
            </a:r>
            <a:r>
              <a:rPr lang="ru-RU" sz="8000" dirty="0" smtClean="0"/>
              <a:t> </a:t>
            </a:r>
            <a:r>
              <a:rPr lang="ru-RU" sz="8000" dirty="0" err="1" smtClean="0"/>
              <a:t>мотивацію</a:t>
            </a:r>
            <a:r>
              <a:rPr lang="ru-RU" sz="8000" dirty="0" smtClean="0"/>
              <a:t> до </a:t>
            </a:r>
            <a:r>
              <a:rPr lang="ru-RU" sz="8000" dirty="0" err="1" smtClean="0"/>
              <a:t>навчання</a:t>
            </a:r>
            <a:r>
              <a:rPr lang="ru-RU" sz="8000" dirty="0" smtClean="0"/>
              <a:t>,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7308304" y="3717032"/>
            <a:ext cx="1440160" cy="151216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наполегливість</a:t>
            </a:r>
            <a:r>
              <a:rPr lang="ru-RU" sz="8000" dirty="0" smtClean="0"/>
              <a:t>,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3635896" y="476672"/>
            <a:ext cx="1944216" cy="2376264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охайність</a:t>
            </a:r>
            <a:r>
              <a:rPr lang="ru-RU" sz="8000" dirty="0" smtClean="0"/>
              <a:t> </a:t>
            </a:r>
            <a:r>
              <a:rPr lang="ru-RU" sz="8000" dirty="0" err="1" smtClean="0"/>
              <a:t>ведення</a:t>
            </a:r>
            <a:r>
              <a:rPr lang="ru-RU" sz="8000" dirty="0" smtClean="0"/>
              <a:t> </a:t>
            </a:r>
            <a:r>
              <a:rPr lang="ru-RU" sz="8000" dirty="0" err="1" smtClean="0"/>
              <a:t>записів</a:t>
            </a:r>
            <a:r>
              <a:rPr lang="ru-RU" sz="8000" dirty="0" smtClean="0"/>
              <a:t> в </a:t>
            </a:r>
            <a:r>
              <a:rPr lang="ru-RU" sz="8000" dirty="0" err="1" smtClean="0"/>
              <a:t>зошиті</a:t>
            </a:r>
            <a:r>
              <a:rPr lang="ru-RU" sz="8000" dirty="0" smtClean="0"/>
              <a:t>, 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5364088" y="764704"/>
            <a:ext cx="1440160" cy="151216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вимогливість</a:t>
            </a:r>
            <a:r>
              <a:rPr lang="ru-RU" sz="8000" dirty="0" smtClean="0"/>
              <a:t> до </a:t>
            </a:r>
            <a:r>
              <a:rPr lang="ru-RU" sz="8000" dirty="0" err="1" smtClean="0"/>
              <a:t>результатів</a:t>
            </a:r>
            <a:r>
              <a:rPr lang="ru-RU" sz="8000" dirty="0" smtClean="0"/>
              <a:t> </a:t>
            </a:r>
            <a:r>
              <a:rPr lang="ru-RU" sz="8000" dirty="0" err="1" smtClean="0"/>
              <a:t>своєї</a:t>
            </a:r>
            <a:r>
              <a:rPr lang="ru-RU" sz="8000" dirty="0" smtClean="0"/>
              <a:t> </a:t>
            </a:r>
            <a:r>
              <a:rPr lang="ru-RU" sz="8000" dirty="0" err="1" smtClean="0"/>
              <a:t>роботи</a:t>
            </a:r>
            <a:r>
              <a:rPr lang="ru-RU" sz="8000" dirty="0" smtClean="0"/>
              <a:t>, 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395536" y="4293096"/>
            <a:ext cx="1728192" cy="194421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радість</a:t>
            </a:r>
            <a:r>
              <a:rPr lang="ru-RU" sz="8000" dirty="0" smtClean="0"/>
              <a:t> за </a:t>
            </a:r>
            <a:r>
              <a:rPr lang="ru-RU" sz="8000" dirty="0" err="1" smtClean="0"/>
              <a:t>успіх</a:t>
            </a:r>
            <a:r>
              <a:rPr lang="ru-RU" sz="8000" dirty="0" smtClean="0"/>
              <a:t> </a:t>
            </a:r>
            <a:r>
              <a:rPr lang="ru-RU" sz="8000" dirty="0" err="1" smtClean="0"/>
              <a:t>іншого</a:t>
            </a:r>
            <a:r>
              <a:rPr lang="ru-RU" sz="8000" dirty="0" smtClean="0"/>
              <a:t>.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467544" y="3356992"/>
            <a:ext cx="1728192" cy="2780928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ru-RU" sz="8000" dirty="0" err="1" smtClean="0">
                <a:solidFill>
                  <a:srgbClr val="002060"/>
                </a:solidFill>
              </a:rPr>
              <a:t>Подорож</a:t>
            </a:r>
            <a:r>
              <a:rPr lang="ru-RU" sz="8000" dirty="0" smtClean="0">
                <a:solidFill>
                  <a:srgbClr val="002060"/>
                </a:solidFill>
              </a:rPr>
              <a:t> </a:t>
            </a:r>
            <a:r>
              <a:rPr lang="ru-RU" sz="8000" dirty="0" err="1" smtClean="0">
                <a:solidFill>
                  <a:srgbClr val="002060"/>
                </a:solidFill>
              </a:rPr>
              <a:t>країною</a:t>
            </a:r>
            <a:r>
              <a:rPr lang="ru-RU" sz="8000" dirty="0" smtClean="0">
                <a:solidFill>
                  <a:srgbClr val="002060"/>
                </a:solidFill>
              </a:rPr>
              <a:t> </a:t>
            </a:r>
            <a:r>
              <a:rPr lang="ru-RU" sz="8000" dirty="0" err="1" smtClean="0">
                <a:solidFill>
                  <a:srgbClr val="002060"/>
                </a:solidFill>
              </a:rPr>
              <a:t>Геометрія</a:t>
            </a:r>
            <a:r>
              <a:rPr lang="ru-RU" sz="8000" dirty="0" smtClean="0">
                <a:solidFill>
                  <a:srgbClr val="002060"/>
                </a:solidFill>
              </a:rPr>
              <a:t>. 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6804248" y="3212976"/>
            <a:ext cx="1944216" cy="2376264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3707904" y="404664"/>
            <a:ext cx="1440160" cy="151216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1331640" y="260648"/>
            <a:ext cx="1440160" cy="151216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467544" y="3068960"/>
            <a:ext cx="1728192" cy="2780928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3779912" y="4221088"/>
            <a:ext cx="1728192" cy="18722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Пряма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043608" y="1412776"/>
            <a:ext cx="7776864" cy="1296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Відрізок</a:t>
            </a:r>
            <a:endParaRPr lang="ru-RU" sz="9600" dirty="0"/>
          </a:p>
        </p:txBody>
      </p:sp>
      <p:pic>
        <p:nvPicPr>
          <p:cNvPr id="1026" name="Picture 2" descr="C:\Users\каб29\Pictures\rubase_1_24003089_1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58326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7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Промінь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29\Picture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168352" cy="237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Координатний</a:t>
            </a:r>
            <a:r>
              <a:rPr lang="ru-RU" sz="9600" dirty="0" smtClean="0"/>
              <a:t> </a:t>
            </a:r>
            <a:r>
              <a:rPr lang="ru-RU" sz="9600" dirty="0" err="1" smtClean="0"/>
              <a:t>промінь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б29\Pictures\1994242285d10b31365bcea697a3468f_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8349795" cy="204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600" dirty="0" smtClean="0"/>
              <a:t>Кут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868144" y="1412776"/>
            <a:ext cx="1080120" cy="39604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868144" y="2852936"/>
            <a:ext cx="2592288" cy="25202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Многокутник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4211960" y="620688"/>
            <a:ext cx="2736304" cy="2132856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1259632" y="404664"/>
            <a:ext cx="2232248" cy="2592288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1979712" y="4437112"/>
            <a:ext cx="3096344" cy="194421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5796136" y="4077072"/>
            <a:ext cx="2664296" cy="2088232"/>
          </a:xfrm>
          <a:prstGeom prst="parallelogram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5674642"/>
          </a:xfrm>
        </p:spPr>
        <p:txBody>
          <a:bodyPr>
            <a:normAutofit/>
          </a:bodyPr>
          <a:lstStyle/>
          <a:p>
            <a:r>
              <a:rPr lang="uk-UA" sz="15000" dirty="0" smtClean="0"/>
              <a:t>3          ник </a:t>
            </a:r>
            <a:endParaRPr lang="ru-RU" sz="15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907704" y="476672"/>
            <a:ext cx="3024336" cy="3600400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7704" y="4077072"/>
            <a:ext cx="35283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Тема уроку: </a:t>
            </a:r>
            <a:br>
              <a:rPr lang="ru-RU" sz="8000" dirty="0" smtClean="0"/>
            </a:br>
            <a:r>
              <a:rPr lang="ru-RU" sz="8000" dirty="0" smtClean="0"/>
              <a:t>«</a:t>
            </a:r>
            <a:r>
              <a:rPr lang="ru-RU" sz="8000" dirty="0" err="1" smtClean="0"/>
              <a:t>Трикутник</a:t>
            </a:r>
            <a:r>
              <a:rPr lang="ru-RU" sz="8000" dirty="0" smtClean="0"/>
              <a:t>. </a:t>
            </a:r>
            <a:br>
              <a:rPr lang="ru-RU" sz="8000" dirty="0" smtClean="0"/>
            </a:br>
            <a:r>
              <a:rPr lang="ru-RU" sz="8000" dirty="0" err="1" smtClean="0"/>
              <a:t>Види</a:t>
            </a:r>
            <a:r>
              <a:rPr lang="ru-RU" sz="8000" dirty="0" smtClean="0"/>
              <a:t> трикутників»</a:t>
            </a:r>
            <a:endParaRPr lang="ru-RU" sz="8000" dirty="0"/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7236296" y="548680"/>
            <a:ext cx="1440160" cy="151216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4067944" y="4797152"/>
            <a:ext cx="1656184" cy="1728192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539552" y="980728"/>
            <a:ext cx="1440160" cy="151216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76456" cy="612068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6700" dirty="0" err="1" smtClean="0"/>
              <a:t>Трикутник</a:t>
            </a:r>
            <a:r>
              <a:rPr lang="ru-RU" sz="6700" dirty="0" smtClean="0"/>
              <a:t> – </a:t>
            </a:r>
            <a:r>
              <a:rPr lang="ru-RU" sz="6700" dirty="0" err="1" smtClean="0"/>
              <a:t>це</a:t>
            </a:r>
            <a:r>
              <a:rPr lang="ru-RU" sz="6700" dirty="0" smtClean="0"/>
              <a:t>       </a:t>
            </a:r>
            <a:r>
              <a:rPr lang="ru-RU" sz="6700" dirty="0" err="1" smtClean="0"/>
              <a:t>фігура</a:t>
            </a:r>
            <a:r>
              <a:rPr lang="ru-RU" sz="6700" dirty="0" smtClean="0"/>
              <a:t>, яка </a:t>
            </a:r>
            <a:r>
              <a:rPr lang="ru-RU" sz="6700" dirty="0" err="1" smtClean="0"/>
              <a:t>складається</a:t>
            </a:r>
            <a:r>
              <a:rPr lang="ru-RU" sz="6700" dirty="0" smtClean="0"/>
              <a:t> </a:t>
            </a:r>
            <a:r>
              <a:rPr lang="ru-RU" sz="6700" dirty="0" err="1" smtClean="0"/>
              <a:t>з</a:t>
            </a:r>
            <a:r>
              <a:rPr lang="ru-RU" sz="6700" dirty="0" smtClean="0"/>
              <a:t>     </a:t>
            </a:r>
            <a:r>
              <a:rPr lang="ru-RU" sz="6700" dirty="0" err="1" smtClean="0"/>
              <a:t>точок</a:t>
            </a:r>
            <a:r>
              <a:rPr lang="ru-RU" sz="6700" dirty="0" smtClean="0"/>
              <a:t> (</a:t>
            </a:r>
            <a:r>
              <a:rPr lang="ru-RU" sz="6700" dirty="0" err="1" smtClean="0"/>
              <a:t>які</a:t>
            </a:r>
            <a:r>
              <a:rPr lang="ru-RU" sz="6700" dirty="0" smtClean="0"/>
              <a:t> не лежать на </a:t>
            </a:r>
            <a:r>
              <a:rPr lang="ru-RU" sz="6700" dirty="0" err="1" smtClean="0"/>
              <a:t>одній</a:t>
            </a:r>
            <a:r>
              <a:rPr lang="ru-RU" sz="6700" dirty="0" smtClean="0"/>
              <a:t> </a:t>
            </a:r>
            <a:r>
              <a:rPr lang="ru-RU" sz="6700" dirty="0" err="1" smtClean="0"/>
              <a:t>площині</a:t>
            </a:r>
            <a:r>
              <a:rPr lang="ru-RU" sz="6700" dirty="0" smtClean="0"/>
              <a:t>)  та </a:t>
            </a:r>
            <a:r>
              <a:rPr lang="ru-RU" sz="6700" dirty="0" err="1" smtClean="0"/>
              <a:t>трьох</a:t>
            </a:r>
            <a:r>
              <a:rPr lang="ru-RU" sz="6700" dirty="0" smtClean="0"/>
              <a:t>     , </a:t>
            </a:r>
            <a:r>
              <a:rPr lang="ru-RU" sz="6700" dirty="0" err="1" smtClean="0"/>
              <a:t>що</a:t>
            </a:r>
            <a:r>
              <a:rPr lang="ru-RU" sz="6700" dirty="0" smtClean="0"/>
              <a:t> </a:t>
            </a:r>
            <a:r>
              <a:rPr lang="ru-RU" sz="6700" dirty="0" err="1" smtClean="0"/>
              <a:t>послідовно</a:t>
            </a:r>
            <a:r>
              <a:rPr lang="ru-RU" sz="6700" dirty="0" smtClean="0"/>
              <a:t> </a:t>
            </a:r>
            <a:r>
              <a:rPr lang="ru-RU" sz="6700" dirty="0" err="1" smtClean="0"/>
              <a:t>їх</a:t>
            </a:r>
            <a:r>
              <a:rPr lang="ru-RU" sz="6700" dirty="0" smtClean="0"/>
              <a:t> </a:t>
            </a:r>
            <a:r>
              <a:rPr lang="ru-RU" sz="6700" dirty="0" err="1" smtClean="0"/>
              <a:t>з’єднують</a:t>
            </a:r>
            <a:r>
              <a:rPr lang="ru-RU" sz="67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364088" y="908720"/>
            <a:ext cx="648072" cy="7200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6012160" y="1772816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6444208" y="3573016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472608"/>
          </a:xfrm>
        </p:spPr>
        <p:txBody>
          <a:bodyPr>
            <a:noAutofit/>
          </a:bodyPr>
          <a:lstStyle/>
          <a:p>
            <a:pPr lvl="0" algn="l"/>
            <a:r>
              <a:rPr lang="ru-RU" sz="6000" dirty="0" smtClean="0"/>
              <a:t>Периметр </a:t>
            </a:r>
            <a:r>
              <a:rPr lang="ru-RU" sz="6000" dirty="0" err="1" smtClean="0"/>
              <a:t>трикутника</a:t>
            </a:r>
            <a:r>
              <a:rPr lang="ru-RU" sz="6000" dirty="0" smtClean="0"/>
              <a:t> – </a:t>
            </a:r>
            <a:r>
              <a:rPr lang="ru-RU" sz="6000" dirty="0" err="1" smtClean="0"/>
              <a:t>це</a:t>
            </a:r>
            <a:r>
              <a:rPr lang="ru-RU" sz="6000" dirty="0" smtClean="0"/>
              <a:t>      </a:t>
            </a:r>
            <a:r>
              <a:rPr lang="ru-RU" sz="6000" dirty="0" err="1" smtClean="0"/>
              <a:t>довжин</a:t>
            </a:r>
            <a:r>
              <a:rPr lang="ru-RU" sz="6000" dirty="0" smtClean="0"/>
              <a:t>      </a:t>
            </a:r>
            <a:r>
              <a:rPr lang="ru-RU" sz="6000" dirty="0" err="1" smtClean="0"/>
              <a:t>сторін</a:t>
            </a:r>
            <a:r>
              <a:rPr lang="ru-RU" sz="6000" dirty="0" smtClean="0"/>
              <a:t> </a:t>
            </a:r>
            <a:r>
              <a:rPr lang="ru-RU" sz="6000" dirty="0" err="1" smtClean="0"/>
              <a:t>трикутника</a:t>
            </a:r>
            <a:r>
              <a:rPr lang="ru-RU" sz="6000" dirty="0" smtClean="0"/>
              <a:t>. 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Формула: </a:t>
            </a:r>
            <a:endParaRPr lang="ru-RU" sz="6000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1403648" y="1988840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076056" y="2060848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3779912" y="4797152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5976664"/>
          </a:xfrm>
        </p:spPr>
        <p:txBody>
          <a:bodyPr>
            <a:normAutofit/>
          </a:bodyPr>
          <a:lstStyle/>
          <a:p>
            <a:pPr lvl="0" algn="l"/>
            <a:r>
              <a:rPr lang="ru-RU" sz="6000" dirty="0" smtClean="0"/>
              <a:t>Кут – </a:t>
            </a:r>
            <a:r>
              <a:rPr lang="ru-RU" sz="6000" dirty="0" err="1" smtClean="0"/>
              <a:t>це</a:t>
            </a:r>
            <a:r>
              <a:rPr lang="ru-RU" sz="6000" dirty="0" smtClean="0"/>
              <a:t> </a:t>
            </a:r>
            <a:r>
              <a:rPr lang="ru-RU" sz="6000" dirty="0" err="1" smtClean="0"/>
              <a:t>фігура</a:t>
            </a:r>
            <a:r>
              <a:rPr lang="ru-RU" sz="6000" dirty="0" smtClean="0"/>
              <a:t>,  </a:t>
            </a:r>
            <a:r>
              <a:rPr lang="ru-RU" sz="6000" dirty="0" err="1" smtClean="0"/>
              <a:t>що</a:t>
            </a:r>
            <a:r>
              <a:rPr lang="ru-RU" sz="6000" dirty="0" smtClean="0"/>
              <a:t> </a:t>
            </a:r>
            <a:r>
              <a:rPr lang="ru-RU" sz="6000" dirty="0" err="1" smtClean="0"/>
              <a:t>утворена</a:t>
            </a:r>
            <a:r>
              <a:rPr lang="ru-RU" sz="6000" dirty="0" smtClean="0"/>
              <a:t>       </a:t>
            </a:r>
            <a:r>
              <a:rPr lang="ru-RU" sz="6000" dirty="0" err="1" smtClean="0"/>
              <a:t>променями</a:t>
            </a:r>
            <a:r>
              <a:rPr lang="ru-RU" sz="6000" dirty="0" smtClean="0"/>
              <a:t>, </a:t>
            </a:r>
            <a:r>
              <a:rPr lang="ru-RU" sz="6000" dirty="0" err="1" smtClean="0"/>
              <a:t>які</a:t>
            </a:r>
            <a:r>
              <a:rPr lang="ru-RU" sz="6000" dirty="0" smtClean="0"/>
              <a:t>  </a:t>
            </a:r>
            <a:r>
              <a:rPr lang="ru-RU" sz="6000" dirty="0" err="1" smtClean="0"/>
              <a:t>виходять</a:t>
            </a:r>
            <a:r>
              <a:rPr lang="ru-RU" sz="6000" dirty="0" smtClean="0"/>
              <a:t> </a:t>
            </a:r>
            <a:r>
              <a:rPr lang="ru-RU" sz="6000" dirty="0" err="1" smtClean="0"/>
              <a:t>з</a:t>
            </a:r>
            <a:r>
              <a:rPr lang="ru-RU" sz="6000" dirty="0" smtClean="0"/>
              <a:t>      точки.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563888" y="2420888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220072" y="3356992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048672"/>
          </a:xfrm>
        </p:spPr>
        <p:txBody>
          <a:bodyPr>
            <a:normAutofit/>
          </a:bodyPr>
          <a:lstStyle/>
          <a:p>
            <a:pPr lvl="0" algn="l"/>
            <a:r>
              <a:rPr lang="ru-RU" sz="6000" dirty="0" err="1" smtClean="0"/>
              <a:t>Промені</a:t>
            </a:r>
            <a:r>
              <a:rPr lang="ru-RU" sz="6000" dirty="0" smtClean="0"/>
              <a:t> ВА </a:t>
            </a:r>
            <a:r>
              <a:rPr lang="ru-RU" sz="6000" dirty="0" err="1" smtClean="0"/>
              <a:t>і</a:t>
            </a:r>
            <a:r>
              <a:rPr lang="ru-RU" sz="6000" dirty="0" smtClean="0"/>
              <a:t> ВС </a:t>
            </a:r>
            <a:r>
              <a:rPr lang="ru-RU" sz="6000" dirty="0" err="1" smtClean="0"/>
              <a:t>називають</a:t>
            </a:r>
            <a:r>
              <a:rPr lang="ru-RU" sz="6000" dirty="0" smtClean="0"/>
              <a:t>       кута, </a:t>
            </a:r>
            <a:br>
              <a:rPr lang="ru-RU" sz="6000" dirty="0" smtClean="0"/>
            </a:br>
            <a:r>
              <a:rPr lang="ru-RU" sz="6000" dirty="0" smtClean="0"/>
              <a:t>а точку  В –       кута.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4139952" y="2708920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211960" y="3717032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3960812" cy="29527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Зелені пелюстки – все зрозуміло;</a:t>
            </a: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 – майже все зрозуміло;</a:t>
            </a: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Жовті – зрозуміло наполовину;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Оранжеві – дещо зрозуміло;</a:t>
            </a:r>
            <a:endParaRPr lang="ru-RU" sz="28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Червоні – нічого не зрозуміло.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3373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4400" b="1" i="1" kern="10">
                <a:solidFill>
                  <a:srgbClr val="C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Квітка засвоєння</a:t>
            </a:r>
          </a:p>
        </p:txBody>
      </p:sp>
      <p:grpSp>
        <p:nvGrpSpPr>
          <p:cNvPr id="20484" name="Группа 1"/>
          <p:cNvGrpSpPr>
            <a:grpSpLocks/>
          </p:cNvGrpSpPr>
          <p:nvPr/>
        </p:nvGrpSpPr>
        <p:grpSpPr bwMode="auto">
          <a:xfrm flipH="1">
            <a:off x="4211638" y="1557338"/>
            <a:ext cx="4752975" cy="4610100"/>
            <a:chOff x="0" y="1557338"/>
            <a:chExt cx="5151438" cy="4610100"/>
          </a:xfrm>
        </p:grpSpPr>
        <p:pic>
          <p:nvPicPr>
            <p:cNvPr id="20485" name="Picture 7" descr="хлопчик2 копи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7338"/>
              <a:ext cx="2514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 descr="http://25.dolsadik.ru/wp-content/uploads/2014/04/flow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218928">
              <a:off x="1608138" y="2051050"/>
              <a:ext cx="3724275" cy="336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960113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674642"/>
          </a:xfrm>
        </p:spPr>
        <p:txBody>
          <a:bodyPr>
            <a:normAutofit/>
          </a:bodyPr>
          <a:lstStyle/>
          <a:p>
            <a:pPr lvl="0"/>
            <a:r>
              <a:rPr lang="ru-RU" sz="6000" dirty="0" err="1" smtClean="0"/>
              <a:t>Виміряти</a:t>
            </a:r>
            <a:r>
              <a:rPr lang="ru-RU" sz="6000" dirty="0" smtClean="0"/>
              <a:t> кути </a:t>
            </a:r>
            <a:r>
              <a:rPr lang="ru-RU" sz="6000" dirty="0" err="1" smtClean="0"/>
              <a:t>можна</a:t>
            </a:r>
            <a:r>
              <a:rPr lang="ru-RU" sz="6000" dirty="0" smtClean="0"/>
              <a:t> за </a:t>
            </a:r>
            <a:r>
              <a:rPr lang="ru-RU" sz="6000" dirty="0" err="1" smtClean="0"/>
              <a:t>допомогою</a:t>
            </a:r>
            <a:r>
              <a:rPr lang="ru-RU" sz="6000" dirty="0" smtClean="0"/>
              <a:t>         .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796136" y="3284984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lvl="0"/>
            <a:r>
              <a:rPr lang="ru-RU" sz="6000" dirty="0" err="1" smtClean="0"/>
              <a:t>Трикутник</a:t>
            </a:r>
            <a:r>
              <a:rPr lang="ru-RU" sz="6000" dirty="0" smtClean="0"/>
              <a:t>, у </a:t>
            </a:r>
            <a:r>
              <a:rPr lang="ru-RU" sz="6000" dirty="0" err="1" smtClean="0"/>
              <a:t>якого</a:t>
            </a:r>
            <a:r>
              <a:rPr lang="ru-RU" sz="6000" dirty="0" smtClean="0"/>
              <a:t> </a:t>
            </a:r>
            <a:r>
              <a:rPr lang="ru-RU" sz="6000" dirty="0" err="1" smtClean="0"/>
              <a:t>дві</a:t>
            </a:r>
            <a:r>
              <a:rPr lang="ru-RU" sz="6000" dirty="0" smtClean="0"/>
              <a:t> </a:t>
            </a:r>
            <a:r>
              <a:rPr lang="ru-RU" sz="6000" dirty="0" err="1" smtClean="0"/>
              <a:t>сторони</a:t>
            </a:r>
            <a:r>
              <a:rPr lang="ru-RU" sz="6000" dirty="0" smtClean="0"/>
              <a:t> </a:t>
            </a:r>
            <a:r>
              <a:rPr lang="ru-RU" sz="6000" dirty="0" err="1" smtClean="0"/>
              <a:t>рівні</a:t>
            </a:r>
            <a:r>
              <a:rPr lang="ru-RU" sz="6000" dirty="0" smtClean="0"/>
              <a:t> </a:t>
            </a:r>
            <a:r>
              <a:rPr lang="ru-RU" sz="6000" dirty="0" err="1" smtClean="0"/>
              <a:t>називається</a:t>
            </a:r>
            <a:r>
              <a:rPr lang="ru-RU" sz="6000" dirty="0" smtClean="0"/>
              <a:t> 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6732240" y="3501008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6700" dirty="0" err="1" smtClean="0"/>
              <a:t>Трикутник</a:t>
            </a:r>
            <a:r>
              <a:rPr lang="ru-RU" sz="6700" dirty="0" smtClean="0"/>
              <a:t>, у </a:t>
            </a:r>
            <a:r>
              <a:rPr lang="ru-RU" sz="6700" dirty="0" err="1" smtClean="0"/>
              <a:t>якого</a:t>
            </a:r>
            <a:r>
              <a:rPr lang="ru-RU" sz="6700" dirty="0" smtClean="0"/>
              <a:t> три </a:t>
            </a:r>
            <a:r>
              <a:rPr lang="ru-RU" sz="6700" dirty="0" err="1" smtClean="0"/>
              <a:t>сторони</a:t>
            </a:r>
            <a:r>
              <a:rPr lang="ru-RU" sz="6700" dirty="0" smtClean="0"/>
              <a:t> </a:t>
            </a:r>
            <a:r>
              <a:rPr lang="ru-RU" sz="6700" dirty="0" err="1" smtClean="0"/>
              <a:t>рівні</a:t>
            </a:r>
            <a:r>
              <a:rPr lang="ru-RU" sz="6700" dirty="0" smtClean="0"/>
              <a:t> </a:t>
            </a:r>
            <a:r>
              <a:rPr lang="ru-RU" sz="6700" dirty="0" err="1" smtClean="0"/>
              <a:t>називається</a:t>
            </a:r>
            <a:r>
              <a:rPr lang="ru-RU" sz="6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6804248" y="3356992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6000" dirty="0" err="1" smtClean="0"/>
              <a:t>Якщо</a:t>
            </a:r>
            <a:r>
              <a:rPr lang="ru-RU" sz="6000" dirty="0" smtClean="0"/>
              <a:t> в </a:t>
            </a:r>
            <a:r>
              <a:rPr lang="ru-RU" sz="6000" dirty="0" err="1" smtClean="0"/>
              <a:t>трикутнику</a:t>
            </a:r>
            <a:r>
              <a:rPr lang="ru-RU" sz="6000" dirty="0" smtClean="0"/>
              <a:t> </a:t>
            </a:r>
            <a:r>
              <a:rPr lang="ru-RU" sz="6000" dirty="0" err="1" smtClean="0"/>
              <a:t>є</a:t>
            </a:r>
            <a:r>
              <a:rPr lang="ru-RU" sz="6000" dirty="0" smtClean="0"/>
              <a:t> </a:t>
            </a:r>
            <a:r>
              <a:rPr lang="ru-RU" sz="6000" dirty="0" err="1" smtClean="0"/>
              <a:t>тупий</a:t>
            </a:r>
            <a:r>
              <a:rPr lang="ru-RU" sz="6000" dirty="0" smtClean="0"/>
              <a:t> кут, то </a:t>
            </a:r>
            <a:r>
              <a:rPr lang="ru-RU" sz="6000" dirty="0" err="1" smtClean="0"/>
              <a:t>він</a:t>
            </a:r>
            <a:r>
              <a:rPr lang="ru-RU" sz="6000" dirty="0" smtClean="0"/>
              <a:t> </a:t>
            </a:r>
            <a:r>
              <a:rPr lang="ru-RU" sz="6000" dirty="0" err="1" smtClean="0"/>
              <a:t>називається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6660232" y="3429000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6700" dirty="0" err="1" smtClean="0"/>
              <a:t>Якщо</a:t>
            </a:r>
            <a:r>
              <a:rPr lang="ru-RU" sz="6700" dirty="0" smtClean="0"/>
              <a:t> в </a:t>
            </a:r>
            <a:r>
              <a:rPr lang="ru-RU" sz="6700" dirty="0" err="1" smtClean="0"/>
              <a:t>трикутнику</a:t>
            </a:r>
            <a:r>
              <a:rPr lang="ru-RU" sz="6700" dirty="0" smtClean="0"/>
              <a:t> </a:t>
            </a:r>
            <a:r>
              <a:rPr lang="ru-RU" sz="6700" dirty="0" err="1" smtClean="0"/>
              <a:t>є</a:t>
            </a:r>
            <a:r>
              <a:rPr lang="ru-RU" sz="6700" dirty="0" smtClean="0"/>
              <a:t> </a:t>
            </a:r>
            <a:r>
              <a:rPr lang="ru-RU" sz="6700" dirty="0" err="1" smtClean="0"/>
              <a:t>прямий</a:t>
            </a:r>
            <a:r>
              <a:rPr lang="ru-RU" sz="6700" dirty="0" smtClean="0"/>
              <a:t> кут, то </a:t>
            </a:r>
            <a:r>
              <a:rPr lang="ru-RU" sz="6700" dirty="0" err="1" smtClean="0"/>
              <a:t>він</a:t>
            </a:r>
            <a:r>
              <a:rPr lang="ru-RU" sz="6700" dirty="0" smtClean="0"/>
              <a:t> </a:t>
            </a:r>
            <a:r>
              <a:rPr lang="ru-RU" sz="6700" dirty="0" err="1" smtClean="0"/>
              <a:t>називається</a:t>
            </a:r>
            <a:r>
              <a:rPr lang="ru-RU" sz="6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6804248" y="3284984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6700" dirty="0" err="1" smtClean="0"/>
              <a:t>Якщо</a:t>
            </a:r>
            <a:r>
              <a:rPr lang="ru-RU" sz="6700" dirty="0" smtClean="0"/>
              <a:t> в </a:t>
            </a:r>
            <a:r>
              <a:rPr lang="ru-RU" sz="6700" dirty="0" err="1" smtClean="0"/>
              <a:t>трикутнику</a:t>
            </a:r>
            <a:r>
              <a:rPr lang="ru-RU" sz="6700" dirty="0" smtClean="0"/>
              <a:t> </a:t>
            </a:r>
            <a:r>
              <a:rPr lang="ru-RU" sz="6700" dirty="0" err="1" smtClean="0"/>
              <a:t>всі</a:t>
            </a:r>
            <a:r>
              <a:rPr lang="ru-RU" sz="6700" dirty="0" smtClean="0"/>
              <a:t> кути </a:t>
            </a:r>
            <a:r>
              <a:rPr lang="ru-RU" sz="6700" dirty="0" err="1" smtClean="0"/>
              <a:t>гострі</a:t>
            </a:r>
            <a:r>
              <a:rPr lang="ru-RU" sz="6700" dirty="0" smtClean="0"/>
              <a:t>, то </a:t>
            </a:r>
            <a:r>
              <a:rPr lang="ru-RU" sz="6700" dirty="0" err="1" smtClean="0"/>
              <a:t>він</a:t>
            </a:r>
            <a:r>
              <a:rPr lang="ru-RU" sz="6700" dirty="0" smtClean="0"/>
              <a:t> </a:t>
            </a:r>
            <a:r>
              <a:rPr lang="ru-RU" sz="6700" dirty="0" err="1" smtClean="0"/>
              <a:t>називається</a:t>
            </a:r>
            <a:r>
              <a:rPr lang="ru-RU" sz="6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6732240" y="3284984"/>
            <a:ext cx="648072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Тема уроку: </a:t>
            </a:r>
            <a:br>
              <a:rPr lang="ru-RU" sz="8000" dirty="0" smtClean="0"/>
            </a:br>
            <a:r>
              <a:rPr lang="ru-RU" sz="8000" dirty="0" smtClean="0"/>
              <a:t>«</a:t>
            </a:r>
            <a:r>
              <a:rPr lang="ru-RU" sz="8000" dirty="0" err="1" smtClean="0"/>
              <a:t>Трикутник</a:t>
            </a:r>
            <a:r>
              <a:rPr lang="ru-RU" sz="8000" dirty="0" smtClean="0"/>
              <a:t>. </a:t>
            </a:r>
            <a:br>
              <a:rPr lang="ru-RU" sz="8000" dirty="0" smtClean="0"/>
            </a:br>
            <a:r>
              <a:rPr lang="ru-RU" sz="8000" dirty="0" err="1" smtClean="0"/>
              <a:t>Види</a:t>
            </a:r>
            <a:r>
              <a:rPr lang="ru-RU" sz="8000" dirty="0" smtClean="0"/>
              <a:t> трикутників»</a:t>
            </a:r>
            <a:endParaRPr lang="ru-RU" sz="8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uk-UA" sz="15000" dirty="0" smtClean="0"/>
              <a:t>Мета:</a:t>
            </a:r>
            <a:endParaRPr lang="ru-RU" sz="15000" dirty="0"/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6732240" y="548680"/>
            <a:ext cx="1440160" cy="151216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467544" y="3645024"/>
            <a:ext cx="1728192" cy="2780928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02634"/>
          </a:xfrm>
        </p:spPr>
        <p:txBody>
          <a:bodyPr>
            <a:normAutofit/>
          </a:bodyPr>
          <a:lstStyle/>
          <a:p>
            <a:r>
              <a:rPr lang="ru-RU" sz="8000" dirty="0" err="1" smtClean="0"/>
              <a:t>поглибити</a:t>
            </a:r>
            <a:r>
              <a:rPr lang="ru-RU" sz="8000" dirty="0" smtClean="0"/>
              <a:t> </a:t>
            </a:r>
            <a:r>
              <a:rPr lang="ru-RU" sz="8000" dirty="0" err="1" smtClean="0"/>
              <a:t>знання</a:t>
            </a:r>
            <a:r>
              <a:rPr lang="ru-RU" sz="8000" dirty="0" smtClean="0"/>
              <a:t> про </a:t>
            </a:r>
            <a:r>
              <a:rPr lang="ru-RU" sz="8000" dirty="0" err="1" smtClean="0"/>
              <a:t>геометрію</a:t>
            </a:r>
            <a:r>
              <a:rPr lang="ru-RU" sz="8000" dirty="0" smtClean="0"/>
              <a:t>;</a:t>
            </a:r>
            <a:endParaRPr lang="ru-RU" sz="8000" dirty="0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6588224" y="4149080"/>
            <a:ext cx="1944216" cy="2376264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розвивати</a:t>
            </a:r>
            <a:r>
              <a:rPr lang="ru-RU" sz="8000" dirty="0" smtClean="0"/>
              <a:t> </a:t>
            </a:r>
            <a:r>
              <a:rPr lang="ru-RU" sz="8000" dirty="0" err="1" smtClean="0"/>
              <a:t>графічні</a:t>
            </a:r>
            <a:r>
              <a:rPr lang="ru-RU" sz="8000" dirty="0" smtClean="0"/>
              <a:t> та </a:t>
            </a:r>
            <a:r>
              <a:rPr lang="ru-RU" sz="8000" dirty="0" err="1" smtClean="0"/>
              <a:t>обчислювальні</a:t>
            </a:r>
            <a:r>
              <a:rPr lang="ru-RU" sz="8000" dirty="0" smtClean="0"/>
              <a:t> </a:t>
            </a:r>
            <a:r>
              <a:rPr lang="ru-RU" sz="8000" dirty="0" err="1" smtClean="0"/>
              <a:t>навички</a:t>
            </a:r>
            <a:r>
              <a:rPr lang="ru-RU" sz="8000" dirty="0" smtClean="0"/>
              <a:t>,</a:t>
            </a:r>
            <a:endParaRPr lang="ru-RU" sz="8000" dirty="0"/>
          </a:p>
        </p:txBody>
      </p:sp>
      <p:sp>
        <p:nvSpPr>
          <p:cNvPr id="3" name="Блок-схема: извлечение 2"/>
          <p:cNvSpPr/>
          <p:nvPr/>
        </p:nvSpPr>
        <p:spPr>
          <a:xfrm>
            <a:off x="611560" y="548680"/>
            <a:ext cx="1440160" cy="151216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культуру </a:t>
            </a:r>
            <a:r>
              <a:rPr lang="ru-RU" sz="8000" dirty="0" err="1" smtClean="0"/>
              <a:t>мовлення</a:t>
            </a:r>
            <a:r>
              <a:rPr lang="ru-RU" sz="8000" dirty="0" smtClean="0"/>
              <a:t>, </a:t>
            </a:r>
            <a:endParaRPr lang="ru-RU" sz="8000" dirty="0"/>
          </a:p>
        </p:txBody>
      </p:sp>
      <p:sp>
        <p:nvSpPr>
          <p:cNvPr id="3" name="Блок-схема: объединение 2"/>
          <p:cNvSpPr/>
          <p:nvPr/>
        </p:nvSpPr>
        <p:spPr>
          <a:xfrm>
            <a:off x="323528" y="2204864"/>
            <a:ext cx="1728192" cy="2780928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логічне</a:t>
            </a:r>
            <a:r>
              <a:rPr lang="ru-RU" sz="8000" dirty="0" smtClean="0"/>
              <a:t> </a:t>
            </a:r>
            <a:r>
              <a:rPr lang="ru-RU" sz="8000" dirty="0" err="1" smtClean="0"/>
              <a:t>мислення</a:t>
            </a:r>
            <a:r>
              <a:rPr lang="ru-RU" sz="8000" dirty="0" smtClean="0"/>
              <a:t>, 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4716016" y="1052736"/>
            <a:ext cx="1440160" cy="151216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комунікативні</a:t>
            </a:r>
            <a:r>
              <a:rPr lang="ru-RU" sz="8000" dirty="0" smtClean="0"/>
              <a:t> </a:t>
            </a:r>
            <a:r>
              <a:rPr lang="ru-RU" sz="8000" dirty="0" err="1" smtClean="0"/>
              <a:t>уміння</a:t>
            </a:r>
            <a:r>
              <a:rPr lang="ru-RU" sz="8000" dirty="0" smtClean="0"/>
              <a:t>, 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827584" y="4005064"/>
            <a:ext cx="1440160" cy="151216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215</Words>
  <Application>Microsoft Office PowerPoint</Application>
  <PresentationFormat>Экран (4:3)</PresentationFormat>
  <Paragraphs>40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Calibri</vt:lpstr>
      <vt:lpstr>Тема Office</vt:lpstr>
      <vt:lpstr>Урок-казка</vt:lpstr>
      <vt:lpstr>Презентация PowerPoint</vt:lpstr>
      <vt:lpstr>Презентация PowerPoint</vt:lpstr>
      <vt:lpstr>Мета:</vt:lpstr>
      <vt:lpstr>поглибити знання про геометрію;</vt:lpstr>
      <vt:lpstr>розвивати графічні та обчислювальні навички,</vt:lpstr>
      <vt:lpstr>культуру мовлення, </vt:lpstr>
      <vt:lpstr>логічне мислення, </vt:lpstr>
      <vt:lpstr>комунікативні уміння, </vt:lpstr>
      <vt:lpstr>виробленню навичок постановки і досягнення своєї мети;</vt:lpstr>
      <vt:lpstr>виховувати математичну культуру,</vt:lpstr>
      <vt:lpstr>позитивну мотивацію до навчання,</vt:lpstr>
      <vt:lpstr>наполегливість,</vt:lpstr>
      <vt:lpstr>охайність ведення записів в зошиті, </vt:lpstr>
      <vt:lpstr>вимогливість до результатів своєї роботи, </vt:lpstr>
      <vt:lpstr>радість за успіх іншого.</vt:lpstr>
      <vt:lpstr>Подорож країною Геометрія.     </vt:lpstr>
      <vt:lpstr>Пряма</vt:lpstr>
      <vt:lpstr>Відрізок</vt:lpstr>
      <vt:lpstr>Промінь</vt:lpstr>
      <vt:lpstr>Координатний промінь</vt:lpstr>
      <vt:lpstr>Кут</vt:lpstr>
      <vt:lpstr>Многокутник</vt:lpstr>
      <vt:lpstr>3          ник </vt:lpstr>
      <vt:lpstr>Тема уроку:  «Трикутник.  Види трикутників»</vt:lpstr>
      <vt:lpstr>Трикутник – це       фігура, яка складається з     точок (які не лежать на одній площині)  та трьох     , що послідовно їх з’єднують. </vt:lpstr>
      <vt:lpstr>Периметр трикутника – це      довжин      сторін трикутника.   Формула: </vt:lpstr>
      <vt:lpstr>Кут – це фігура,  що утворена       променями, які  виходять з      точки. </vt:lpstr>
      <vt:lpstr>Промені ВА і ВС називають       кута,  а точку  В –       кута. </vt:lpstr>
      <vt:lpstr>Виміряти кути можна за допомогою         . </vt:lpstr>
      <vt:lpstr>Трикутник, у якого дві сторони рівні називається  </vt:lpstr>
      <vt:lpstr>Трикутник, у якого три сторони рівні називається  </vt:lpstr>
      <vt:lpstr>Якщо в трикутнику є тупий кут, то він називається </vt:lpstr>
      <vt:lpstr>Якщо в трикутнику є прямий кут, то він називається  </vt:lpstr>
      <vt:lpstr>Якщо в трикутнику всі кути гострі, то він називається  </vt:lpstr>
      <vt:lpstr>Тема уроку:  «Трикутник.  Види трикутників»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Урок-казка</dc:title>
  <dc:creator>ВДАЛОГО ДНЯ!</dc:creator>
  <cp:lastModifiedBy>Учетная запись Майкрософт</cp:lastModifiedBy>
  <cp:revision>6</cp:revision>
  <dcterms:created xsi:type="dcterms:W3CDTF">2016-10-17T07:39:52Z</dcterms:created>
  <dcterms:modified xsi:type="dcterms:W3CDTF">2022-11-16T00:54:36Z</dcterms:modified>
</cp:coreProperties>
</file>