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93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57" r:id="rId31"/>
    <p:sldId id="285" r:id="rId32"/>
    <p:sldId id="286" r:id="rId33"/>
    <p:sldId id="287" r:id="rId34"/>
    <p:sldId id="288" r:id="rId35"/>
    <p:sldId id="289" r:id="rId36"/>
    <p:sldId id="290" r:id="rId37"/>
    <p:sldId id="29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2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4D6CB-6400-4032-AD97-E3A786C16285}" type="datetimeFigureOut">
              <a:rPr lang="uk-UA" smtClean="0"/>
              <a:pPr/>
              <a:t>22.02.2015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D2A99-2DE8-4327-8077-231564C4F751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0630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01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72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20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70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344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14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5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4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503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846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909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59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microsoft.com/office/2007/relationships/hdphoto" Target="../media/hdphoto7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microsoft.com/office/2007/relationships/hdphoto" Target="../media/hdphoto9.wdp"/><Relationship Id="rId5" Type="http://schemas.microsoft.com/office/2007/relationships/hdphoto" Target="../media/hdphoto3.wdp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0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4;&#1074;&#1086;&#1088;&#1078;&#1072;&#1082;%20-%20&#1057;&#1083;&#1072;&#1074;&#1103;&#1085;&#1089;&#1082;&#1080;&#1081;%20&#1090;&#1072;&#1085;&#1077;&#1094;%20&#8470;%202%20)&#1076;&#1086;%20&#1090;&#1091;&#1088;&#1103;&#1085;&#1089;&#1100;&#1082;&#1086;&#1075;&#1086;.mp3" TargetMode="Externa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1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6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7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8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9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schkola.ucoz.com/_ld/0/5_17_1.rar" TargetMode="External"/><Relationship Id="rId13" Type="http://schemas.openxmlformats.org/officeDocument/2006/relationships/hyperlink" Target="http://nico-ukr.at.ua/lit_20_30.doc" TargetMode="External"/><Relationship Id="rId3" Type="http://schemas.microsoft.com/office/2007/relationships/hdphoto" Target="../media/hdphoto20.wdp"/><Relationship Id="rId7" Type="http://schemas.openxmlformats.org/officeDocument/2006/relationships/hyperlink" Target="http://sheprajvo.ucoz.ua/_fr/0/7606360.doc" TargetMode="External"/><Relationship Id="rId12" Type="http://schemas.openxmlformats.org/officeDocument/2006/relationships/hyperlink" Target="http://journlib.univ.kiev.ua/ukrlit%20vsr.doc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mcptobibliot.ucoz.ru/_ld/0/54___-..__.docx" TargetMode="External"/><Relationship Id="rId11" Type="http://schemas.openxmlformats.org/officeDocument/2006/relationships/hyperlink" Target="http://s2.docme.ru/store/data/000198032.pdf" TargetMode="External"/><Relationship Id="rId5" Type="http://schemas.openxmlformats.org/officeDocument/2006/relationships/hyperlink" Target="http://metodportal.net/system/files/mp/2012/07/8362/poza_mezhamy_bolyu.rar" TargetMode="External"/><Relationship Id="rId15" Type="http://schemas.microsoft.com/office/2007/relationships/hdphoto" Target="../media/hdphoto21.wdp"/><Relationship Id="rId10" Type="http://schemas.openxmlformats.org/officeDocument/2006/relationships/hyperlink" Target="http://osvita.ua/doc/files/news/452/45241/Urok.zip" TargetMode="External"/><Relationship Id="rId4" Type="http://schemas.openxmlformats.org/officeDocument/2006/relationships/hyperlink" Target="http://filolog-zosh1.ucoz.ua/_ld/0/81_turyanskuy.doc" TargetMode="External"/><Relationship Id="rId9" Type="http://schemas.openxmlformats.org/officeDocument/2006/relationships/hyperlink" Target="https://zima124h.storage.yandex.net/" TargetMode="External"/><Relationship Id="rId1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92696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Осип </a:t>
            </a:r>
            <a:r>
              <a:rPr lang="uk-UA" sz="3600" dirty="0" err="1" smtClean="0">
                <a:solidFill>
                  <a:srgbClr val="FF0000"/>
                </a:solidFill>
              </a:rPr>
              <a:t>Турянський</a:t>
            </a:r>
            <a:r>
              <a:rPr lang="uk-UA" sz="3600" dirty="0" smtClean="0">
                <a:solidFill>
                  <a:srgbClr val="FF0000"/>
                </a:solidFill>
              </a:rPr>
              <a:t>. </a:t>
            </a:r>
          </a:p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Поема «Поза межами болю».</a:t>
            </a:r>
          </a:p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Ідея перемоги духа над матерією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71406"/>
            <a:ext cx="6435118" cy="232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5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5220072" y="810757"/>
            <a:ext cx="36826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Достатньо згадати хоча б «Естетично-критичні замітки до твору О.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 австрійського професора-літературознавця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uk-UA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Плєна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який, присвятивши вірш авторові «Поза межами болю», назвав його Данте, що «із чорної могили знов воскрес» і несе людям «із безодні пекла й тьми…святе й огненне слово».</a:t>
            </a: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85" y="836712"/>
            <a:ext cx="339946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3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4644008" y="188640"/>
            <a:ext cx="4139952" cy="658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Ю.Липа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художню цінність роману О.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вбачав у «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найбезпосереднішому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вияві… духовних теренів самої краси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Б. Лепкий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знав, «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більше дивуватись тому, що автор пережив, чи тому, що написав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Одне й друге справді «Поза межами болю». Воно велике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Загул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помітив у поетиці «Поза межами болю» рідкісний вияв творчої енергії, а О.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вважав «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найбільшим речником сучасного Болю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dirty="0"/>
          </a:p>
        </p:txBody>
      </p:sp>
      <p:pic>
        <p:nvPicPr>
          <p:cNvPr id="1026" name="Picture 2" descr="Лепкий Богдан. Полтава - Читальный зал @ EX.UA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09" y="2060848"/>
            <a:ext cx="1668842" cy="23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Липа Юрий Иванович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06" r="14595"/>
          <a:stretch/>
        </p:blipFill>
        <p:spPr bwMode="auto">
          <a:xfrm>
            <a:off x="2735848" y="171259"/>
            <a:ext cx="1799365" cy="23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агул Дмитрий Юрьевич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848" y="4115456"/>
            <a:ext cx="1875828" cy="265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19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13" name="Прямокутник 12"/>
          <p:cNvSpPr/>
          <p:nvPr/>
        </p:nvSpPr>
        <p:spPr>
          <a:xfrm>
            <a:off x="1832670" y="2528822"/>
            <a:ext cx="7146081" cy="3898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 СЮЖЕТУ ТВОРУ</a:t>
            </a:r>
            <a:endParaRPr lang="uk-UA" sz="1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Поза межами болю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це хроніка передсмертних марень, прокльонів та спогадів сімох виснажених солдат, що відстали від загального каравану: українців Домбровського та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Оглядівського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(сам автор), угорця Сабо, сліпого австрійця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Штранцінгера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поляка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Пшилуського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сербів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Ніколіча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Бояні. «Ми тут вже здійснили ідеал братньої прихильності і любові», - скаже один із героїв, замерзаючи біля згаслого вогнища.</a:t>
            </a:r>
            <a:endParaRPr lang="uk-UA" sz="11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1" y="109447"/>
            <a:ext cx="3137047" cy="21812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4"/>
          <a:stretch/>
        </p:blipFill>
        <p:spPr>
          <a:xfrm>
            <a:off x="998762" y="94406"/>
            <a:ext cx="4790454" cy="219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375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52071" y="2382024"/>
            <a:ext cx="6876256" cy="2014673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1857356" y="714356"/>
            <a:ext cx="5286412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70C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ЕКСПРЕСІОНІЗМ</a:t>
            </a:r>
            <a:r>
              <a:rPr lang="uk-UA" b="1" dirty="0" smtClean="0">
                <a:solidFill>
                  <a:srgbClr val="0070C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uk-UA" b="1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літературно-мистецький стильовий напрям модернізму, що характеризується відображенням загостреного суб’єктивного світобачення через збільшене авторське «Я», напругу його переживань та емоцій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5292"/>
            <a:ext cx="6843996" cy="17008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82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28249" y="2406709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045344" y="1340768"/>
            <a:ext cx="4572000" cy="4596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АНАЛІЗ КОМПОЗИЦІЇ ТВОРУ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endParaRPr lang="uk-UA" sz="20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uk-UA" sz="24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Кому </a:t>
            </a:r>
            <a:r>
              <a:rPr lang="uk-UA" sz="24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присвятив свій твір письменник і чому? </a:t>
            </a:r>
            <a:endParaRPr lang="uk-UA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uk-UA" sz="24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 </a:t>
            </a:r>
            <a:endParaRPr lang="uk-UA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uk-UA" sz="24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 </a:t>
            </a:r>
            <a:r>
              <a:rPr lang="uk-UA" sz="24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На </a:t>
            </a:r>
            <a:r>
              <a:rPr lang="uk-UA" sz="24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скільки умовних частин можна розділити твір? </a:t>
            </a:r>
            <a:endParaRPr lang="uk-UA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8038"/>
            <a:ext cx="6843996" cy="1700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647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447453" y="137302"/>
            <a:ext cx="4672378" cy="664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sz="2000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Amor</a:t>
            </a:r>
            <a:r>
              <a:rPr lang="uk-UA" sz="2000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omnia</a:t>
            </a:r>
            <a:r>
              <a:rPr lang="uk-UA" sz="2000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vincim</a:t>
            </a:r>
            <a:r>
              <a:rPr lang="uk-UA" sz="20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(кохання все здолає) – ці слова Вергілія, що стали крилатим виразом, є чи не єдиним поясненням до незбагненного біологічного виживання серед снігових вершин албанських гір.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відміну від експресіоністів із модерними поглядами на кохання, у творі </a:t>
            </a:r>
            <a:r>
              <a:rPr lang="uk-UA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амориністика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була розв’язана в більш традиційному ключі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1100" b="1" i="1" dirty="0"/>
              <a:t> </a:t>
            </a:r>
            <a:endParaRPr lang="uk-UA" sz="1100" b="1" i="1" dirty="0" smtClean="0"/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sz="2000" b="1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Любов </a:t>
            </a:r>
            <a:r>
              <a:rPr lang="uk-UA" sz="2000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творі</a:t>
            </a:r>
            <a:r>
              <a:rPr lang="uk-UA" sz="20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це світ, відвойований в хаосі. Успішне чи невдале створення сім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 в житті героїв є мірилом їх власної долі</a:t>
            </a:r>
            <a:r>
              <a:rPr lang="uk-UA" sz="11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"/>
          <a:stretch/>
        </p:blipFill>
        <p:spPr>
          <a:xfrm>
            <a:off x="1520832" y="78082"/>
            <a:ext cx="2926621" cy="32054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53" y="3378136"/>
            <a:ext cx="2566581" cy="339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693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123728" y="1124744"/>
            <a:ext cx="489654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ЧАСТИНА  - ЛІРИЧНИЙ ВІДСТУП</a:t>
            </a:r>
            <a:endParaRPr lang="uk-UA" sz="2000" dirty="0" smtClean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Яким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композиційним елементом слід вважати розділ «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Переднє слово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»? </a:t>
            </a:r>
            <a:endParaRPr lang="uk-U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Тут же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сформульовано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ідейний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задум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автора 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Вступ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написаний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значно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пізніше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оповідання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(у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Відні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1920 року).</a:t>
            </a:r>
            <a:endParaRPr lang="uk-UA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8038"/>
            <a:ext cx="6843996" cy="1700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12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4932040" y="404664"/>
            <a:ext cx="4090922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ІІ ЧАСТИНА – ЕКСПОЗИЦІЯ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– опис походу військовополонених австрійців. Поведінка конвоїрів.  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064" y="3558110"/>
            <a:ext cx="3676898" cy="32379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14475" r="21837"/>
          <a:stretch/>
        </p:blipFill>
        <p:spPr>
          <a:xfrm>
            <a:off x="2039468" y="74075"/>
            <a:ext cx="2892571" cy="3528762"/>
          </a:xfrm>
          <a:prstGeom prst="rect">
            <a:avLst/>
          </a:prstGeom>
        </p:spPr>
      </p:pic>
      <p:sp>
        <p:nvSpPr>
          <p:cNvPr id="12" name="Прямокутник 11"/>
          <p:cNvSpPr/>
          <p:nvPr/>
        </p:nvSpPr>
        <p:spPr>
          <a:xfrm>
            <a:off x="2014673" y="3933056"/>
            <a:ext cx="3206181" cy="258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ЗАВДАННЯ:</a:t>
            </a:r>
            <a:r>
              <a:rPr lang="ru-RU" sz="2000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i="1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i="1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Виписати</a:t>
            </a:r>
            <a:r>
              <a:rPr lang="ru-RU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тексту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синоніми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слова «полонений»,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проаналізувати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стилістичну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роль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09724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994523" y="3686316"/>
            <a:ext cx="7056781" cy="3175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ІІІ ЧАСТИНА – ЗАВ’ЯЗКА 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змова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полонених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товаришів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вбивство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конвоїра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втеча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1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Який епізод, на вашу думку може вважатися </a:t>
            </a: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кульмінаційним? </a:t>
            </a:r>
            <a:endParaRPr lang="uk-UA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Зачитати цей уривок. Прокоментувати поведінку кожного з героїв. Як виявляється вдача людей в цьому уривку? Що ними керує в цей момент? </a:t>
            </a:r>
            <a:endParaRPr lang="uk-UA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-16507"/>
            <a:ext cx="4824536" cy="361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00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735811" y="3028699"/>
            <a:ext cx="744314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І</a:t>
            </a:r>
            <a:r>
              <a:rPr lang="en-US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V </a:t>
            </a: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ЧАСТИНА – РОЗВИТОК ДІЇ</a:t>
            </a: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 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–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загибель кожного із друзів: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     а) смерть Бояні ( фізично найслабшого);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     б) моральна боротьба самих з собою, спокуса людоїдства, вчинок 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</a:rPr>
              <a:t>Ніколича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;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     в) смерть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</a:rPr>
              <a:t>Пшилуського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;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     г) зневіра і загибель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</a:rPr>
              <a:t>Добровського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;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     г) смерть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</a:rPr>
              <a:t>Ніколича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і Саба;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     д) погасле сонце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</a:rPr>
              <a:t>Штранцінгера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.</a:t>
            </a:r>
            <a:endParaRPr lang="uk-UA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793"/>
            <a:ext cx="4680520" cy="300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043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936198" y="2919691"/>
            <a:ext cx="6843996" cy="971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3225520" y="3054123"/>
            <a:ext cx="6876256" cy="425213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850427" y="620688"/>
            <a:ext cx="4441653" cy="7135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ОСИП ТУРЯНСЬКИЙ </a:t>
            </a: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«ПОЗА МЕЖАМИ БОЛЮ».</a:t>
            </a: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Поема в прозі, що єднає людські серця.</a:t>
            </a: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Умовність зображення . Загальнолюдські мотиви й гуманістичні цінності. Біологічні інстинкти й духовна воля до </a:t>
            </a:r>
            <a:r>
              <a:rPr lang="uk-UA" b="1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життя.Ідея</a:t>
            </a: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перемоги духа над матерією.</a:t>
            </a: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Гуманістичний , життєствердний пафос поеми, його вселюдська значимість і </a:t>
            </a:r>
            <a:r>
              <a:rPr lang="uk-UA" b="1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всеохопність</a:t>
            </a:r>
            <a:endParaRPr lang="uk-UA" b="1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endParaRPr lang="uk-UA" sz="2800" b="1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endParaRPr lang="uk-UA" sz="2000" b="1" dirty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endParaRPr lang="uk-UA" sz="2000" b="1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endParaRPr lang="uk-UA" sz="20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47966"/>
            <a:ext cx="2880320" cy="4088494"/>
          </a:xfrm>
          <a:prstGeom prst="rect">
            <a:avLst/>
          </a:prstGeom>
        </p:spPr>
      </p:pic>
      <p:pic>
        <p:nvPicPr>
          <p:cNvPr id="7" name="Дворжак - Славянский танец № 2 )до турянськог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 flipV="1">
            <a:off x="1285852" y="5429262"/>
            <a:ext cx="500066" cy="43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4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014673" y="4221088"/>
            <a:ext cx="685800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РОЗВ’ЯЗКА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– врятування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</a:rPr>
              <a:t>Оглядівського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 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композиція твору дещо нетрадиційна: кульмінація передує розвитку дії. 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побудова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оповіді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тримає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читача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постійній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напрузі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змоги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розслабитися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загострює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5" y="188640"/>
            <a:ext cx="653688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47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5220072" y="11219"/>
            <a:ext cx="3923928" cy="6960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ctr">
              <a:lnSpc>
                <a:spcPct val="150000"/>
              </a:lnSpc>
              <a:spcAft>
                <a:spcPts val="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ПООБРАЗНИЙ АНАЛІЗ ТВОРУ</a:t>
            </a:r>
            <a:endParaRPr lang="uk-UA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брази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ц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 люди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національностей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але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єднає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спільне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нещастя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дружба і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братерство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«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Ось тут,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нами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заступлені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народи,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котрі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 себе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ненавидять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поборюють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сини,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почуваємо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себе тут,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Ми тут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здійснили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ідеал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братньої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прихильності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любові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так говорить один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персонажів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ж </a:t>
            </a:r>
            <a:r>
              <a:rPr lang="ru-RU" b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авторська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ідея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b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словах? 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57" y="1124744"/>
            <a:ext cx="466478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22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5076056" y="548680"/>
            <a:ext cx="4067944" cy="6211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БОЯНІ</a:t>
            </a:r>
            <a:r>
              <a:rPr lang="ru-RU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серб, «смертельно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вичерпаний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Перший,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впав у «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танці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Остання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думка про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матір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 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у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чув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усміхався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радісно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лице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чуло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биття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теплій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материній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груд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Добровський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смерть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товариша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Прокляте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котрому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слабший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мусить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згинути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дужчий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є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запереченням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взагалі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Міні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-диспут)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329179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4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195736" y="1052736"/>
            <a:ext cx="639045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ПШИЛУСЬКИЙ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«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польський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шляхтич»,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зрадила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дружина.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зрада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спочатку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йому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та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(«… я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копаю… копаю…», а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убиває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все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прощаю перед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смертю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злочину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простити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цілувалася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коханцем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дітях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Авт..)...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застрілю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як…».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кого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звернені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останні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слова героя?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зачитати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прокоментувати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убив 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Пшилуського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волю до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046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3428992" y="285728"/>
            <a:ext cx="5286412" cy="5668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ДОБРОВСЬКИЙ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оптимістичний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песиміст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сильна, горда,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чесна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Скептик,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Фізично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найдужчий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тому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силу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іронізувати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товаришами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той же час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підтримуючи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влаштовує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бал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підчас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танцю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зачитати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уривок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підтримує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Оглядівського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коли той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марення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бачить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дерев’яному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корчі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дружину і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один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помирає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свідомості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чую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охоти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нічого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найсильнішого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Добровського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зникає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воля до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778" y="980728"/>
            <a:ext cx="2003901" cy="280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824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3714744" y="214291"/>
            <a:ext cx="4786346" cy="6211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ШТРАНЦІНГЕР</a:t>
            </a:r>
            <a:r>
              <a:rPr lang="ru-RU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пам’ятник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своєму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власному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минулому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Пінчук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сила –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сонце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яке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бачить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своїми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сліпими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очима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і скрипка – голос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мав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померти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через свою недугу, та,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тримається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сонце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віра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 Вони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чули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темних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ям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очей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пливе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щось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таємне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могутнє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Якась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невмируща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сила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людської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душі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uk-UA" sz="11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Штранцінгер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помирає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останнім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підірвало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836712"/>
            <a:ext cx="2643206" cy="352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16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785918" y="714356"/>
            <a:ext cx="6572296" cy="483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САБО</a:t>
            </a:r>
            <a:r>
              <a:rPr lang="ru-RU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песиміст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виразник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грубої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інстинктивної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бачить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сильнішого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слабшим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вдається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первісного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закону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існування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усвідомлює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всю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дикість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натури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гроші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-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бідний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нужденний</a:t>
            </a:r>
            <a:r>
              <a:rPr lang="ru-RU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пес Сабо,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глупий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 тебе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негідний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безчесний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обірванець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ліпший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тих,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кинув на смерть».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проклинає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прокляті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uk-UA" sz="11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«живить» душу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Саба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тримається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4336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788024" y="1700808"/>
            <a:ext cx="410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НІКОЛИЧ</a:t>
            </a:r>
            <a:r>
              <a:rPr lang="ru-RU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м’який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лагідний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«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гарне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!».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для себе – для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родичів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науки.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змушує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здригнутися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товаришів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перед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людоїдством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підтримує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побратимів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останні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хвилини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61" y="1013096"/>
            <a:ext cx="2964325" cy="398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60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716016" y="908720"/>
            <a:ext cx="4283968" cy="525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ОГЛЯДІВСЬКИЙ </a:t>
            </a:r>
            <a:r>
              <a:rPr lang="ru-RU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авторське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осмислення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Виживає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надія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дружини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Герой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них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крізь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страшні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випробування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захистити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провідна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рушійна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сила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волі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Зачитати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коментар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думок).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Яку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ідею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стверджує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автор образом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Оглядівського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13" y="908720"/>
            <a:ext cx="2868173" cy="402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24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746850" y="4214819"/>
            <a:ext cx="7164285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Художніми образами своїх героїв О.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утверджує ідею безглуздості імперіалістичної війни, в якій немає народу-переможця, бо всі народи переможені, потоптані, всі потрапили у жорстоке мливо війни.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ж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провідна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ідея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всього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r>
              <a:rPr lang="ru-RU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8202" y="357167"/>
            <a:ext cx="5167004" cy="35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20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77575" y="2447226"/>
            <a:ext cx="6876256" cy="201467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5076056" y="476672"/>
            <a:ext cx="3780420" cy="5963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0430" indent="-450215" algn="ctr"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900430" indent="-450215" algn="just">
              <a:lnSpc>
                <a:spcPct val="115000"/>
              </a:lnSpc>
              <a:spcAft>
                <a:spcPts val="1000"/>
              </a:spcAft>
            </a:pP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поглибити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знання про творчість Осипа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430" indent="-450215" algn="just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з’ясувати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типологію формування особливостей образів-символів поеми в прозі «Поза межами болю» з огляду на біографію й подальшу творчість  О.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430" indent="-450215" algn="just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осмислити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вартість мистецтва, грошей, почуттів людини тощо, спираючись на текст.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890" y="476672"/>
            <a:ext cx="3816424" cy="610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9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956707" y="476672"/>
            <a:ext cx="5221623" cy="5464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ЧИТАННЯ ТА АНАЛІЗ ТЕКСТУ</a:t>
            </a:r>
            <a:endParaRPr lang="uk-UA" sz="1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11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11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Читання 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 аналіз уривку тексту 2.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Зверніть увагу на техніку письма: майже кожне нове речення, обрамлене поетичною ритмізованою прозою, починається з абзацу й має вигляд віршових рядків.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Пунктирні лінії, що розділяють текст, як струни авторського болю, настроєні на мовчання. 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8038"/>
            <a:ext cx="6843996" cy="1700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13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71572"/>
            <a:ext cx="6843996" cy="1700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700853" y="188640"/>
            <a:ext cx="7443147" cy="3087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 зовнішність жінки в творі не згадується жодним словом. Герой стільки марить своєю сім’єю, дружиною, але не описав кольору її очей, волосся чи ще чогось, що є звичайною, навіть обов’язковою річчю для закоханої людини. Такий підхід до образу дає підстави вважати цей факт однією із специфічних рис його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символізування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що містить у собі психоаналітичну основу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Припустимо, що в автора жінка, як і в інших героїв, виявилася б повією. </a:t>
            </a:r>
            <a:endParaRPr lang="uk-UA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пройнявся б він тим терпінням, вірою в кохання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79" b="7065"/>
          <a:stretch/>
        </p:blipFill>
        <p:spPr>
          <a:xfrm>
            <a:off x="2425003" y="3284984"/>
            <a:ext cx="6273709" cy="35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286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71572"/>
            <a:ext cx="6843996" cy="1700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857356" y="714356"/>
            <a:ext cx="5429288" cy="4780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b="1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Аналіз уривку з тексту №3</a:t>
            </a:r>
            <a:endParaRPr lang="uk-UA" sz="11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(Фрагмент фільму ) «Танець смерті»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Чому </a:t>
            </a:r>
            <a:r>
              <a:rPr lang="uk-UA" sz="24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помирає саме Бонні? Назвіть його останнє прохання? </a:t>
            </a:r>
            <a:endParaRPr lang="uk-UA" sz="2400" dirty="0" smtClean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dirty="0" smtClean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dirty="0" smtClean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dirty="0" smtClean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8038"/>
            <a:ext cx="6843996" cy="1700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12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71572"/>
            <a:ext cx="6843996" cy="1700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5416189" y="1069634"/>
            <a:ext cx="372781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«Поза межами болю» </a:t>
            </a:r>
            <a:r>
              <a:rPr lang="uk-UA" b="1" i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або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«Картина з безодні»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(саме таку другу назву має книга) – є трагічним пророцтвом про загибель інтелігентної чуттєвості, яка дає лише усвідомлення того, що ілюзії життя нерозривні із самим життям, і чиїсь ілюзії, видіння, настільки ж важливі для когось, як саме життя, тому недоторкані, святі. 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53" y="620688"/>
            <a:ext cx="3569108" cy="542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400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71572"/>
            <a:ext cx="6843996" cy="1700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397226" y="4647673"/>
            <a:ext cx="7207221" cy="2056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ЗАЧИТАЙТЕ ОСТАННІЙ УРИВОК З ТЕКСТУ </a:t>
            </a:r>
            <a:endParaRPr lang="uk-UA" sz="1200" b="1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Уривок №4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Фрагменти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фільму  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(Останній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епізод 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навколо вогнища смерті, воскресіння у 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воді)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5" y="476672"/>
            <a:ext cx="60960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75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71572"/>
            <a:ext cx="6843996" cy="1700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643042" y="714356"/>
            <a:ext cx="5429288" cy="400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ПІДСУМОК УРОКУ</a:t>
            </a:r>
            <a:endParaRPr lang="uk-UA" sz="20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685800" algn="l"/>
              </a:tabLs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 справжнім поетом Осип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685800" algn="l"/>
              </a:tabLs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хвилює його слово?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685800" algn="l"/>
              </a:tabLs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 засуджує письменник у своєму творі?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685800" algn="l"/>
              </a:tabLs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Чому повість назвали поемою?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685800" algn="l"/>
              </a:tabLs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 якою метою О.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дав два заголовки твору «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Картина з безодні» й «Поза межами болю»? </a:t>
            </a:r>
            <a:endParaRPr lang="uk-UA" sz="11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8038"/>
            <a:ext cx="6843996" cy="1700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244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71572"/>
            <a:ext cx="6843996" cy="1700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2267744" y="1700808"/>
            <a:ext cx="4320480" cy="3952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ДОМАШНЄ ЗАВДАННЯ:</a:t>
            </a: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endParaRPr lang="uk-UA" sz="1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sz="24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написати </a:t>
            </a:r>
            <a:r>
              <a:rPr lang="uk-UA" sz="24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твір-роздум на </a:t>
            </a:r>
            <a:r>
              <a:rPr lang="uk-UA" sz="24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тему</a:t>
            </a: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«Загальнолюдські мотиви та гуманістичні цінності в повісті «Поза межами болю». 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71576" y="2588038"/>
            <a:ext cx="6843996" cy="1700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025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428604"/>
            <a:ext cx="707236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Список </a:t>
            </a:r>
            <a:r>
              <a:rPr lang="ru-RU" sz="2800" dirty="0" err="1" smtClean="0">
                <a:solidFill>
                  <a:srgbClr val="FF0000"/>
                </a:solidFill>
                <a:latin typeface="Arial Black" pitchFamily="34" charset="0"/>
              </a:rPr>
              <a:t>використаних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Arial Black" pitchFamily="34" charset="0"/>
              </a:rPr>
              <a:t>джерел</a:t>
            </a:r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err="1" smtClean="0">
                <a:solidFill>
                  <a:srgbClr val="0070C0"/>
                </a:solidFill>
                <a:latin typeface="Bookman Old Style" pitchFamily="18" charset="0"/>
              </a:rPr>
              <a:t>Література</a:t>
            </a:r>
            <a:endParaRPr lang="ru-RU" sz="2800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endParaRPr lang="uk-UA" dirty="0" smtClean="0"/>
          </a:p>
          <a:p>
            <a:pPr lvl="0">
              <a:buFont typeface="Arial" pitchFamily="34" charset="0"/>
              <a:buChar char="•"/>
            </a:pPr>
            <a:r>
              <a:rPr lang="uk-UA" sz="1600" dirty="0" err="1" smtClean="0"/>
              <a:t>Лебедівна</a:t>
            </a:r>
            <a:r>
              <a:rPr lang="uk-UA" sz="1600" dirty="0" smtClean="0"/>
              <a:t> Л. Українське обличчя війни: Повість-поема О.</a:t>
            </a:r>
            <a:r>
              <a:rPr lang="uk-UA" sz="1600" dirty="0" err="1" smtClean="0"/>
              <a:t>Турянського</a:t>
            </a:r>
            <a:r>
              <a:rPr lang="uk-UA" sz="1600" dirty="0" smtClean="0"/>
              <a:t> «Поза межами болю» // Слово і час. – 2004. - № 12.</a:t>
            </a:r>
            <a:endParaRPr lang="ru-RU" sz="1600" dirty="0" smtClean="0"/>
          </a:p>
          <a:p>
            <a:pPr lvl="0">
              <a:buFont typeface="Arial" pitchFamily="34" charset="0"/>
              <a:buChar char="•"/>
            </a:pPr>
            <a:r>
              <a:rPr lang="uk-UA" sz="1600" dirty="0" smtClean="0"/>
              <a:t>Пінчук С. Повернення Осипа </a:t>
            </a:r>
            <a:r>
              <a:rPr lang="uk-UA" sz="1600" dirty="0" err="1" smtClean="0"/>
              <a:t>Турянського</a:t>
            </a:r>
            <a:r>
              <a:rPr lang="uk-UA" sz="1600" dirty="0" smtClean="0"/>
              <a:t> // </a:t>
            </a:r>
            <a:r>
              <a:rPr lang="uk-UA" sz="1600" dirty="0" err="1" smtClean="0"/>
              <a:t>Турянський</a:t>
            </a:r>
            <a:r>
              <a:rPr lang="uk-UA" sz="1600" dirty="0" smtClean="0"/>
              <a:t> О. Поза межами болю. – К., 1989.</a:t>
            </a:r>
            <a:endParaRPr lang="ru-RU" sz="1600" dirty="0" smtClean="0"/>
          </a:p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Bookman Old Style" pitchFamily="18" charset="0"/>
              </a:rPr>
              <a:t>Інтернет - ресурси</a:t>
            </a:r>
            <a:endParaRPr lang="ru-RU" sz="2800" b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5027242" y="2925014"/>
            <a:ext cx="6876256" cy="928693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42976" y="3429000"/>
            <a:ext cx="657229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http://filolog-zosh1.ucoz.ua/_ld/0/81_turyanskuy.doc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http://metodportal.net/system/files/mp/2012/07/8362/poza_mezhamy_bolyu.rar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http://nmcptobibliot.ucoz.ru/_ld/0/54___-..__.docx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http://sheprajvo.ucoz.ua/_fr/0/7606360.doc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/>
              </a:rPr>
              <a:t>http://schkola.ucoz.com/_ld/0/5_17_1.rar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https://zima124h.storage.yandex.net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/>
              </a:rPr>
              <a:t>http://osvita.ua/doc/files/news/452/45241/Urok.zip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/>
              </a:rPr>
              <a:t>http://s2.docme.ru/store/data/000198032.pdf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/>
              </a:rPr>
              <a:t>http://journlib.univ.kiev.ua/ukrlit%20vsr.doc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3"/>
              </a:rPr>
              <a:t>http://nico-ukr.at.ua/lit_20_30.doc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884117" y="2800393"/>
            <a:ext cx="6876256" cy="11779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249729" y="2430792"/>
            <a:ext cx="6876256" cy="201467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2195736" y="1268760"/>
            <a:ext cx="4536504" cy="400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 УРОКУ:</a:t>
            </a:r>
            <a:endParaRPr lang="uk-UA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з’ясувати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особливості і роль композиції, пейзажу, інших художніх засобів для втілення головної думки твору – </a:t>
            </a:r>
            <a:r>
              <a:rPr lang="uk-UA" u="sng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ідеї перемоги духу  над матерією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гуманістичний, життєствердний пафос поеми у прозі, його вселюдську значимість і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всеохопність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837012" y="2629195"/>
            <a:ext cx="6843996" cy="17008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663971" y="2382024"/>
            <a:ext cx="6876256" cy="20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9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94765" y="2398155"/>
            <a:ext cx="6876256" cy="20146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4903136" y="2597450"/>
            <a:ext cx="6843996" cy="1700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4517473" y="2382024"/>
            <a:ext cx="6876256" cy="201467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1950700" y="1084343"/>
            <a:ext cx="4572000" cy="49654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</a:pPr>
            <a:r>
              <a:rPr lang="uk-UA" sz="2000" b="1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РОБОТА НАД ТЕКСТОМ:</a:t>
            </a: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</a:pPr>
            <a:endParaRPr lang="uk-UA" sz="20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визначення жанрової свідомості;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</a:pPr>
            <a:endParaRPr lang="uk-UA" sz="20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умовностей </a:t>
            </a:r>
            <a:r>
              <a:rPr lang="uk-UA" sz="20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зображення</a:t>
            </a:r>
            <a:r>
              <a:rPr lang="uk-UA" sz="2000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</a:pPr>
            <a:endParaRPr lang="uk-UA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uk-UA" sz="2000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розгляду ідейно-художнього змісту окремих фрагментів твору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4834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5400000" flipH="1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1547664" y="-48768"/>
            <a:ext cx="7452320" cy="312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Перша світова війна –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історична основа твору.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Війни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найтрагічніші періоди в історії людства. Драматична війна за відстоювання чужих загарбницьких інтересів, такою була перша світова війна 1914 року, де загарбницькі плани Австро-Угорщини щодо Росії та Сербії мали відстоювати колонізовані українці Західної України, серед яких був і Осип </a:t>
            </a:r>
            <a:r>
              <a:rPr lang="uk-UA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893" y="3764180"/>
            <a:ext cx="4259107" cy="30633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23" y="3389360"/>
            <a:ext cx="4674270" cy="307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4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1490934" y="1916832"/>
            <a:ext cx="765306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Мобілізований восени 1914 року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Осип </a:t>
            </a:r>
            <a:r>
              <a:rPr lang="uk-UA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потрапляє разом із шістдесятьма  тисячами австрійських вояків до сербського полону на італійському острові Ельбі. Жах пережитого і знайшло втілення у автобіографічному творі, жанр якого визначений як антивоєнна психологічна поема в прозі, «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Поза межами болю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написаний по поверненню з полону 1917 року та надрукований 1921 р. </a:t>
            </a:r>
            <a:endParaRPr lang="uk-UA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03" b="6250"/>
          <a:stretch/>
        </p:blipFill>
        <p:spPr>
          <a:xfrm>
            <a:off x="2411760" y="4917653"/>
            <a:ext cx="4683615" cy="19076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757"/>
          <a:stretch/>
        </p:blipFill>
        <p:spPr>
          <a:xfrm>
            <a:off x="2411760" y="44404"/>
            <a:ext cx="4680520" cy="180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7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4211960" y="0"/>
            <a:ext cx="4932040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«Поза межами болю»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b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Психологічна поема в прозі 1917, 1921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Часто цим художнім автобіографічним твором визначали всю подальшу творчість </a:t>
            </a: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Осипа </a:t>
            </a:r>
            <a:r>
              <a:rPr lang="uk-UA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Турянського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яку, на жаль, було викреслено як «тьмяну» сторінку в житті прозаїка, поета</a:t>
            </a: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науковця і журналіста. Зрештою, у публіцистиці перших декад ХХ століття, некрологах чи просто у спогадах про письменника його так і називали: «автор «Поза межами болю»» </a:t>
            </a:r>
            <a:endParaRPr lang="uk-UA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Цей усталений імідж митця побутує й донині. </a:t>
            </a: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31"/>
          <a:stretch/>
        </p:blipFill>
        <p:spPr>
          <a:xfrm>
            <a:off x="1064267" y="692696"/>
            <a:ext cx="314769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6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2" b="74458" l="0" r="99681">
                        <a14:foregroundMark x1="2077" y1="44337" x2="9904" y2="40723"/>
                        <a14:foregroundMark x1="11342" y1="40723" x2="19169" y2="38313"/>
                        <a14:foregroundMark x1="23323" y1="38554" x2="30831" y2="39277"/>
                        <a14:foregroundMark x1="35304" y1="40723" x2="43930" y2="44819"/>
                        <a14:foregroundMark x1="34984" y1="41687" x2="34984" y2="41687"/>
                        <a14:foregroundMark x1="23323" y1="33976" x2="23323" y2="33976"/>
                        <a14:foregroundMark x1="28594" y1="35904" x2="28594" y2="35904"/>
                        <a14:foregroundMark x1="24601" y1="31807" x2="24601" y2="31807"/>
                        <a14:foregroundMark x1="2236" y1="46506" x2="2236" y2="46506"/>
                        <a14:foregroundMark x1="3035" y1="52771" x2="28754" y2="52048"/>
                        <a14:foregroundMark x1="28275" y1="48193" x2="29073" y2="44337"/>
                        <a14:foregroundMark x1="20767" y1="46747" x2="21725" y2="51807"/>
                        <a14:foregroundMark x1="17093" y1="46506" x2="22364" y2="41446"/>
                        <a14:foregroundMark x1="31789" y1="51325" x2="48403" y2="48916"/>
                        <a14:foregroundMark x1="61342" y1="46506" x2="72045" y2="45301"/>
                        <a14:foregroundMark x1="72045" y1="43855" x2="81789" y2="43614"/>
                        <a14:foregroundMark x1="80192" y1="42651" x2="81789" y2="37108"/>
                        <a14:foregroundMark x1="90895" y1="44337" x2="94249" y2="45783"/>
                        <a14:foregroundMark x1="87859" y1="59759" x2="91374" y2="61687"/>
                        <a14:foregroundMark x1="84026" y1="64819" x2="98403" y2="74458"/>
                        <a14:foregroundMark x1="53035" y1="48193" x2="53035" y2="48193"/>
                        <a14:foregroundMark x1="50319" y1="46506" x2="50319" y2="46506"/>
                        <a14:foregroundMark x1="47923" y1="45542" x2="47923" y2="45542"/>
                        <a14:backgroundMark x1="59585" y1="57108" x2="59585" y2="57108"/>
                        <a14:backgroundMark x1="55272" y1="55904" x2="55272" y2="55904"/>
                        <a14:backgroundMark x1="66613" y1="49639" x2="66613" y2="49639"/>
                        <a14:backgroundMark x1="69808" y1="53012" x2="69808" y2="53012"/>
                        <a14:backgroundMark x1="68051" y1="52289" x2="68051" y2="52289"/>
                        <a14:backgroundMark x1="83706" y1="48193" x2="83706" y2="48193"/>
                        <a14:backgroundMark x1="84984" y1="47470" x2="84984" y2="47470"/>
                        <a14:backgroundMark x1="80671" y1="48675" x2="80671" y2="48675"/>
                        <a14:backgroundMark x1="23962" y1="45060" x2="23962" y2="45060"/>
                        <a14:backgroundMark x1="18211" y1="49157" x2="18211" y2="49157"/>
                        <a14:backgroundMark x1="74601" y1="49880" x2="74601" y2="49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0" b="32642"/>
          <a:stretch/>
        </p:blipFill>
        <p:spPr>
          <a:xfrm rot="16200000" flipV="1">
            <a:off x="-2571572" y="2555065"/>
            <a:ext cx="6843996" cy="170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84" b="95751" l="0" r="96875">
                        <a14:backgroundMark x1="11768" y1="60440" x2="11768" y2="60440"/>
                        <a14:backgroundMark x1="39990" y1="84908" x2="39990" y2="84908"/>
                        <a14:backgroundMark x1="45654" y1="66520" x2="45654" y2="66520"/>
                        <a14:backgroundMark x1="40723" y1="82857" x2="40723" y2="82857"/>
                        <a14:backgroundMark x1="39404" y1="86667" x2="39404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5102"/>
          <a:stretch/>
        </p:blipFill>
        <p:spPr>
          <a:xfrm rot="16200000">
            <a:off x="-2465750" y="2382024"/>
            <a:ext cx="6876256" cy="20146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68" y="1983"/>
            <a:ext cx="3312014" cy="4643299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4524482" y="33311"/>
            <a:ext cx="4572000" cy="68246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b="1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uk-UA" b="1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Карманський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писав: «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 наймогутніша з відомих мені картин на тлі світової катастрофи не тільки в нашій ,а й у цілій європейській літературі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uk-UA" sz="11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uk-UA" dirty="0" smtClean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Справді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такі схвалення набули в Європі такого широкого резонансу, що досить часто в німецькомовній пресі 20-х років минулого століття, зокрема в «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Hilfe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Kolnische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Zeitung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чи «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Hamburger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Fremdenblat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Frankfurter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i="1" dirty="0" err="1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Zeitung</a:t>
            </a:r>
            <a:r>
              <a:rPr lang="uk-UA" i="1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uk-UA" dirty="0"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можна було знайти майже  магічний вияв захоплення «книгою болю», що свого часу вважалась ледь не еталоном майбутнього мистецтва.</a:t>
            </a:r>
            <a:endParaRPr lang="uk-UA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72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412</TotalTime>
  <Words>1951</Words>
  <Application>Microsoft Office PowerPoint</Application>
  <PresentationFormat>Екран (4:3)</PresentationFormat>
  <Paragraphs>141</Paragraphs>
  <Slides>37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37</vt:i4>
      </vt:variant>
    </vt:vector>
  </HeadingPairs>
  <TitlesOfParts>
    <vt:vector size="45" baseType="lpstr">
      <vt:lpstr>Arial</vt:lpstr>
      <vt:lpstr>Arial Black</vt:lpstr>
      <vt:lpstr>Bookman Old Style</vt:lpstr>
      <vt:lpstr>Calibri</vt:lpstr>
      <vt:lpstr>Calibri Light</vt:lpstr>
      <vt:lpstr>Times New Roman</vt:lpstr>
      <vt:lpstr>Wingdings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Презентацію підготували учні 11-А класу Харківської гімназії №152</dc:title>
  <dc:creator>usi97</dc:creator>
  <cp:lastModifiedBy>pomah</cp:lastModifiedBy>
  <cp:revision>34</cp:revision>
  <dcterms:created xsi:type="dcterms:W3CDTF">2014-01-19T17:42:39Z</dcterms:created>
  <dcterms:modified xsi:type="dcterms:W3CDTF">2015-02-22T14:01:49Z</dcterms:modified>
</cp:coreProperties>
</file>