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4" r:id="rId8"/>
    <p:sldId id="261" r:id="rId9"/>
    <p:sldId id="263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/>
              <a:t>Зразок підзаголовка</a:t>
            </a:r>
            <a:endParaRPr kumimoji="0" lang="en-US"/>
          </a:p>
        </p:txBody>
      </p:sp>
      <p:sp>
        <p:nvSpPr>
          <p:cNvPr id="28" name="Місце для дати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2E01A1B-6186-46D5-A0A0-7D385E5B2E4F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uk-UA"/>
          </a:p>
        </p:txBody>
      </p:sp>
      <p:sp>
        <p:nvSpPr>
          <p:cNvPr id="10" name="Прямокут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кут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кут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кут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 сполучна ліні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 сполучна ліні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 сполучна ліні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 сполучна ліні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 сполучна ліні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кут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6E4FECD-8A6B-4639-9F83-09AE72D3D286}" type="slidenum">
              <a:rPr lang="uk-UA" smtClean="0"/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/>
              <a:t>Зразок тексту</a:t>
            </a:r>
          </a:p>
          <a:p>
            <a:pPr lvl="1" eaLnBrk="1" latinLnBrk="0" hangingPunct="1"/>
            <a:r>
              <a:rPr lang="uk-UA"/>
              <a:t>Другий рівень</a:t>
            </a:r>
          </a:p>
          <a:p>
            <a:pPr lvl="2" eaLnBrk="1" latinLnBrk="0" hangingPunct="1"/>
            <a:r>
              <a:rPr lang="uk-UA"/>
              <a:t>Третій рівень</a:t>
            </a:r>
          </a:p>
          <a:p>
            <a:pPr lvl="3" eaLnBrk="1" latinLnBrk="0" hangingPunct="1"/>
            <a:r>
              <a:rPr lang="uk-UA"/>
              <a:t>Четвертий рівень</a:t>
            </a:r>
          </a:p>
          <a:p>
            <a:pPr lvl="4" eaLnBrk="1" latinLnBrk="0" hangingPunct="1"/>
            <a:r>
              <a:rPr lang="uk-UA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1A1B-6186-46D5-A0A0-7D385E5B2E4F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FECD-8A6B-4639-9F83-09AE72D3D286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uk-UA"/>
              <a:t>Зразок тексту</a:t>
            </a:r>
          </a:p>
          <a:p>
            <a:pPr lvl="1" eaLnBrk="1" latinLnBrk="0" hangingPunct="1"/>
            <a:r>
              <a:rPr lang="uk-UA"/>
              <a:t>Другий рівень</a:t>
            </a:r>
          </a:p>
          <a:p>
            <a:pPr lvl="2" eaLnBrk="1" latinLnBrk="0" hangingPunct="1"/>
            <a:r>
              <a:rPr lang="uk-UA"/>
              <a:t>Третій рівень</a:t>
            </a:r>
          </a:p>
          <a:p>
            <a:pPr lvl="3" eaLnBrk="1" latinLnBrk="0" hangingPunct="1"/>
            <a:r>
              <a:rPr lang="uk-UA"/>
              <a:t>Четвертий рівень</a:t>
            </a:r>
          </a:p>
          <a:p>
            <a:pPr lvl="4" eaLnBrk="1" latinLnBrk="0" hangingPunct="1"/>
            <a:r>
              <a:rPr lang="uk-UA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1A1B-6186-46D5-A0A0-7D385E5B2E4F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FECD-8A6B-4639-9F83-09AE72D3D286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8" name="Місце для вмісту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uk-UA"/>
              <a:t>Зразок тексту</a:t>
            </a:r>
          </a:p>
          <a:p>
            <a:pPr lvl="1" eaLnBrk="1" latinLnBrk="0" hangingPunct="1"/>
            <a:r>
              <a:rPr lang="uk-UA"/>
              <a:t>Другий рівень</a:t>
            </a:r>
          </a:p>
          <a:p>
            <a:pPr lvl="2" eaLnBrk="1" latinLnBrk="0" hangingPunct="1"/>
            <a:r>
              <a:rPr lang="uk-UA"/>
              <a:t>Третій рівень</a:t>
            </a:r>
          </a:p>
          <a:p>
            <a:pPr lvl="3" eaLnBrk="1" latinLnBrk="0" hangingPunct="1"/>
            <a:r>
              <a:rPr lang="uk-UA"/>
              <a:t>Четвертий рівень</a:t>
            </a:r>
          </a:p>
          <a:p>
            <a:pPr lvl="4" eaLnBrk="1" latinLnBrk="0" hangingPunct="1"/>
            <a:r>
              <a:rPr lang="uk-UA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2E01A1B-6186-46D5-A0A0-7D385E5B2E4F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6E4FECD-8A6B-4639-9F83-09AE72D3D286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2E01A1B-6186-46D5-A0A0-7D385E5B2E4F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uk-UA"/>
          </a:p>
        </p:txBody>
      </p:sp>
      <p:sp>
        <p:nvSpPr>
          <p:cNvPr id="9" name="Прямокут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кут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кут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кут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 сполучна ліні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 сполучна ліні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 сполучна ліні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 сполучна ліні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 сполучна ліні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кут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 сполучна ліні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6E4FECD-8A6B-4639-9F83-09AE72D3D286}" type="slidenum">
              <a:rPr lang="uk-UA" smtClean="0"/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1A1B-6186-46D5-A0A0-7D385E5B2E4F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FECD-8A6B-4639-9F83-09AE72D3D286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Місце для вмісту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uk-UA"/>
              <a:t>Зразок тексту</a:t>
            </a:r>
          </a:p>
          <a:p>
            <a:pPr lvl="1" eaLnBrk="1" latinLnBrk="0" hangingPunct="1"/>
            <a:r>
              <a:rPr lang="uk-UA"/>
              <a:t>Другий рівень</a:t>
            </a:r>
          </a:p>
          <a:p>
            <a:pPr lvl="2" eaLnBrk="1" latinLnBrk="0" hangingPunct="1"/>
            <a:r>
              <a:rPr lang="uk-UA"/>
              <a:t>Третій рівень</a:t>
            </a:r>
          </a:p>
          <a:p>
            <a:pPr lvl="3" eaLnBrk="1" latinLnBrk="0" hangingPunct="1"/>
            <a:r>
              <a:rPr lang="uk-UA"/>
              <a:t>Четвертий рівень</a:t>
            </a:r>
          </a:p>
          <a:p>
            <a:pPr lvl="4" eaLnBrk="1" latinLnBrk="0" hangingPunct="1"/>
            <a:r>
              <a:rPr lang="uk-UA"/>
              <a:t>П'ятий рівень</a:t>
            </a:r>
            <a:endParaRPr kumimoji="0" lang="en-US"/>
          </a:p>
        </p:txBody>
      </p:sp>
      <p:sp>
        <p:nvSpPr>
          <p:cNvPr id="11" name="Місце для вмісту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uk-UA"/>
              <a:t>Зразок тексту</a:t>
            </a:r>
          </a:p>
          <a:p>
            <a:pPr lvl="1" eaLnBrk="1" latinLnBrk="0" hangingPunct="1"/>
            <a:r>
              <a:rPr lang="uk-UA"/>
              <a:t>Другий рівень</a:t>
            </a:r>
          </a:p>
          <a:p>
            <a:pPr lvl="2" eaLnBrk="1" latinLnBrk="0" hangingPunct="1"/>
            <a:r>
              <a:rPr lang="uk-UA"/>
              <a:t>Третій рівень</a:t>
            </a:r>
          </a:p>
          <a:p>
            <a:pPr lvl="3" eaLnBrk="1" latinLnBrk="0" hangingPunct="1"/>
            <a:r>
              <a:rPr lang="uk-UA"/>
              <a:t>Четвертий рівень</a:t>
            </a:r>
          </a:p>
          <a:p>
            <a:pPr lvl="4" eaLnBrk="1" latinLnBrk="0" hangingPunct="1"/>
            <a:r>
              <a:rPr lang="uk-UA"/>
              <a:t>П'ятий рівень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1A1B-6186-46D5-A0A0-7D385E5B2E4F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FECD-8A6B-4639-9F83-09AE72D3D286}" type="slidenum">
              <a:rPr lang="uk-UA" smtClean="0"/>
              <a:t>‹№›</a:t>
            </a:fld>
            <a:endParaRPr lang="uk-UA"/>
          </a:p>
        </p:txBody>
      </p:sp>
      <p:sp>
        <p:nvSpPr>
          <p:cNvPr id="11" name="Місце для вмісту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uk-UA"/>
              <a:t>Зразок тексту</a:t>
            </a:r>
          </a:p>
          <a:p>
            <a:pPr lvl="1" eaLnBrk="1" latinLnBrk="0" hangingPunct="1"/>
            <a:r>
              <a:rPr lang="uk-UA"/>
              <a:t>Другий рівень</a:t>
            </a:r>
          </a:p>
          <a:p>
            <a:pPr lvl="2" eaLnBrk="1" latinLnBrk="0" hangingPunct="1"/>
            <a:r>
              <a:rPr lang="uk-UA"/>
              <a:t>Третій рівень</a:t>
            </a:r>
          </a:p>
          <a:p>
            <a:pPr lvl="3" eaLnBrk="1" latinLnBrk="0" hangingPunct="1"/>
            <a:r>
              <a:rPr lang="uk-UA"/>
              <a:t>Четвертий рівень</a:t>
            </a:r>
          </a:p>
          <a:p>
            <a:pPr lvl="4" eaLnBrk="1" latinLnBrk="0" hangingPunct="1"/>
            <a:r>
              <a:rPr lang="uk-UA"/>
              <a:t>П'ятий рівень</a:t>
            </a:r>
            <a:endParaRPr kumimoji="0"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uk-UA"/>
              <a:t>Зразок тексту</a:t>
            </a:r>
          </a:p>
          <a:p>
            <a:pPr lvl="1" eaLnBrk="1" latinLnBrk="0" hangingPunct="1"/>
            <a:r>
              <a:rPr lang="uk-UA"/>
              <a:t>Другий рівень</a:t>
            </a:r>
          </a:p>
          <a:p>
            <a:pPr lvl="2" eaLnBrk="1" latinLnBrk="0" hangingPunct="1"/>
            <a:r>
              <a:rPr lang="uk-UA"/>
              <a:t>Третій рівень</a:t>
            </a:r>
          </a:p>
          <a:p>
            <a:pPr lvl="3" eaLnBrk="1" latinLnBrk="0" hangingPunct="1"/>
            <a:r>
              <a:rPr lang="uk-UA"/>
              <a:t>Четвертий рівень</a:t>
            </a:r>
          </a:p>
          <a:p>
            <a:pPr lvl="4" eaLnBrk="1" latinLnBrk="0" hangingPunct="1"/>
            <a:r>
              <a:rPr lang="uk-UA"/>
              <a:t>П'ятий рівень</a:t>
            </a:r>
            <a:endParaRPr kumimoji="0" lang="en-US"/>
          </a:p>
        </p:txBody>
      </p:sp>
      <p:sp>
        <p:nvSpPr>
          <p:cNvPr id="12" name="Місце для тексту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uk-UA"/>
              <a:t>Зразок тексту</a:t>
            </a:r>
          </a:p>
        </p:txBody>
      </p:sp>
      <p:sp>
        <p:nvSpPr>
          <p:cNvPr id="14" name="Місце для тексту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uk-UA"/>
              <a:t>Зразок тексту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6" name="Місце для дати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2E01A1B-6186-46D5-A0A0-7D385E5B2E4F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6E4FECD-8A6B-4639-9F83-09AE72D3D286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1A1B-6186-46D5-A0A0-7D385E5B2E4F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FECD-8A6B-4639-9F83-09AE72D3D286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 сполучна ліні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/>
              <a:t>Зразок тексту</a:t>
            </a:r>
          </a:p>
        </p:txBody>
      </p:sp>
      <p:sp>
        <p:nvSpPr>
          <p:cNvPr id="8" name="Пряма сполучна ліні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кут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 сполучна ліні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Місце для вмісту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uk-UA"/>
              <a:t>Зразок тексту</a:t>
            </a:r>
          </a:p>
          <a:p>
            <a:pPr lvl="1" eaLnBrk="1" latinLnBrk="0" hangingPunct="1"/>
            <a:r>
              <a:rPr lang="uk-UA"/>
              <a:t>Другий рівень</a:t>
            </a:r>
          </a:p>
          <a:p>
            <a:pPr lvl="2" eaLnBrk="1" latinLnBrk="0" hangingPunct="1"/>
            <a:r>
              <a:rPr lang="uk-UA"/>
              <a:t>Третій рівень</a:t>
            </a:r>
          </a:p>
          <a:p>
            <a:pPr lvl="3" eaLnBrk="1" latinLnBrk="0" hangingPunct="1"/>
            <a:r>
              <a:rPr lang="uk-UA"/>
              <a:t>Четвертий рівень</a:t>
            </a:r>
          </a:p>
          <a:p>
            <a:pPr lvl="4" eaLnBrk="1" latinLnBrk="0" hangingPunct="1"/>
            <a:r>
              <a:rPr lang="uk-UA"/>
              <a:t>П'ятий рівень</a:t>
            </a:r>
            <a:endParaRPr kumimoji="0" lang="en-US"/>
          </a:p>
        </p:txBody>
      </p:sp>
      <p:sp>
        <p:nvSpPr>
          <p:cNvPr id="21" name="Місце для дати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2E01A1B-6186-46D5-A0A0-7D385E5B2E4F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22" name="Місце для номера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6E4FECD-8A6B-4639-9F83-09AE72D3D286}" type="slidenum">
              <a:rPr lang="uk-UA" smtClean="0"/>
              <a:t>‹№›</a:t>
            </a:fld>
            <a:endParaRPr lang="uk-UA"/>
          </a:p>
        </p:txBody>
      </p:sp>
      <p:sp>
        <p:nvSpPr>
          <p:cNvPr id="23" name="Місце для нижнього колонтитула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uk-UA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/>
              <a:t>Зразок тексту</a:t>
            </a:r>
          </a:p>
        </p:txBody>
      </p:sp>
      <p:sp>
        <p:nvSpPr>
          <p:cNvPr id="10" name="Пряма сполучна ліні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кут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 сполучна ліні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 сполучна ліні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 сполучна ліні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Місце для дати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2E01A1B-6186-46D5-A0A0-7D385E5B2E4F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18" name="Місце для номера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6E4FECD-8A6B-4639-9F83-09AE72D3D286}" type="slidenum">
              <a:rPr lang="uk-UA" smtClean="0"/>
              <a:t>‹№›</a:t>
            </a:fld>
            <a:endParaRPr lang="uk-UA"/>
          </a:p>
        </p:txBody>
      </p:sp>
      <p:sp>
        <p:nvSpPr>
          <p:cNvPr id="21" name="Місце для нижнього колонтитула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 сполучна ліні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uk-UA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/>
              <a:t>Зразок тексту</a:t>
            </a:r>
          </a:p>
          <a:p>
            <a:pPr lvl="1" eaLnBrk="1" latinLnBrk="0" hangingPunct="1"/>
            <a:r>
              <a:rPr kumimoji="0" lang="uk-UA"/>
              <a:t>Другий рівень</a:t>
            </a:r>
          </a:p>
          <a:p>
            <a:pPr lvl="2" eaLnBrk="1" latinLnBrk="0" hangingPunct="1"/>
            <a:r>
              <a:rPr kumimoji="0" lang="uk-UA"/>
              <a:t>Третій рівень</a:t>
            </a:r>
          </a:p>
          <a:p>
            <a:pPr lvl="3" eaLnBrk="1" latinLnBrk="0" hangingPunct="1"/>
            <a:r>
              <a:rPr kumimoji="0" lang="uk-UA"/>
              <a:t>Четвертий рівень</a:t>
            </a:r>
          </a:p>
          <a:p>
            <a:pPr lvl="4" eaLnBrk="1" latinLnBrk="0" hangingPunct="1"/>
            <a:r>
              <a:rPr kumimoji="0" lang="uk-UA"/>
              <a:t>П'ятий рівень</a:t>
            </a:r>
            <a:endParaRPr kumimoji="0" lang="en-US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2E01A1B-6186-46D5-A0A0-7D385E5B2E4F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кут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6E4FECD-8A6B-4639-9F83-09AE72D3D286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folkmoda.net/jinochiy-odyag/vyshyvank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" TargetMode="External"/><Relationship Id="rId2" Type="http://schemas.openxmlformats.org/officeDocument/2006/relationships/hyperlink" Target="https://folkmoda.net/vishivanki-kiivshchini-ornamenti-osoblivosti-ta-tradicii?srsltid=AfmBOorzylLY7lpn4VEI3FT5g95uFuMER6bFrYAupdhHlblHsL6WdG1-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https://magiavizerynky.com/novyny-statti/scho-symvolizuyut-ornamenty-na-vyshyvantsi/?srsltid=AfmBOoqjPN9i8IJo93GdXjetMikrWRo2pgOZGa3SfUS6A2fb4JYWk6rj" TargetMode="External"/><Relationship Id="rId4" Type="http://schemas.openxmlformats.org/officeDocument/2006/relationships/hyperlink" Target="https://vseosvita.ua/test/test-rebusy-vyshyvanka-88394.html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548680"/>
            <a:ext cx="6552728" cy="2088232"/>
          </a:xfrm>
        </p:spPr>
        <p:txBody>
          <a:bodyPr>
            <a:noAutofit/>
          </a:bodyPr>
          <a:lstStyle/>
          <a:p>
            <a:pPr algn="ctr"/>
            <a:br>
              <a:rPr lang="uk-UA" sz="4400" dirty="0">
                <a:solidFill>
                  <a:srgbClr val="FF0000"/>
                </a:solidFill>
              </a:rPr>
            </a:br>
            <a:br>
              <a:rPr lang="uk-UA" sz="4400" dirty="0">
                <a:solidFill>
                  <a:srgbClr val="FF0000"/>
                </a:solidFill>
              </a:rPr>
            </a:br>
            <a:r>
              <a:rPr lang="uk-UA" sz="4400" dirty="0">
                <a:solidFill>
                  <a:srgbClr val="FF0000"/>
                </a:solidFill>
              </a:rPr>
              <a:t>Одягни вишиванку – підтримай своїх!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Тихонович Алла Сергіївна, педагог – організатор </a:t>
            </a:r>
            <a:r>
              <a:rPr lang="uk-UA" dirty="0" err="1">
                <a:solidFill>
                  <a:schemeClr val="tx1"/>
                </a:solidFill>
              </a:rPr>
              <a:t>Калинопільського</a:t>
            </a:r>
            <a:r>
              <a:rPr lang="uk-UA" dirty="0">
                <a:solidFill>
                  <a:schemeClr val="tx1"/>
                </a:solidFill>
              </a:rPr>
              <a:t> ліцею №1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66011"/>
            <a:ext cx="1848458" cy="198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571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42617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Open Sans"/>
              </a:rPr>
              <a:t>Коло </a:t>
            </a:r>
            <a:r>
              <a:rPr lang="ru-RU" sz="2000" dirty="0">
                <a:solidFill>
                  <a:srgbClr val="000000"/>
                </a:solidFill>
                <a:latin typeface="Open Sans"/>
              </a:rPr>
              <a:t>– </a:t>
            </a:r>
            <a:r>
              <a:rPr lang="ru-RU" sz="2000" dirty="0">
                <a:solidFill>
                  <a:schemeClr val="tx1"/>
                </a:solidFill>
                <a:latin typeface="Open Sans"/>
              </a:rPr>
              <a:t>символ </a:t>
            </a:r>
            <a:r>
              <a:rPr lang="ru-RU" sz="2000" dirty="0" err="1">
                <a:solidFill>
                  <a:schemeClr val="tx1"/>
                </a:solidFill>
                <a:latin typeface="Open Sans"/>
              </a:rPr>
              <a:t>Сонця</a:t>
            </a:r>
            <a:r>
              <a:rPr lang="ru-RU" sz="2000" dirty="0">
                <a:solidFill>
                  <a:schemeClr val="tx1"/>
                </a:solidFill>
                <a:latin typeface="Open Sans"/>
              </a:rPr>
              <a:t> і </a:t>
            </a:r>
            <a:r>
              <a:rPr lang="ru-RU" sz="2000" dirty="0" err="1">
                <a:solidFill>
                  <a:schemeClr val="tx1"/>
                </a:solidFill>
                <a:latin typeface="Open Sans"/>
              </a:rPr>
              <a:t>гармонії</a:t>
            </a:r>
            <a:r>
              <a:rPr lang="ru-RU" sz="2000" dirty="0">
                <a:solidFill>
                  <a:schemeClr val="tx1"/>
                </a:solidFill>
                <a:latin typeface="Open Sans"/>
              </a:rPr>
              <a:t>. </a:t>
            </a:r>
            <a:r>
              <a:rPr lang="ru-RU" sz="2000" dirty="0" err="1">
                <a:solidFill>
                  <a:schemeClr val="tx1"/>
                </a:solidFill>
                <a:latin typeface="Open Sans"/>
              </a:rPr>
              <a:t>Ще</a:t>
            </a:r>
            <a:r>
              <a:rPr lang="ru-RU" sz="2000" dirty="0">
                <a:solidFill>
                  <a:schemeClr val="tx1"/>
                </a:solidFill>
                <a:latin typeface="Open Sans"/>
              </a:rPr>
              <a:t> за </a:t>
            </a:r>
            <a:r>
              <a:rPr lang="ru-RU" sz="2000" dirty="0" err="1">
                <a:solidFill>
                  <a:schemeClr val="tx1"/>
                </a:solidFill>
                <a:latin typeface="Open Sans"/>
              </a:rPr>
              <a:t>часів</a:t>
            </a:r>
            <a:r>
              <a:rPr lang="ru-RU" sz="2000" dirty="0">
                <a:solidFill>
                  <a:schemeClr val="tx1"/>
                </a:solidFill>
                <a:latin typeface="Open Sans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Open Sans"/>
              </a:rPr>
              <a:t>язичництва</a:t>
            </a:r>
            <a:r>
              <a:rPr lang="ru-RU" sz="2000" dirty="0">
                <a:solidFill>
                  <a:schemeClr val="tx1"/>
                </a:solidFill>
                <a:latin typeface="Open Sans"/>
              </a:rPr>
              <a:t>, а </a:t>
            </a:r>
            <a:r>
              <a:rPr lang="ru-RU" sz="2000" dirty="0" err="1">
                <a:solidFill>
                  <a:schemeClr val="tx1"/>
                </a:solidFill>
                <a:latin typeface="Open Sans"/>
              </a:rPr>
              <a:t>пізніше</a:t>
            </a:r>
            <a:r>
              <a:rPr lang="ru-RU" sz="2000" dirty="0">
                <a:solidFill>
                  <a:schemeClr val="tx1"/>
                </a:solidFill>
                <a:latin typeface="Open Sans"/>
              </a:rPr>
              <a:t> і </a:t>
            </a:r>
            <a:r>
              <a:rPr lang="ru-RU" sz="2000" dirty="0" err="1">
                <a:solidFill>
                  <a:schemeClr val="tx1"/>
                </a:solidFill>
                <a:latin typeface="Open Sans"/>
              </a:rPr>
              <a:t>християнства</a:t>
            </a:r>
            <a:r>
              <a:rPr lang="ru-RU" sz="2000" dirty="0">
                <a:solidFill>
                  <a:schemeClr val="tx1"/>
                </a:solidFill>
                <a:latin typeface="Open Sans"/>
              </a:rPr>
              <a:t> коло </a:t>
            </a:r>
            <a:r>
              <a:rPr lang="ru-RU" sz="2000" dirty="0" err="1">
                <a:solidFill>
                  <a:schemeClr val="tx1"/>
                </a:solidFill>
                <a:latin typeface="Open Sans"/>
              </a:rPr>
              <a:t>символізувало</a:t>
            </a:r>
            <a:r>
              <a:rPr lang="ru-RU" sz="2000" dirty="0">
                <a:solidFill>
                  <a:schemeClr val="tx1"/>
                </a:solidFill>
                <a:latin typeface="Open Sans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Open Sans"/>
              </a:rPr>
              <a:t>нескінченність</a:t>
            </a:r>
            <a:r>
              <a:rPr lang="ru-RU" sz="2000" dirty="0">
                <a:solidFill>
                  <a:schemeClr val="tx1"/>
                </a:solidFill>
                <a:latin typeface="Open Sans"/>
              </a:rPr>
              <a:t>, круговерть </a:t>
            </a:r>
            <a:r>
              <a:rPr lang="ru-RU" sz="2000" dirty="0" err="1">
                <a:solidFill>
                  <a:schemeClr val="tx1"/>
                </a:solidFill>
                <a:latin typeface="Open Sans"/>
              </a:rPr>
              <a:t>небесних</a:t>
            </a:r>
            <a:r>
              <a:rPr lang="ru-RU" sz="2000" dirty="0">
                <a:solidFill>
                  <a:schemeClr val="tx1"/>
                </a:solidFill>
                <a:latin typeface="Open Sans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Open Sans"/>
              </a:rPr>
              <a:t>тіл</a:t>
            </a:r>
            <a:r>
              <a:rPr lang="ru-RU" sz="2000" dirty="0">
                <a:solidFill>
                  <a:schemeClr val="tx1"/>
                </a:solidFill>
                <a:latin typeface="Open Sans"/>
              </a:rPr>
              <a:t>, самого </a:t>
            </a:r>
            <a:r>
              <a:rPr lang="ru-RU" sz="2000" dirty="0" err="1">
                <a:solidFill>
                  <a:schemeClr val="tx1"/>
                </a:solidFill>
                <a:latin typeface="Open Sans"/>
              </a:rPr>
              <a:t>життя</a:t>
            </a:r>
            <a:r>
              <a:rPr lang="ru-RU" sz="2000" dirty="0">
                <a:solidFill>
                  <a:schemeClr val="tx1"/>
                </a:solidFill>
                <a:latin typeface="Open Sans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Open Sans"/>
              </a:rPr>
              <a:t>священне</a:t>
            </a:r>
            <a:r>
              <a:rPr lang="ru-RU" sz="2000" dirty="0">
                <a:solidFill>
                  <a:schemeClr val="tx1"/>
                </a:solidFill>
                <a:latin typeface="Open Sans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Open Sans"/>
              </a:rPr>
              <a:t>ставлення</a:t>
            </a:r>
            <a:r>
              <a:rPr lang="ru-RU" sz="2000" dirty="0">
                <a:solidFill>
                  <a:schemeClr val="tx1"/>
                </a:solidFill>
                <a:latin typeface="Open Sans"/>
              </a:rPr>
              <a:t> до Неба, </a:t>
            </a:r>
            <a:r>
              <a:rPr lang="ru-RU" sz="2000" dirty="0" err="1">
                <a:solidFill>
                  <a:schemeClr val="tx1"/>
                </a:solidFill>
                <a:latin typeface="Open Sans"/>
              </a:rPr>
              <a:t>Землі</a:t>
            </a:r>
            <a:r>
              <a:rPr lang="ru-RU" sz="2000" dirty="0">
                <a:solidFill>
                  <a:schemeClr val="tx1"/>
                </a:solidFill>
                <a:latin typeface="Open Sans"/>
              </a:rPr>
              <a:t>.</a:t>
            </a:r>
            <a:endParaRPr lang="uk-UA" sz="2000" dirty="0">
              <a:solidFill>
                <a:schemeClr val="tx1"/>
              </a:solidFill>
              <a:latin typeface="Open Sans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60848"/>
            <a:ext cx="4009628" cy="393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225652" cy="392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72" y="2060848"/>
            <a:ext cx="4104456" cy="386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421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66189"/>
            <a:ext cx="7467600" cy="2376264"/>
          </a:xfrm>
        </p:spPr>
        <p:txBody>
          <a:bodyPr>
            <a:normAutofit fontScale="90000"/>
          </a:bodyPr>
          <a:lstStyle/>
          <a:p>
            <a:br>
              <a:rPr lang="uk-UA" sz="2200" dirty="0">
                <a:solidFill>
                  <a:srgbClr val="FF0000"/>
                </a:solidFill>
                <a:latin typeface="Open Sans"/>
              </a:rPr>
            </a:br>
            <a:br>
              <a:rPr lang="uk-UA" sz="2200" dirty="0">
                <a:solidFill>
                  <a:srgbClr val="FF0000"/>
                </a:solidFill>
                <a:latin typeface="Open Sans"/>
              </a:rPr>
            </a:br>
            <a:r>
              <a:rPr lang="uk-UA" sz="2200" b="1" dirty="0">
                <a:solidFill>
                  <a:srgbClr val="FF0000"/>
                </a:solidFill>
                <a:latin typeface="Open Sans"/>
              </a:rPr>
              <a:t>Ромб</a:t>
            </a:r>
            <a:r>
              <a:rPr lang="uk-UA" sz="2200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uk-UA" sz="2200" dirty="0">
                <a:solidFill>
                  <a:schemeClr val="tx1"/>
                </a:solidFill>
                <a:latin typeface="Open Sans"/>
              </a:rPr>
              <a:t>– складний візерунок, що складається з двох трикутників. Це образ Сонця і знак родючості нашої Землі, що зігріта сонячними променями. Ромб із крапками в середині символізує засіяне поле, сприяє родючості, доброму врожаю, заплідненню. Для вагітних він був справжнім оберегом, тому </a:t>
            </a:r>
            <a:r>
              <a:rPr lang="uk-UA" sz="2200" b="1" dirty="0">
                <a:solidFill>
                  <a:schemeClr val="tx1"/>
                </a:solidFill>
                <a:latin typeface="Open Sans"/>
                <a:hlinkClick r:id="rId2"/>
              </a:rPr>
              <a:t>жіноча</a:t>
            </a:r>
            <a:r>
              <a:rPr lang="uk-UA" sz="2200" b="1" dirty="0">
                <a:solidFill>
                  <a:schemeClr val="tx1"/>
                </a:solidFill>
                <a:latin typeface="Open Sans"/>
              </a:rPr>
              <a:t> </a:t>
            </a:r>
            <a:r>
              <a:rPr lang="uk-UA" sz="2200" b="1" dirty="0">
                <a:solidFill>
                  <a:schemeClr val="tx1"/>
                </a:solidFill>
                <a:latin typeface="Open Sans"/>
                <a:hlinkClick r:id="rId2"/>
              </a:rPr>
              <a:t>вишиванка </a:t>
            </a:r>
            <a:r>
              <a:rPr lang="uk-UA" sz="2200" dirty="0">
                <a:solidFill>
                  <a:schemeClr val="tx1"/>
                </a:solidFill>
                <a:latin typeface="Open Sans"/>
              </a:rPr>
              <a:t> часто мала таку деталь</a:t>
            </a:r>
            <a:r>
              <a:rPr lang="uk-UA" dirty="0">
                <a:solidFill>
                  <a:schemeClr val="tx1"/>
                </a:solidFill>
                <a:latin typeface="Open Sans"/>
              </a:rPr>
              <a:t>.</a:t>
            </a:r>
            <a:br>
              <a:rPr lang="uk-UA" dirty="0">
                <a:solidFill>
                  <a:schemeClr val="tx1"/>
                </a:solidFill>
                <a:latin typeface="Roboto"/>
              </a:rPr>
            </a:b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3837434" cy="383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783" y="2780928"/>
            <a:ext cx="244827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500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467600" cy="1008112"/>
          </a:xfrm>
        </p:spPr>
        <p:txBody>
          <a:bodyPr>
            <a:noAutofit/>
          </a:bodyPr>
          <a:lstStyle/>
          <a:p>
            <a:r>
              <a:rPr lang="uk-UA" sz="2000" b="1" dirty="0">
                <a:solidFill>
                  <a:srgbClr val="FF0000"/>
                </a:solidFill>
                <a:latin typeface="Open Sans"/>
              </a:rPr>
              <a:t>Хрест</a:t>
            </a:r>
            <a:r>
              <a:rPr lang="uk-UA" sz="2000" dirty="0">
                <a:latin typeface="Open Sans"/>
              </a:rPr>
              <a:t> </a:t>
            </a:r>
            <a:r>
              <a:rPr lang="uk-UA" sz="2000" dirty="0">
                <a:solidFill>
                  <a:schemeClr val="tx1"/>
                </a:solidFill>
                <a:latin typeface="Open Sans"/>
              </a:rPr>
              <a:t>– сакральний прадавній знак, поєднання Сонця і Вогню, батьківської й материнської енергетики, чоловічої й жіночої. Це знак найпершої триєдності, є оберегом від злих духів, поганого ока.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5260">
            <a:off x="764040" y="2877008"/>
            <a:ext cx="3399933" cy="267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7526">
            <a:off x="4802100" y="2761713"/>
            <a:ext cx="3521933" cy="220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438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467600" cy="4968552"/>
          </a:xfrm>
        </p:spPr>
        <p:txBody>
          <a:bodyPr>
            <a:noAutofit/>
          </a:bodyPr>
          <a:lstStyle/>
          <a:p>
            <a:r>
              <a:rPr lang="uk-UA" sz="4000" dirty="0">
                <a:solidFill>
                  <a:srgbClr val="FF0000"/>
                </a:solidFill>
                <a:latin typeface="Open Sans"/>
              </a:rPr>
              <a:t>Українська вишивка вирізняється колосальним регіональним різноманіттям: від білої гладі Полтавщини та геометричних візерунків Київщини до густої чорної борщівської вишивки Тернопільщини. 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013176"/>
            <a:ext cx="238125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0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Борщівська вишивка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672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2102">
            <a:off x="4269131" y="2483481"/>
            <a:ext cx="3894182" cy="27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357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Легенда походження: 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uk-UA" dirty="0"/>
              <a:t>Згідно з народними переказами, чорний колір став домінантним після трагічних подій понад 500 років тому, коли під час ворожих набігів загинуло майже все чоловіче населення краю, а жінки заприсяглися протягом кількох поколінь носити траурні чорні сорочки.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65971"/>
            <a:ext cx="475252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7165" y="2770485"/>
            <a:ext cx="2265611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837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Полтавська вишивка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1999">
            <a:off x="629748" y="3437553"/>
            <a:ext cx="3821821" cy="234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1507">
            <a:off x="4468922" y="2344797"/>
            <a:ext cx="3957707" cy="242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367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Легенда походження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uk-UA" dirty="0">
                <a:solidFill>
                  <a:srgbClr val="0A0A0A"/>
                </a:solidFill>
                <a:latin typeface="Open Sans"/>
              </a:rPr>
              <a:t>Легенда говорить про </a:t>
            </a:r>
            <a:r>
              <a:rPr lang="uk-UA" b="1" dirty="0">
                <a:solidFill>
                  <a:srgbClr val="0A0A0A"/>
                </a:solidFill>
                <a:latin typeface="Open Sans"/>
              </a:rPr>
              <a:t>духовну чистоту</a:t>
            </a:r>
            <a:r>
              <a:rPr lang="uk-UA" dirty="0">
                <a:solidFill>
                  <a:srgbClr val="0A0A0A"/>
                </a:solidFill>
                <a:latin typeface="Open Sans"/>
              </a:rPr>
              <a:t>: білий колір символізував святість та недоторканність душі. Полтавки вірили, що така сорочка — це найкращий захист від «зурочення», бо лихе око не знайде на ній за що зачепитися (немає яскравих плям).</a:t>
            </a:r>
          </a:p>
          <a:p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87824" y="2708920"/>
            <a:ext cx="2592286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03498" y="2456892"/>
            <a:ext cx="2592288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101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67600" cy="1143000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Закарпатська вишивка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17450"/>
            <a:ext cx="446449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28800"/>
            <a:ext cx="2952328" cy="462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29" y="1744148"/>
            <a:ext cx="4248472" cy="455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46119"/>
            <a:ext cx="3392209" cy="434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842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Легенда походження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uk-UA" dirty="0"/>
              <a:t>Існує поетична версія, що перші закарпатські орнаменти повторювали рельєф Карпат. Зигзагоподібні лінії символізували гірські хребти та річки, а восьмикутні зірки — сонце, що встає над вершинами. Багатоколірність вишивки (особливо на </a:t>
            </a:r>
            <a:r>
              <a:rPr lang="uk-UA" dirty="0" err="1"/>
              <a:t>Рахівщині</a:t>
            </a:r>
            <a:r>
              <a:rPr lang="uk-UA" dirty="0"/>
              <a:t>) пояснюють спробою перенести на полотно барви гірських лук (полонин) у період цвітіння.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69160"/>
            <a:ext cx="6875115" cy="157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35" y="4729508"/>
            <a:ext cx="8064896" cy="1852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012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</a:rPr>
              <a:t>Історія свята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uk-UA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Всесвітній день вишиванки — міжнародне свято започатковане у 2006 році студенткою Чернівецького національного університету Лесею </a:t>
            </a:r>
            <a:r>
              <a:rPr lang="uk-UA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Воронюк</a:t>
            </a:r>
            <a:r>
              <a:rPr lang="uk-UA" dirty="0">
                <a:solidFill>
                  <a:srgbClr val="0A0A0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Ідея полягала у створенні буднього дня для носіння традиційного вбрання, щоб засвідчити національну ідентичність, а не прив'язуватися до святкових дат. Свято відзначають щороку у третій четвер травня. </a:t>
            </a:r>
            <a:endParaRPr lang="uk-UA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167" y="4797152"/>
            <a:ext cx="5660107" cy="148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856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</a:rPr>
              <a:t>Київська вишивка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264695" cy="452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97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</a:rPr>
              <a:t>Легенда походження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899592" y="1859340"/>
            <a:ext cx="6840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Найпоширеніша</a:t>
            </a:r>
            <a:r>
              <a:rPr lang="ru-RU" sz="2400" dirty="0"/>
              <a:t> легенда </a:t>
            </a:r>
            <a:r>
              <a:rPr lang="ru-RU" sz="2400" dirty="0" err="1"/>
              <a:t>пов’язує</a:t>
            </a:r>
            <a:r>
              <a:rPr lang="ru-RU" sz="2400" dirty="0"/>
              <a:t> </a:t>
            </a:r>
            <a:r>
              <a:rPr lang="ru-RU" sz="2400" dirty="0" err="1"/>
              <a:t>вишиванку</a:t>
            </a:r>
            <a:r>
              <a:rPr lang="ru-RU" sz="2400" dirty="0"/>
              <a:t> з часом страшного мору. Коли на </a:t>
            </a:r>
            <a:r>
              <a:rPr lang="ru-RU" sz="2400" dirty="0" err="1"/>
              <a:t>землі</a:t>
            </a:r>
            <a:r>
              <a:rPr lang="ru-RU" sz="2400" dirty="0"/>
              <a:t> </a:t>
            </a:r>
            <a:r>
              <a:rPr lang="ru-RU" sz="2400" dirty="0" err="1"/>
              <a:t>лютувала</a:t>
            </a:r>
            <a:r>
              <a:rPr lang="ru-RU" sz="2400" dirty="0"/>
              <a:t> хвороба, людям </a:t>
            </a:r>
            <a:r>
              <a:rPr lang="ru-RU" sz="2400" dirty="0" err="1"/>
              <a:t>з'явилося</a:t>
            </a:r>
            <a:r>
              <a:rPr lang="ru-RU" sz="2400" dirty="0"/>
              <a:t> </a:t>
            </a:r>
            <a:r>
              <a:rPr lang="ru-RU" sz="2400" dirty="0" err="1"/>
              <a:t>видіння</a:t>
            </a:r>
            <a:r>
              <a:rPr lang="ru-RU" sz="2400" dirty="0"/>
              <a:t> (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порада</a:t>
            </a:r>
            <a:r>
              <a:rPr lang="ru-RU" sz="2400" dirty="0"/>
              <a:t> </a:t>
            </a:r>
            <a:r>
              <a:rPr lang="ru-RU" sz="2400" dirty="0" err="1"/>
              <a:t>мудреця</a:t>
            </a:r>
            <a:r>
              <a:rPr lang="ru-RU" sz="2400" dirty="0"/>
              <a:t>),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врятуватися</a:t>
            </a:r>
            <a:r>
              <a:rPr lang="ru-RU" sz="2400" dirty="0"/>
              <a:t> </a:t>
            </a:r>
            <a:r>
              <a:rPr lang="ru-RU" sz="2400" dirty="0" err="1"/>
              <a:t>зможе</a:t>
            </a:r>
            <a:r>
              <a:rPr lang="ru-RU" sz="2400" dirty="0"/>
              <a:t> </a:t>
            </a:r>
            <a:r>
              <a:rPr lang="ru-RU" sz="2400" dirty="0" err="1"/>
              <a:t>лише</a:t>
            </a:r>
            <a:r>
              <a:rPr lang="ru-RU" sz="2400" dirty="0"/>
              <a:t> той, </a:t>
            </a:r>
            <a:r>
              <a:rPr lang="ru-RU" sz="2400" dirty="0" err="1"/>
              <a:t>хто</a:t>
            </a:r>
            <a:r>
              <a:rPr lang="ru-RU" sz="2400" dirty="0"/>
              <a:t> </a:t>
            </a:r>
            <a:r>
              <a:rPr lang="ru-RU" sz="2400" dirty="0" err="1"/>
              <a:t>позначить</a:t>
            </a:r>
            <a:r>
              <a:rPr lang="ru-RU" sz="2400" dirty="0"/>
              <a:t> </a:t>
            </a:r>
            <a:r>
              <a:rPr lang="ru-RU" sz="2400" dirty="0" err="1"/>
              <a:t>свій</a:t>
            </a:r>
            <a:r>
              <a:rPr lang="ru-RU" sz="2400" dirty="0"/>
              <a:t> </a:t>
            </a:r>
            <a:r>
              <a:rPr lang="ru-RU" sz="2400" dirty="0" err="1"/>
              <a:t>одяг</a:t>
            </a:r>
            <a:r>
              <a:rPr lang="ru-RU" sz="2400" dirty="0"/>
              <a:t> </a:t>
            </a:r>
            <a:r>
              <a:rPr lang="ru-RU" sz="2400" dirty="0" err="1"/>
              <a:t>спеціальними</a:t>
            </a:r>
            <a:r>
              <a:rPr lang="ru-RU" sz="2400" dirty="0"/>
              <a:t> символами на </a:t>
            </a:r>
            <a:r>
              <a:rPr lang="ru-RU" sz="2400" dirty="0" err="1"/>
              <a:t>білому</a:t>
            </a:r>
            <a:r>
              <a:rPr lang="ru-RU" sz="2400" dirty="0"/>
              <a:t> </a:t>
            </a:r>
            <a:r>
              <a:rPr lang="ru-RU" sz="2400" dirty="0" err="1"/>
              <a:t>полотні</a:t>
            </a:r>
            <a:r>
              <a:rPr lang="ru-RU" sz="2400" dirty="0"/>
              <a:t>. </a:t>
            </a:r>
            <a:r>
              <a:rPr lang="ru-RU" sz="2400" dirty="0" err="1"/>
              <a:t>Вишиті</a:t>
            </a:r>
            <a:r>
              <a:rPr lang="ru-RU" sz="2400" dirty="0"/>
              <a:t> </a:t>
            </a:r>
            <a:r>
              <a:rPr lang="ru-RU" sz="2400" dirty="0" err="1"/>
              <a:t>хрести</a:t>
            </a:r>
            <a:r>
              <a:rPr lang="ru-RU" sz="2400" dirty="0"/>
              <a:t> та </a:t>
            </a:r>
            <a:r>
              <a:rPr lang="ru-RU" sz="2400" dirty="0" err="1"/>
              <a:t>візерунки</a:t>
            </a:r>
            <a:r>
              <a:rPr lang="ru-RU" sz="2400" dirty="0"/>
              <a:t> на </a:t>
            </a:r>
            <a:r>
              <a:rPr lang="ru-RU" sz="2400" dirty="0" err="1"/>
              <a:t>горловині</a:t>
            </a:r>
            <a:r>
              <a:rPr lang="ru-RU" sz="2400" dirty="0"/>
              <a:t> та манжетах стали "затворами", </a:t>
            </a:r>
            <a:r>
              <a:rPr lang="ru-RU" sz="2400" dirty="0" err="1"/>
              <a:t>що</a:t>
            </a:r>
            <a:r>
              <a:rPr lang="ru-RU" sz="2400" dirty="0"/>
              <a:t> не пускали лихо до </a:t>
            </a:r>
            <a:r>
              <a:rPr lang="ru-RU" sz="2400" dirty="0" err="1"/>
              <a:t>тіла</a:t>
            </a:r>
            <a:r>
              <a:rPr lang="ru-RU" sz="2400" dirty="0"/>
              <a:t>. </a:t>
            </a:r>
            <a:endParaRPr lang="uk-UA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23" y="476672"/>
            <a:ext cx="78533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04716" y="3460179"/>
            <a:ext cx="785813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577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uk-UA" sz="3600" b="1" dirty="0">
                <a:solidFill>
                  <a:srgbClr val="FF0000"/>
                </a:solidFill>
              </a:rPr>
              <a:t> Цікаві факти про вишиванку 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827584" y="1450525"/>
            <a:ext cx="77768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err="1"/>
              <a:t>Найдорожча</a:t>
            </a:r>
            <a:r>
              <a:rPr lang="ru-RU" sz="2400" dirty="0"/>
              <a:t> </a:t>
            </a:r>
            <a:r>
              <a:rPr lang="ru-RU" sz="2400" dirty="0" err="1"/>
              <a:t>вишиванка</a:t>
            </a:r>
            <a:r>
              <a:rPr lang="ru-RU" sz="2400" dirty="0"/>
              <a:t> </a:t>
            </a:r>
            <a:r>
              <a:rPr lang="ru-RU" sz="2400" dirty="0" err="1"/>
              <a:t>була</a:t>
            </a:r>
            <a:r>
              <a:rPr lang="ru-RU" sz="2400" dirty="0"/>
              <a:t> представлена ​​на </a:t>
            </a:r>
            <a:r>
              <a:rPr lang="ru-RU" sz="2400" dirty="0" err="1"/>
              <a:t>Сорочинському</a:t>
            </a:r>
            <a:r>
              <a:rPr lang="ru-RU" sz="2400" dirty="0"/>
              <a:t> ярмарку у 2013 </a:t>
            </a:r>
            <a:r>
              <a:rPr lang="ru-RU" sz="2400" dirty="0" err="1"/>
              <a:t>році</a:t>
            </a:r>
            <a:r>
              <a:rPr lang="ru-RU" sz="2400" dirty="0"/>
              <a:t>.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вартість</a:t>
            </a:r>
            <a:r>
              <a:rPr lang="ru-RU" sz="2400" dirty="0"/>
              <a:t> становила 10 000 </a:t>
            </a:r>
            <a:r>
              <a:rPr lang="ru-RU" sz="2400" dirty="0" err="1"/>
              <a:t>гривень</a:t>
            </a:r>
            <a:r>
              <a:rPr lang="ru-RU" sz="2400" dirty="0"/>
              <a:t>, а </a:t>
            </a:r>
            <a:r>
              <a:rPr lang="ru-RU" sz="2400" dirty="0" err="1"/>
              <a:t>важила</a:t>
            </a:r>
            <a:r>
              <a:rPr lang="ru-RU" sz="2400" dirty="0"/>
              <a:t> вона 4 кг.</a:t>
            </a:r>
          </a:p>
          <a:p>
            <a:pPr marL="457200" indent="-457200">
              <a:buAutoNum type="arabicPeriod"/>
            </a:pPr>
            <a:r>
              <a:rPr lang="ru-RU" sz="2400" dirty="0"/>
              <a:t>Першим модником,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поєднав</a:t>
            </a:r>
            <a:r>
              <a:rPr lang="ru-RU" sz="2400" dirty="0"/>
              <a:t> </a:t>
            </a:r>
            <a:r>
              <a:rPr lang="ru-RU" sz="2400" dirty="0" err="1"/>
              <a:t>вишиванку</a:t>
            </a:r>
            <a:r>
              <a:rPr lang="ru-RU" sz="2400" dirty="0"/>
              <a:t>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буденним</a:t>
            </a:r>
            <a:r>
              <a:rPr lang="ru-RU" sz="2400" dirty="0"/>
              <a:t> </a:t>
            </a:r>
            <a:r>
              <a:rPr lang="ru-RU" sz="2400" dirty="0" err="1"/>
              <a:t>одягом</a:t>
            </a:r>
            <a:r>
              <a:rPr lang="ru-RU" sz="2400" dirty="0"/>
              <a:t>, став </a:t>
            </a:r>
            <a:r>
              <a:rPr lang="ru-RU" sz="2400" dirty="0" err="1"/>
              <a:t>Іван</a:t>
            </a:r>
            <a:r>
              <a:rPr lang="ru-RU" sz="2400" dirty="0"/>
              <a:t> Франко. </a:t>
            </a:r>
            <a:r>
              <a:rPr lang="ru-RU" sz="2400" dirty="0" err="1"/>
              <a:t>Він</a:t>
            </a:r>
            <a:r>
              <a:rPr lang="ru-RU" sz="2400" dirty="0"/>
              <a:t> носив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</a:t>
            </a:r>
            <a:r>
              <a:rPr lang="ru-RU" sz="2400" dirty="0" err="1"/>
              <a:t>піджак</a:t>
            </a:r>
            <a:r>
              <a:rPr lang="ru-RU" sz="2400" dirty="0"/>
              <a:t> і з </a:t>
            </a:r>
            <a:r>
              <a:rPr lang="ru-RU" sz="2400" dirty="0" err="1"/>
              <a:t>сучасним</a:t>
            </a:r>
            <a:r>
              <a:rPr lang="ru-RU" sz="2400" dirty="0"/>
              <a:t> </a:t>
            </a:r>
            <a:r>
              <a:rPr lang="ru-RU" sz="2400" dirty="0" err="1"/>
              <a:t>вбранням</a:t>
            </a:r>
            <a:r>
              <a:rPr lang="ru-RU" sz="2400" dirty="0"/>
              <a:t>. </a:t>
            </a:r>
            <a:r>
              <a:rPr lang="ru-RU" sz="2400" dirty="0" err="1"/>
              <a:t>Саме</a:t>
            </a:r>
            <a:r>
              <a:rPr lang="ru-RU" sz="2400" dirty="0"/>
              <a:t> в такому </a:t>
            </a:r>
            <a:r>
              <a:rPr lang="ru-RU" sz="2400" dirty="0" err="1"/>
              <a:t>вигляді</a:t>
            </a:r>
            <a:r>
              <a:rPr lang="ru-RU" sz="2400" dirty="0"/>
              <a:t> </a:t>
            </a:r>
            <a:r>
              <a:rPr lang="ru-RU" sz="2400" dirty="0" err="1"/>
              <a:t>письменника</a:t>
            </a:r>
            <a:r>
              <a:rPr lang="ru-RU" sz="2400" dirty="0"/>
              <a:t> </a:t>
            </a:r>
            <a:r>
              <a:rPr lang="ru-RU" sz="2400" dirty="0" err="1"/>
              <a:t>зображено</a:t>
            </a:r>
            <a:r>
              <a:rPr lang="ru-RU" sz="2400" dirty="0"/>
              <a:t> на 20-гривневій </a:t>
            </a:r>
            <a:r>
              <a:rPr lang="ru-RU" sz="2400" dirty="0" err="1"/>
              <a:t>купюрі</a:t>
            </a:r>
            <a:r>
              <a:rPr lang="ru-RU" sz="2400" dirty="0"/>
              <a:t>.</a:t>
            </a:r>
          </a:p>
          <a:p>
            <a:pPr marL="457200" indent="-457200">
              <a:buAutoNum type="arabicPeriod"/>
            </a:pPr>
            <a:r>
              <a:rPr lang="ru-RU" sz="2400" dirty="0"/>
              <a:t>В </a:t>
            </a:r>
            <a:r>
              <a:rPr lang="ru-RU" sz="2400" dirty="0" err="1"/>
              <a:t>Україні</a:t>
            </a:r>
            <a:r>
              <a:rPr lang="ru-RU" sz="2400" dirty="0"/>
              <a:t> є </a:t>
            </a:r>
            <a:r>
              <a:rPr lang="ru-RU" sz="2400" dirty="0" err="1"/>
              <a:t>близько</a:t>
            </a:r>
            <a:r>
              <a:rPr lang="ru-RU" sz="2400" dirty="0"/>
              <a:t> </a:t>
            </a:r>
            <a:r>
              <a:rPr lang="ru-RU" sz="2400" dirty="0" err="1"/>
              <a:t>сотні</a:t>
            </a:r>
            <a:r>
              <a:rPr lang="ru-RU" sz="2400" dirty="0"/>
              <a:t> “</a:t>
            </a:r>
            <a:r>
              <a:rPr lang="ru-RU" sz="2400" dirty="0" err="1"/>
              <a:t>вишивальних</a:t>
            </a:r>
            <a:r>
              <a:rPr lang="ru-RU" sz="2400" dirty="0"/>
              <a:t> </a:t>
            </a:r>
            <a:r>
              <a:rPr lang="ru-RU" sz="2400" dirty="0" err="1"/>
              <a:t>технік</a:t>
            </a:r>
            <a:r>
              <a:rPr lang="ru-RU" sz="2400" dirty="0"/>
              <a:t>”. </a:t>
            </a:r>
            <a:r>
              <a:rPr lang="ru-RU" sz="2400" dirty="0" err="1"/>
              <a:t>Серед</a:t>
            </a:r>
            <a:r>
              <a:rPr lang="ru-RU" sz="2400" dirty="0"/>
              <a:t> </a:t>
            </a:r>
            <a:r>
              <a:rPr lang="ru-RU" sz="2400" dirty="0" err="1"/>
              <a:t>найвідоміших</a:t>
            </a:r>
            <a:r>
              <a:rPr lang="ru-RU" sz="2400" dirty="0"/>
              <a:t> </a:t>
            </a:r>
            <a:r>
              <a:rPr lang="ru-RU" sz="2400" dirty="0" err="1"/>
              <a:t>технічних</a:t>
            </a:r>
            <a:r>
              <a:rPr lang="ru-RU" sz="2400" dirty="0"/>
              <a:t> </a:t>
            </a:r>
            <a:r>
              <a:rPr lang="ru-RU" sz="2400" dirty="0" err="1"/>
              <a:t>прийомів</a:t>
            </a:r>
            <a:r>
              <a:rPr lang="ru-RU" sz="2400" dirty="0"/>
              <a:t> </a:t>
            </a:r>
            <a:r>
              <a:rPr lang="ru-RU" sz="2400" dirty="0" err="1"/>
              <a:t>вишивання</a:t>
            </a:r>
            <a:r>
              <a:rPr lang="ru-RU" sz="2400" dirty="0"/>
              <a:t> - гладь, </a:t>
            </a:r>
            <a:r>
              <a:rPr lang="ru-RU" sz="2400" dirty="0" err="1"/>
              <a:t>хрестик</a:t>
            </a:r>
            <a:r>
              <a:rPr lang="ru-RU" sz="2400" dirty="0"/>
              <a:t>, </a:t>
            </a:r>
            <a:r>
              <a:rPr lang="ru-RU" sz="2400" dirty="0" err="1"/>
              <a:t>низь</a:t>
            </a:r>
            <a:r>
              <a:rPr lang="ru-RU" sz="2400" dirty="0"/>
              <a:t>, </a:t>
            </a:r>
            <a:r>
              <a:rPr lang="ru-RU" sz="2400" dirty="0" err="1"/>
              <a:t>мереження</a:t>
            </a:r>
            <a:r>
              <a:rPr lang="ru-RU" sz="2400" dirty="0"/>
              <a:t>, </a:t>
            </a:r>
            <a:r>
              <a:rPr lang="ru-RU" sz="2400" dirty="0" err="1"/>
              <a:t>бігунець</a:t>
            </a:r>
            <a:r>
              <a:rPr lang="ru-RU" sz="2400" dirty="0"/>
              <a:t>, </a:t>
            </a:r>
            <a:r>
              <a:rPr lang="ru-RU" sz="2400" dirty="0" err="1"/>
              <a:t>плетіння</a:t>
            </a:r>
            <a:r>
              <a:rPr lang="ru-RU" sz="2400" dirty="0"/>
              <a:t>.</a:t>
            </a:r>
          </a:p>
          <a:p>
            <a:pPr marL="457200" indent="-457200">
              <a:buAutoNum type="arabicPeriod"/>
            </a:pPr>
            <a:endParaRPr lang="ru-RU" sz="2400" dirty="0"/>
          </a:p>
          <a:p>
            <a:pPr marL="457200" indent="-457200">
              <a:buAutoNum type="arabicPeriod"/>
            </a:pP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12228"/>
            <a:ext cx="89160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77" y="332655"/>
            <a:ext cx="697831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510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</a:rPr>
              <a:t>Ребуси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41682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220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8883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850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61524"/>
            <a:ext cx="7416824" cy="517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690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21825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sz="2700" b="1" dirty="0" err="1">
                <a:solidFill>
                  <a:srgbClr val="FF0000"/>
                </a:solidFill>
              </a:rPr>
              <a:t>Вишиванка</a:t>
            </a:r>
            <a:r>
              <a:rPr lang="ru-RU" sz="2700" b="1" dirty="0">
                <a:solidFill>
                  <a:srgbClr val="FF0000"/>
                </a:solidFill>
              </a:rPr>
              <a:t> — </a:t>
            </a:r>
            <a:r>
              <a:rPr lang="ru-RU" sz="2700" b="1" dirty="0" err="1">
                <a:solidFill>
                  <a:srgbClr val="FF0000"/>
                </a:solidFill>
              </a:rPr>
              <a:t>це</a:t>
            </a:r>
            <a:r>
              <a:rPr lang="ru-RU" sz="2700" b="1" dirty="0">
                <a:solidFill>
                  <a:srgbClr val="FF0000"/>
                </a:solidFill>
              </a:rPr>
              <a:t> не просто </a:t>
            </a:r>
            <a:r>
              <a:rPr lang="ru-RU" sz="2700" b="1" dirty="0" err="1">
                <a:solidFill>
                  <a:srgbClr val="FF0000"/>
                </a:solidFill>
              </a:rPr>
              <a:t>одяг</a:t>
            </a:r>
            <a:r>
              <a:rPr lang="ru-RU" sz="2700" b="1" dirty="0">
                <a:solidFill>
                  <a:srgbClr val="FF0000"/>
                </a:solidFill>
              </a:rPr>
              <a:t>, а духовна </a:t>
            </a:r>
            <a:r>
              <a:rPr lang="ru-RU" sz="2700" b="1" dirty="0" err="1">
                <a:solidFill>
                  <a:srgbClr val="FF0000"/>
                </a:solidFill>
              </a:rPr>
              <a:t>святиня</a:t>
            </a:r>
            <a:r>
              <a:rPr lang="ru-RU" sz="2700" b="1" dirty="0">
                <a:solidFill>
                  <a:srgbClr val="FF0000"/>
                </a:solidFill>
              </a:rPr>
              <a:t>, </a:t>
            </a:r>
            <a:r>
              <a:rPr lang="ru-RU" sz="2700" b="1" dirty="0" err="1">
                <a:solidFill>
                  <a:srgbClr val="FF0000"/>
                </a:solidFill>
              </a:rPr>
              <a:t>що</a:t>
            </a:r>
            <a:r>
              <a:rPr lang="ru-RU" sz="2700" b="1" dirty="0">
                <a:solidFill>
                  <a:srgbClr val="FF0000"/>
                </a:solidFill>
              </a:rPr>
              <a:t> </a:t>
            </a:r>
            <a:r>
              <a:rPr lang="ru-RU" sz="2700" b="1" dirty="0" err="1">
                <a:solidFill>
                  <a:srgbClr val="FF0000"/>
                </a:solidFill>
              </a:rPr>
              <a:t>відображає</a:t>
            </a:r>
            <a:r>
              <a:rPr lang="ru-RU" sz="2700" b="1" dirty="0">
                <a:solidFill>
                  <a:srgbClr val="FF0000"/>
                </a:solidFill>
              </a:rPr>
              <a:t> </a:t>
            </a:r>
            <a:r>
              <a:rPr lang="ru-RU" sz="2700" b="1" dirty="0" err="1">
                <a:solidFill>
                  <a:srgbClr val="FF0000"/>
                </a:solidFill>
              </a:rPr>
              <a:t>історію</a:t>
            </a:r>
            <a:r>
              <a:rPr lang="ru-RU" sz="2700" b="1" dirty="0">
                <a:solidFill>
                  <a:srgbClr val="FF0000"/>
                </a:solidFill>
              </a:rPr>
              <a:t>, </a:t>
            </a:r>
            <a:r>
              <a:rPr lang="ru-RU" sz="2700" b="1" dirty="0" err="1">
                <a:solidFill>
                  <a:srgbClr val="FF0000"/>
                </a:solidFill>
              </a:rPr>
              <a:t>традиції</a:t>
            </a:r>
            <a:r>
              <a:rPr lang="ru-RU" sz="2700" b="1" dirty="0">
                <a:solidFill>
                  <a:srgbClr val="FF0000"/>
                </a:solidFill>
              </a:rPr>
              <a:t> та </a:t>
            </a:r>
            <a:r>
              <a:rPr lang="ru-RU" sz="2700" b="1" dirty="0" err="1">
                <a:solidFill>
                  <a:srgbClr val="FF0000"/>
                </a:solidFill>
              </a:rPr>
              <a:t>зв'язок</a:t>
            </a:r>
            <a:r>
              <a:rPr lang="ru-RU" sz="2700" b="1" dirty="0">
                <a:solidFill>
                  <a:srgbClr val="FF0000"/>
                </a:solidFill>
              </a:rPr>
              <a:t> </a:t>
            </a:r>
            <a:r>
              <a:rPr lang="ru-RU" sz="2700" b="1" dirty="0" err="1">
                <a:solidFill>
                  <a:srgbClr val="FF0000"/>
                </a:solidFill>
              </a:rPr>
              <a:t>українців</a:t>
            </a:r>
            <a:r>
              <a:rPr lang="ru-RU" sz="2700" b="1" dirty="0">
                <a:solidFill>
                  <a:srgbClr val="FF0000"/>
                </a:solidFill>
              </a:rPr>
              <a:t> з </a:t>
            </a:r>
            <a:r>
              <a:rPr lang="ru-RU" sz="2700" b="1" dirty="0" err="1">
                <a:solidFill>
                  <a:srgbClr val="FF0000"/>
                </a:solidFill>
              </a:rPr>
              <a:t>рідною</a:t>
            </a:r>
            <a:r>
              <a:rPr lang="ru-RU" sz="2700" b="1" dirty="0">
                <a:solidFill>
                  <a:srgbClr val="FF0000"/>
                </a:solidFill>
              </a:rPr>
              <a:t> землею.</a:t>
            </a:r>
            <a:endParaRPr lang="uk-UA" sz="27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6408712" cy="390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76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>
                <a:solidFill>
                  <a:srgbClr val="FF0000"/>
                </a:solidFill>
              </a:rPr>
              <a:t>Використані джерела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hlinkClick r:id="rId2"/>
              </a:rPr>
              <a:t>https://folkmoda.net/vishivanki-kiivshchini-ornamenti-osoblivosti-ta-tradicii?srsltid=AfmBOorzylLY7lpn4VEI3FT5g95uFuMER6bFrYAupdhHlblHsL6WdG1-</a:t>
            </a:r>
            <a:endParaRPr lang="uk-UA" sz="1800" dirty="0"/>
          </a:p>
          <a:p>
            <a:r>
              <a:rPr lang="en-US" sz="1800" dirty="0">
                <a:hlinkClick r:id="rId3"/>
              </a:rPr>
              <a:t>https://uk.wikipedia.org/wiki/</a:t>
            </a:r>
            <a:endParaRPr lang="uk-UA" sz="1800" dirty="0"/>
          </a:p>
          <a:p>
            <a:r>
              <a:rPr lang="en-US" sz="1800" dirty="0">
                <a:hlinkClick r:id="rId4"/>
              </a:rPr>
              <a:t>https://vseosvita.ua/test/test-rebusy-vyshyvanka-88394.html</a:t>
            </a:r>
            <a:endParaRPr lang="uk-UA" sz="1800" dirty="0"/>
          </a:p>
          <a:p>
            <a:r>
              <a:rPr lang="en-US" sz="1800" dirty="0">
                <a:hlinkClick r:id="rId5"/>
              </a:rPr>
              <a:t>https://magiavizerynky.com/novyny-statti/scho-symvolizuyut-ornamenty-na-vyshyvantsi/?srsltid=AfmBOoqjPN9i8IJo93GdXjetMikrWRo2pgOZGa3SfUS6A2fb4JYWk6rj</a:t>
            </a:r>
            <a:endParaRPr lang="uk-UA" sz="1800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https://vseosvita.ua/blogs/vsesvitnii-den-vyshyvanky-znachennia-vyshytoi-sorochky-istoriia-poiavy-sviata-ta-tradytsii-90691.html</a:t>
            </a:r>
            <a:endParaRPr lang="uk-UA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39118" y="4765938"/>
            <a:ext cx="1506645" cy="243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219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2" y="476672"/>
            <a:ext cx="796888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951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403244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94320"/>
            <a:ext cx="381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66124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chemeClr val="bg1"/>
                </a:solidFill>
              </a:rPr>
              <a:t>Леся</a:t>
            </a:r>
            <a:r>
              <a:rPr lang="uk-UA" sz="3600" dirty="0"/>
              <a:t>  </a:t>
            </a:r>
            <a:r>
              <a:rPr lang="uk-UA" sz="3600" dirty="0" err="1">
                <a:solidFill>
                  <a:schemeClr val="bg1"/>
                </a:solidFill>
              </a:rPr>
              <a:t>Воронюк</a:t>
            </a:r>
            <a:endParaRPr lang="uk-U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0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99592" y="404665"/>
            <a:ext cx="66967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dirty="0">
                <a:solidFill>
                  <a:srgbClr val="FF0000"/>
                </a:solidFill>
                <a:latin typeface="Open Sans"/>
              </a:rPr>
              <a:t>Від ромба до калини: розшифровуємо мову предків</a:t>
            </a:r>
            <a:endParaRPr lang="uk-UA" sz="4400" dirty="0">
              <a:solidFill>
                <a:srgbClr val="212529"/>
              </a:solidFill>
              <a:latin typeface="Open Sans"/>
            </a:endParaRPr>
          </a:p>
          <a:p>
            <a:r>
              <a:rPr lang="uk-UA" sz="2400" dirty="0">
                <a:solidFill>
                  <a:srgbClr val="212529"/>
                </a:solidFill>
                <a:latin typeface="Open Sans"/>
              </a:rPr>
              <a:t>Історія вишиванки сягає корінням углиб віків. Орнаменти, нанесені на цей дивовижний одяг — це не просто ромби, кола чи квіти. Це — унікальні символи, які створювалися й змінювалися протягом багатьох століть. Тож пориньмо у дивовижний світ вишивки та дізнаймося, що ховається за різноманіттям відтінків й узорів.</a:t>
            </a:r>
          </a:p>
          <a:p>
            <a:br>
              <a:rPr lang="uk-UA" sz="2400" dirty="0"/>
            </a:br>
            <a:endParaRPr lang="uk-UA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157192"/>
            <a:ext cx="1972393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51784"/>
            <a:ext cx="961728" cy="89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1784"/>
            <a:ext cx="864096" cy="89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061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7992888" cy="1296144"/>
          </a:xfrm>
        </p:spPr>
        <p:txBody>
          <a:bodyPr>
            <a:noAutofit/>
          </a:bodyPr>
          <a:lstStyle/>
          <a:p>
            <a:pPr algn="ctr"/>
            <a:br>
              <a:rPr lang="ru-RU" sz="2000" dirty="0">
                <a:solidFill>
                  <a:srgbClr val="000000"/>
                </a:solidFill>
                <a:latin typeface="Roboto"/>
              </a:rPr>
            </a:br>
            <a:r>
              <a:rPr lang="ru-RU" sz="2000" dirty="0">
                <a:solidFill>
                  <a:srgbClr val="FF0000"/>
                </a:solidFill>
                <a:latin typeface="Open Sans"/>
              </a:rPr>
              <a:t>Мак</a:t>
            </a:r>
            <a:r>
              <a:rPr lang="ru-RU" sz="2000" dirty="0">
                <a:solidFill>
                  <a:srgbClr val="000000"/>
                </a:solidFill>
                <a:latin typeface="Open Sans"/>
              </a:rPr>
              <a:t> – </a:t>
            </a:r>
            <a:r>
              <a:rPr lang="ru-RU" sz="2000" dirty="0" err="1">
                <a:solidFill>
                  <a:srgbClr val="000000"/>
                </a:solidFill>
                <a:latin typeface="Open Sans"/>
              </a:rPr>
              <a:t>потужний</a:t>
            </a:r>
            <a:r>
              <a:rPr lang="ru-RU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Open Sans"/>
              </a:rPr>
              <a:t>захист</a:t>
            </a:r>
            <a:r>
              <a:rPr lang="ru-RU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Open Sans"/>
              </a:rPr>
              <a:t>людини</a:t>
            </a:r>
            <a:r>
              <a:rPr lang="ru-RU" sz="2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Open Sans"/>
              </a:rPr>
              <a:t>її</a:t>
            </a:r>
            <a:r>
              <a:rPr lang="ru-RU" sz="2000" dirty="0">
                <a:solidFill>
                  <a:srgbClr val="000000"/>
                </a:solidFill>
                <a:latin typeface="Open Sans"/>
              </a:rPr>
              <a:t> майна </a:t>
            </a:r>
            <a:r>
              <a:rPr lang="ru-RU" sz="2000" dirty="0" err="1">
                <a:solidFill>
                  <a:srgbClr val="000000"/>
                </a:solidFill>
                <a:latin typeface="Open Sans"/>
              </a:rPr>
              <a:t>від</a:t>
            </a:r>
            <a:r>
              <a:rPr lang="ru-RU" sz="2000" dirty="0">
                <a:solidFill>
                  <a:srgbClr val="000000"/>
                </a:solidFill>
                <a:latin typeface="Open Sans"/>
              </a:rPr>
              <a:t> злого ока, </a:t>
            </a:r>
            <a:r>
              <a:rPr lang="ru-RU" sz="2000" dirty="0" err="1">
                <a:solidFill>
                  <a:srgbClr val="000000"/>
                </a:solidFill>
                <a:latin typeface="Open Sans"/>
              </a:rPr>
              <a:t>іншого</a:t>
            </a:r>
            <a:r>
              <a:rPr lang="ru-RU" sz="2000" dirty="0">
                <a:solidFill>
                  <a:srgbClr val="000000"/>
                </a:solidFill>
                <a:latin typeface="Open Sans"/>
              </a:rPr>
              <a:t> лиха. </a:t>
            </a:r>
            <a:r>
              <a:rPr lang="ru-RU" sz="2000" dirty="0" err="1">
                <a:solidFill>
                  <a:srgbClr val="000000"/>
                </a:solidFill>
                <a:latin typeface="Open Sans"/>
              </a:rPr>
              <a:t>Також</a:t>
            </a:r>
            <a:r>
              <a:rPr lang="ru-RU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Open Sans"/>
              </a:rPr>
              <a:t>він</a:t>
            </a:r>
            <a:r>
              <a:rPr lang="ru-RU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Open Sans"/>
              </a:rPr>
              <a:t>символізував</a:t>
            </a:r>
            <a:r>
              <a:rPr lang="ru-RU" sz="2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Open Sans"/>
              </a:rPr>
              <a:t>скорботу</a:t>
            </a:r>
            <a:r>
              <a:rPr lang="ru-RU" sz="2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Open Sans"/>
              </a:rPr>
              <a:t>пам'ять</a:t>
            </a:r>
            <a:r>
              <a:rPr lang="ru-RU" sz="2000" dirty="0">
                <a:solidFill>
                  <a:srgbClr val="000000"/>
                </a:solidFill>
                <a:latin typeface="Open Sans"/>
              </a:rPr>
              <a:t> і </a:t>
            </a:r>
            <a:r>
              <a:rPr lang="ru-RU" sz="2000" dirty="0" err="1">
                <a:solidFill>
                  <a:srgbClr val="000000"/>
                </a:solidFill>
                <a:latin typeface="Open Sans"/>
              </a:rPr>
              <a:t>сум</a:t>
            </a:r>
            <a:r>
              <a:rPr lang="ru-RU" sz="2000" dirty="0">
                <a:solidFill>
                  <a:srgbClr val="000000"/>
                </a:solidFill>
                <a:latin typeface="Open Sans"/>
              </a:rPr>
              <a:t> за </a:t>
            </a:r>
            <a:r>
              <a:rPr lang="ru-RU" sz="2000" dirty="0" err="1">
                <a:solidFill>
                  <a:srgbClr val="000000"/>
                </a:solidFill>
                <a:latin typeface="Open Sans"/>
              </a:rPr>
              <a:t>загиблими</a:t>
            </a:r>
            <a:r>
              <a:rPr lang="ru-RU" sz="2000" dirty="0">
                <a:solidFill>
                  <a:srgbClr val="000000"/>
                </a:solidFill>
                <a:latin typeface="Open Sans"/>
              </a:rPr>
              <a:t>.</a:t>
            </a:r>
            <a:br>
              <a:rPr lang="ru-RU" sz="2000" dirty="0">
                <a:solidFill>
                  <a:srgbClr val="000000"/>
                </a:solidFill>
                <a:latin typeface="Open Sans"/>
              </a:rPr>
            </a:br>
            <a:endParaRPr lang="uk-UA" sz="2000" dirty="0">
              <a:latin typeface="Open Sans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62640"/>
            <a:ext cx="2736304" cy="271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2664296" cy="279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45502">
            <a:off x="3160994" y="3890202"/>
            <a:ext cx="22479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146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787208" cy="1656184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r>
              <a:rPr lang="ru-RU" sz="2200" b="1" dirty="0">
                <a:solidFill>
                  <a:srgbClr val="FF0000"/>
                </a:solidFill>
                <a:latin typeface="Open Sans"/>
              </a:rPr>
              <a:t>Калина</a:t>
            </a:r>
            <a:r>
              <a:rPr lang="ru-RU" sz="2200" b="1" dirty="0">
                <a:solidFill>
                  <a:schemeClr val="tx1"/>
                </a:solidFill>
                <a:latin typeface="Open Sans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Open Sans"/>
              </a:rPr>
              <a:t>– </a:t>
            </a:r>
            <a:r>
              <a:rPr lang="ru-RU" sz="2200" dirty="0" err="1">
                <a:solidFill>
                  <a:schemeClr val="tx1"/>
                </a:solidFill>
                <a:latin typeface="Open Sans"/>
              </a:rPr>
              <a:t>питомо</a:t>
            </a:r>
            <a:r>
              <a:rPr lang="ru-RU" sz="2200" dirty="0">
                <a:solidFill>
                  <a:schemeClr val="tx1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Open Sans"/>
              </a:rPr>
              <a:t>українське</a:t>
            </a:r>
            <a:r>
              <a:rPr lang="ru-RU" sz="2200" dirty="0">
                <a:solidFill>
                  <a:schemeClr val="tx1"/>
                </a:solidFill>
                <a:latin typeface="Open Sans"/>
              </a:rPr>
              <a:t> дерево, кущ, </a:t>
            </a:r>
            <a:r>
              <a:rPr lang="ru-RU" sz="2200" dirty="0" err="1">
                <a:solidFill>
                  <a:schemeClr val="tx1"/>
                </a:solidFill>
                <a:latin typeface="Open Sans"/>
              </a:rPr>
              <a:t>який</a:t>
            </a:r>
            <a:r>
              <a:rPr lang="ru-RU" sz="2200" dirty="0">
                <a:solidFill>
                  <a:schemeClr val="tx1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Open Sans"/>
              </a:rPr>
              <a:t>пов’язують</a:t>
            </a:r>
            <a:r>
              <a:rPr lang="ru-RU" sz="2200" dirty="0">
                <a:solidFill>
                  <a:schemeClr val="tx1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Open Sans"/>
              </a:rPr>
              <a:t>із</a:t>
            </a:r>
            <a:r>
              <a:rPr lang="ru-RU" sz="2200" dirty="0">
                <a:solidFill>
                  <a:schemeClr val="tx1"/>
                </a:solidFill>
                <a:latin typeface="Open Sans"/>
              </a:rPr>
              <a:t> красою, </a:t>
            </a:r>
            <a:r>
              <a:rPr lang="ru-RU" sz="2200" dirty="0" err="1">
                <a:solidFill>
                  <a:schemeClr val="tx1"/>
                </a:solidFill>
                <a:latin typeface="Open Sans"/>
              </a:rPr>
              <a:t>невмирущістю</a:t>
            </a:r>
            <a:r>
              <a:rPr lang="ru-RU" sz="2200" dirty="0">
                <a:solidFill>
                  <a:schemeClr val="tx1"/>
                </a:solidFill>
                <a:latin typeface="Open Sans"/>
              </a:rPr>
              <a:t> й </a:t>
            </a:r>
            <a:r>
              <a:rPr lang="ru-RU" sz="2200" dirty="0" err="1">
                <a:solidFill>
                  <a:schemeClr val="tx1"/>
                </a:solidFill>
                <a:latin typeface="Open Sans"/>
              </a:rPr>
              <a:t>непереможністю</a:t>
            </a:r>
            <a:r>
              <a:rPr lang="ru-RU" sz="2200" dirty="0">
                <a:solidFill>
                  <a:schemeClr val="tx1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Open Sans"/>
              </a:rPr>
              <a:t>нашого</a:t>
            </a:r>
            <a:r>
              <a:rPr lang="ru-RU" sz="2200" dirty="0">
                <a:solidFill>
                  <a:schemeClr val="tx1"/>
                </a:solidFill>
                <a:latin typeface="Open Sans"/>
              </a:rPr>
              <a:t> роду. </a:t>
            </a:r>
            <a:r>
              <a:rPr lang="ru-RU" sz="2200" dirty="0" err="1">
                <a:solidFill>
                  <a:schemeClr val="tx1"/>
                </a:solidFill>
                <a:latin typeface="Open Sans"/>
              </a:rPr>
              <a:t>Ягідки</a:t>
            </a:r>
            <a:r>
              <a:rPr lang="ru-RU" sz="2200" dirty="0">
                <a:solidFill>
                  <a:schemeClr val="tx1"/>
                </a:solidFill>
                <a:latin typeface="Open Sans"/>
              </a:rPr>
              <a:t> – </a:t>
            </a:r>
            <a:r>
              <a:rPr lang="ru-RU" sz="2200" dirty="0" err="1">
                <a:solidFill>
                  <a:schemeClr val="tx1"/>
                </a:solidFill>
                <a:latin typeface="Open Sans"/>
              </a:rPr>
              <a:t>це</a:t>
            </a:r>
            <a:r>
              <a:rPr lang="ru-RU" sz="2200" dirty="0">
                <a:solidFill>
                  <a:schemeClr val="tx1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Open Sans"/>
              </a:rPr>
              <a:t>маленькі</a:t>
            </a:r>
            <a:r>
              <a:rPr lang="ru-RU" sz="2200" dirty="0">
                <a:solidFill>
                  <a:schemeClr val="tx1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Open Sans"/>
              </a:rPr>
              <a:t>краплини</a:t>
            </a:r>
            <a:r>
              <a:rPr lang="ru-RU" sz="2200" dirty="0">
                <a:solidFill>
                  <a:schemeClr val="tx1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Open Sans"/>
              </a:rPr>
              <a:t>крові</a:t>
            </a:r>
            <a:r>
              <a:rPr lang="ru-RU" sz="2200" dirty="0">
                <a:solidFill>
                  <a:schemeClr val="tx1"/>
                </a:solidFill>
                <a:latin typeface="Open Sans"/>
              </a:rPr>
              <a:t>, а калина – материнство, достаток, </a:t>
            </a:r>
            <a:r>
              <a:rPr lang="ru-RU" sz="2200" dirty="0" err="1">
                <a:solidFill>
                  <a:schemeClr val="tx1"/>
                </a:solidFill>
                <a:latin typeface="Open Sans"/>
              </a:rPr>
              <a:t>любов</a:t>
            </a:r>
            <a:r>
              <a:rPr lang="ru-RU" sz="2200" dirty="0">
                <a:solidFill>
                  <a:schemeClr val="tx1"/>
                </a:solidFill>
                <a:latin typeface="Open Sans"/>
              </a:rPr>
              <a:t>.</a:t>
            </a:r>
            <a:br>
              <a:rPr lang="ru-RU" sz="2200" dirty="0">
                <a:solidFill>
                  <a:schemeClr val="tx1"/>
                </a:solidFill>
                <a:latin typeface="Open Sans"/>
              </a:rPr>
            </a:br>
            <a:endParaRPr lang="uk-UA" sz="2200" dirty="0">
              <a:solidFill>
                <a:schemeClr val="tx1"/>
              </a:solidFill>
              <a:latin typeface="Open San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76872"/>
            <a:ext cx="2547608" cy="245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259228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917" y="4960719"/>
            <a:ext cx="26955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588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858218"/>
          </a:xfrm>
        </p:spPr>
        <p:txBody>
          <a:bodyPr>
            <a:normAutofit fontScale="90000"/>
          </a:bodyPr>
          <a:lstStyle/>
          <a:p>
            <a:r>
              <a:rPr lang="uk-UA" sz="2200" dirty="0">
                <a:solidFill>
                  <a:srgbClr val="FF0000"/>
                </a:solidFill>
                <a:latin typeface="Open Sans"/>
              </a:rPr>
              <a:t>Лілея</a:t>
            </a:r>
            <a:r>
              <a:rPr lang="uk-UA" sz="2200" dirty="0">
                <a:latin typeface="Open Sans"/>
              </a:rPr>
              <a:t> </a:t>
            </a:r>
            <a:r>
              <a:rPr lang="uk-UA" sz="2200" dirty="0">
                <a:solidFill>
                  <a:schemeClr val="tx1"/>
                </a:solidFill>
                <a:latin typeface="Open Sans"/>
              </a:rPr>
              <a:t>білого кольору вказувала на чистоту, цноту дівчини, слугувала таємницею життя. Разом із хрестом використовується в весільній вишивці, де благословляє на добробут, любов у сім’ї. Лілея з росою – знак запліднення.</a:t>
            </a:r>
            <a:br>
              <a:rPr lang="uk-UA" dirty="0">
                <a:solidFill>
                  <a:schemeClr val="tx1"/>
                </a:solidFill>
              </a:rPr>
            </a:b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3011628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2952328" cy="374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032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467600" cy="151216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Open Sans"/>
              </a:rPr>
              <a:t>Дуб</a:t>
            </a:r>
            <a:r>
              <a:rPr lang="ru-RU" sz="2400" dirty="0">
                <a:solidFill>
                  <a:schemeClr val="tx1"/>
                </a:solidFill>
                <a:latin typeface="Open Sans"/>
              </a:rPr>
              <a:t> – деталь </a:t>
            </a:r>
            <a:r>
              <a:rPr lang="ru-RU" sz="2400" dirty="0" err="1">
                <a:solidFill>
                  <a:schemeClr val="tx1"/>
                </a:solidFill>
                <a:latin typeface="Open Sans"/>
              </a:rPr>
              <a:t>візерунка</a:t>
            </a:r>
            <a:r>
              <a:rPr lang="ru-RU" sz="2400" dirty="0">
                <a:solidFill>
                  <a:schemeClr val="tx1"/>
                </a:solidFill>
                <a:latin typeface="Open Sans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Open Sans"/>
              </a:rPr>
              <a:t>що</a:t>
            </a:r>
            <a:r>
              <a:rPr lang="ru-RU" sz="2400" dirty="0">
                <a:solidFill>
                  <a:schemeClr val="tx1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Open Sans"/>
              </a:rPr>
              <a:t>найчастіше</a:t>
            </a:r>
            <a:r>
              <a:rPr lang="ru-RU" sz="2400" dirty="0">
                <a:solidFill>
                  <a:schemeClr val="tx1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Open Sans"/>
              </a:rPr>
              <a:t>зустрічається</a:t>
            </a:r>
            <a:r>
              <a:rPr lang="ru-RU" sz="2400" dirty="0">
                <a:solidFill>
                  <a:schemeClr val="tx1"/>
                </a:solidFill>
                <a:latin typeface="Open Sans"/>
              </a:rPr>
              <a:t> в </a:t>
            </a:r>
            <a:r>
              <a:rPr lang="ru-RU" sz="2400" dirty="0" err="1">
                <a:solidFill>
                  <a:schemeClr val="tx1"/>
                </a:solidFill>
                <a:latin typeface="Open Sans"/>
              </a:rPr>
              <a:t>парубоцьких</a:t>
            </a:r>
            <a:r>
              <a:rPr lang="ru-RU" sz="2400" dirty="0">
                <a:solidFill>
                  <a:schemeClr val="tx1"/>
                </a:solidFill>
                <a:latin typeface="Open Sans"/>
              </a:rPr>
              <a:t> сорочках. </a:t>
            </a:r>
            <a:r>
              <a:rPr lang="ru-RU" sz="2400" dirty="0" err="1">
                <a:solidFill>
                  <a:schemeClr val="tx1"/>
                </a:solidFill>
                <a:latin typeface="Open Sans"/>
              </a:rPr>
              <a:t>Несе</a:t>
            </a:r>
            <a:r>
              <a:rPr lang="ru-RU" sz="2400" dirty="0">
                <a:solidFill>
                  <a:schemeClr val="tx1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Open Sans"/>
              </a:rPr>
              <a:t>чарівну</a:t>
            </a:r>
            <a:r>
              <a:rPr lang="ru-RU" sz="2400" dirty="0">
                <a:solidFill>
                  <a:schemeClr val="tx1"/>
                </a:solidFill>
                <a:latin typeface="Open Sans"/>
              </a:rPr>
              <a:t> красу й </a:t>
            </a:r>
            <a:r>
              <a:rPr lang="ru-RU" sz="2400" dirty="0" err="1">
                <a:solidFill>
                  <a:schemeClr val="tx1"/>
                </a:solidFill>
                <a:latin typeface="Open Sans"/>
              </a:rPr>
              <a:t>молодість</a:t>
            </a:r>
            <a:r>
              <a:rPr lang="ru-RU" sz="2400" dirty="0">
                <a:solidFill>
                  <a:schemeClr val="tx1"/>
                </a:solidFill>
                <a:latin typeface="Open Sans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Open Sans"/>
              </a:rPr>
              <a:t>нестримну</a:t>
            </a:r>
            <a:r>
              <a:rPr lang="ru-RU" sz="2400" dirty="0">
                <a:solidFill>
                  <a:schemeClr val="tx1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Open Sans"/>
              </a:rPr>
              <a:t>енергію</a:t>
            </a:r>
            <a:r>
              <a:rPr lang="ru-RU" sz="2400" dirty="0">
                <a:solidFill>
                  <a:schemeClr val="tx1"/>
                </a:solidFill>
                <a:latin typeface="Open Sans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Open Sans"/>
              </a:rPr>
              <a:t>життя</a:t>
            </a:r>
            <a:r>
              <a:rPr lang="ru-RU" sz="2000" dirty="0">
                <a:solidFill>
                  <a:schemeClr val="tx1"/>
                </a:solidFill>
                <a:latin typeface="Open Sans"/>
              </a:rPr>
              <a:t>.</a:t>
            </a:r>
            <a:endParaRPr lang="uk-UA" sz="2000" dirty="0">
              <a:solidFill>
                <a:schemeClr val="tx1"/>
              </a:solidFill>
              <a:latin typeface="Open Sans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3784">
            <a:off x="3770948" y="3439615"/>
            <a:ext cx="4864968" cy="149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93191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713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7467600" cy="2088232"/>
          </a:xfrm>
        </p:spPr>
        <p:txBody>
          <a:bodyPr>
            <a:normAutofit fontScale="90000"/>
          </a:bodyPr>
          <a:lstStyle/>
          <a:p>
            <a:br>
              <a:rPr lang="uk-UA" sz="2200" dirty="0"/>
            </a:br>
            <a:br>
              <a:rPr lang="uk-UA" sz="2200" dirty="0"/>
            </a:br>
            <a:r>
              <a:rPr lang="uk-UA" sz="2200" dirty="0">
                <a:solidFill>
                  <a:srgbClr val="FF0000"/>
                </a:solidFill>
              </a:rPr>
              <a:t>Берегиня </a:t>
            </a:r>
            <a:r>
              <a:rPr lang="uk-UA" sz="2200" dirty="0">
                <a:solidFill>
                  <a:schemeClr val="tx1"/>
                </a:solidFill>
                <a:latin typeface="Open Sans"/>
              </a:rPr>
              <a:t>– таємнича квітка, схожа на вазон із квітучою рослиною, птахами. Це справжній оберіг, захист від лихого, зцілення від зла. Цей елемент є дуже дорогим для українця, адже символізує рідну матір. Дитячі вишиванки часто використовують цей мотив.</a:t>
            </a:r>
            <a:br>
              <a:rPr lang="uk-UA" dirty="0">
                <a:solidFill>
                  <a:schemeClr val="tx1"/>
                </a:solidFill>
                <a:latin typeface="Open Sans"/>
              </a:rPr>
            </a:br>
            <a:endParaRPr lang="uk-UA" dirty="0">
              <a:solidFill>
                <a:schemeClr val="tx1"/>
              </a:solidFill>
              <a:latin typeface="Open San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288032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273630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75649"/>
            <a:ext cx="2808312" cy="386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8631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ишукана">
  <a:themeElements>
    <a:clrScheme name="Вишукана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Вишукана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ишукана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184</TotalTime>
  <Words>846</Words>
  <Application>Microsoft Office PowerPoint</Application>
  <PresentationFormat>Екран (4:3)</PresentationFormat>
  <Paragraphs>41</Paragraphs>
  <Slides>28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36" baseType="lpstr">
      <vt:lpstr>Arial</vt:lpstr>
      <vt:lpstr>Arial Unicode MS</vt:lpstr>
      <vt:lpstr>Century Schoolbook</vt:lpstr>
      <vt:lpstr>Open Sans</vt:lpstr>
      <vt:lpstr>Roboto</vt:lpstr>
      <vt:lpstr>Wingdings</vt:lpstr>
      <vt:lpstr>Wingdings 2</vt:lpstr>
      <vt:lpstr>Вишукана</vt:lpstr>
      <vt:lpstr>  Одягни вишиванку – підтримай своїх!</vt:lpstr>
      <vt:lpstr>Історія свята</vt:lpstr>
      <vt:lpstr>Презентація PowerPoint</vt:lpstr>
      <vt:lpstr>Презентація PowerPoint</vt:lpstr>
      <vt:lpstr> Мак – потужний захист людини, її майна від злого ока, іншого лиха. Також він символізував скорботу, пам'ять і сум за загиблими. </vt:lpstr>
      <vt:lpstr>  Калина – питомо українське дерево, кущ, який пов’язують із красою, невмирущістю й непереможністю нашого роду. Ягідки – це маленькі краплини крові, а калина – материнство, достаток, любов. </vt:lpstr>
      <vt:lpstr>Лілея білого кольору вказувала на чистоту, цноту дівчини, слугувала таємницею життя. Разом із хрестом використовується в весільній вишивці, де благословляє на добробут, любов у сім’ї. Лілея з росою – знак запліднення. </vt:lpstr>
      <vt:lpstr>Дуб – деталь візерунка, що найчастіше зустрічається в парубоцьких сорочках. Несе чарівну красу й молодість, нестримну енергію. життя.</vt:lpstr>
      <vt:lpstr>  Берегиня – таємнича квітка, схожа на вазон із квітучою рослиною, птахами. Це справжній оберіг, захист від лихого, зцілення від зла. Цей елемент є дуже дорогим для українця, адже символізує рідну матір. Дитячі вишиванки часто використовують цей мотив. </vt:lpstr>
      <vt:lpstr>Коло – символ Сонця і гармонії. Ще за часів язичництва, а пізніше і християнства коло символізувало нескінченність, круговерть небесних тіл, самого життя, священне ставлення до Неба, Землі.</vt:lpstr>
      <vt:lpstr>  Ромб – складний візерунок, що складається з двох трикутників. Це образ Сонця і знак родючості нашої Землі, що зігріта сонячними променями. Ромб із крапками в середині символізує засіяне поле, сприяє родючості, доброму врожаю, заплідненню. Для вагітних він був справжнім оберегом, тому жіноча вишиванка  часто мала таку деталь. </vt:lpstr>
      <vt:lpstr>Хрест – сакральний прадавній знак, поєднання Сонця і Вогню, батьківської й материнської енергетики, чоловічої й жіночої. Це знак найпершої триєдності, є оберегом від злих духів, поганого ока. </vt:lpstr>
      <vt:lpstr>Українська вишивка вирізняється колосальним регіональним різноманіттям: від білої гладі Полтавщини та геометричних візерунків Київщини до густої чорної борщівської вишивки Тернопільщини. </vt:lpstr>
      <vt:lpstr>Борщівська вишивка</vt:lpstr>
      <vt:lpstr>Легенда походження: </vt:lpstr>
      <vt:lpstr>Полтавська вишивка</vt:lpstr>
      <vt:lpstr>Легенда походження</vt:lpstr>
      <vt:lpstr>Закарпатська вишивка</vt:lpstr>
      <vt:lpstr>Легенда походження</vt:lpstr>
      <vt:lpstr>Київська вишивка</vt:lpstr>
      <vt:lpstr>Легенда походження</vt:lpstr>
      <vt:lpstr> Цікаві факти про вишиванку </vt:lpstr>
      <vt:lpstr>Ребуси</vt:lpstr>
      <vt:lpstr>Презентація PowerPoint</vt:lpstr>
      <vt:lpstr>Презентація PowerPoint</vt:lpstr>
      <vt:lpstr> Вишиванка — це не просто одяг, а духовна святиня, що відображає історію, традиції та зв'язок українців з рідною землею.</vt:lpstr>
      <vt:lpstr>Використані джерела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Одягни вишиванку – підтримай своїх!</dc:title>
  <dc:creator>Алла</dc:creator>
  <cp:lastModifiedBy>Админ</cp:lastModifiedBy>
  <cp:revision>37</cp:revision>
  <dcterms:created xsi:type="dcterms:W3CDTF">2026-02-28T20:08:57Z</dcterms:created>
  <dcterms:modified xsi:type="dcterms:W3CDTF">2026-03-09T12:48:03Z</dcterms:modified>
</cp:coreProperties>
</file>