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2" r:id="rId7"/>
    <p:sldId id="266" r:id="rId8"/>
    <p:sldId id="263" r:id="rId9"/>
    <p:sldId id="275" r:id="rId10"/>
    <p:sldId id="264" r:id="rId11"/>
    <p:sldId id="265" r:id="rId12"/>
    <p:sldId id="268" r:id="rId13"/>
    <p:sldId id="269" r:id="rId14"/>
    <p:sldId id="270" r:id="rId15"/>
    <p:sldId id="272" r:id="rId16"/>
    <p:sldId id="273" r:id="rId17"/>
    <p:sldId id="276" r:id="rId18"/>
    <p:sldId id="274" r:id="rId19"/>
    <p:sldId id="277" r:id="rId20"/>
    <p:sldId id="278" r:id="rId21"/>
    <p:sldId id="279" r:id="rId22"/>
    <p:sldId id="280" r:id="rId23"/>
    <p:sldId id="281" r:id="rId24"/>
    <p:sldId id="283" r:id="rId25"/>
    <p:sldId id="284" r:id="rId26"/>
    <p:sldId id="287" r:id="rId27"/>
    <p:sldId id="288" r:id="rId28"/>
    <p:sldId id="289" r:id="rId29"/>
    <p:sldId id="290" r:id="rId30"/>
    <p:sldId id="285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7" autoAdjust="0"/>
    <p:restoredTop sz="94660"/>
  </p:normalViewPr>
  <p:slideViewPr>
    <p:cSldViewPr>
      <p:cViewPr varScale="1">
        <p:scale>
          <a:sx n="65" d="100"/>
          <a:sy n="65" d="100"/>
        </p:scale>
        <p:origin x="-8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B73F2-CFF3-4100-A338-A79564831309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096B9-C607-479A-96CC-9AAB2A30F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96B9-C607-479A-96CC-9AAB2A30F02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96B9-C607-479A-96CC-9AAB2A30F02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978" y="5177494"/>
            <a:ext cx="7747687" cy="1470455"/>
          </a:xfrm>
        </p:spPr>
        <p:txBody>
          <a:bodyPr anchor="ctr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9186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4779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7817" y="278627"/>
            <a:ext cx="205662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9558" y="278626"/>
            <a:ext cx="598839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1537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1300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692" y="2903838"/>
            <a:ext cx="7793896" cy="1658638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6692" y="4589465"/>
            <a:ext cx="7793896" cy="11687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9751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330" y="1585302"/>
            <a:ext cx="4026529" cy="459166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585302"/>
            <a:ext cx="4050180" cy="459166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6845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842" y="234778"/>
            <a:ext cx="8241957" cy="11801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0800000" flipV="1">
            <a:off x="444842" y="1581665"/>
            <a:ext cx="4053340" cy="9234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4843" y="2505075"/>
            <a:ext cx="4053339" cy="36845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581665"/>
            <a:ext cx="4057649" cy="92341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4057649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9805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1657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5742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914" y="321273"/>
            <a:ext cx="29982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3458" y="321273"/>
            <a:ext cx="5128055" cy="579532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1914" y="1921473"/>
            <a:ext cx="2998249" cy="419512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3878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659" y="593124"/>
            <a:ext cx="5535827" cy="80319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74376" y="1581664"/>
            <a:ext cx="5516110" cy="458435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6021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330" y="253914"/>
            <a:ext cx="8208000" cy="115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000" y="1606379"/>
            <a:ext cx="8208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E0B30-ED30-4B3D-9490-D15FB6C018C8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09A53-6A38-48A8-9336-34B65A131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253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1">
              <a:lumMod val="9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9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" TargetMode="External"/><Relationship Id="rId2" Type="http://schemas.openxmlformats.org/officeDocument/2006/relationships/hyperlink" Target="http://uk.wikipedia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ukrmap.su/" TargetMode="External"/><Relationship Id="rId4" Type="http://schemas.openxmlformats.org/officeDocument/2006/relationships/hyperlink" Target="http://wkola.at.ua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анюша\Desktop\vers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85794"/>
            <a:ext cx="3786214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143372" y="1857364"/>
            <a:ext cx="5000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ПАРИЗЬКА МИРНА КОНФЕРЕНЦІЯ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4929198"/>
            <a:ext cx="45720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БУТ ОЛЕНА ІВАНІВНА </a:t>
            </a:r>
          </a:p>
          <a:p>
            <a:r>
              <a:rPr lang="uk-UA" b="1" i="1" dirty="0" smtClean="0">
                <a:solidFill>
                  <a:schemeClr val="bg1"/>
                </a:solidFill>
              </a:rPr>
              <a:t>вчитель історії та правознавства </a:t>
            </a:r>
          </a:p>
          <a:p>
            <a:r>
              <a:rPr lang="uk-UA" b="1" i="1" dirty="0" err="1" smtClean="0">
                <a:solidFill>
                  <a:schemeClr val="bg1"/>
                </a:solidFill>
              </a:rPr>
              <a:t>Кропивнянської</a:t>
            </a:r>
            <a:r>
              <a:rPr lang="uk-UA" b="1" i="1" dirty="0" smtClean="0">
                <a:solidFill>
                  <a:schemeClr val="bg1"/>
                </a:solidFill>
              </a:rPr>
              <a:t> школи І-ІІІ ступенів</a:t>
            </a:r>
          </a:p>
          <a:p>
            <a:r>
              <a:rPr lang="uk-UA" b="1" i="1" dirty="0" err="1" smtClean="0">
                <a:solidFill>
                  <a:schemeClr val="bg1"/>
                </a:solidFill>
              </a:rPr>
              <a:t>Золотоніського</a:t>
            </a:r>
            <a:r>
              <a:rPr lang="uk-UA" b="1" i="1" dirty="0" smtClean="0">
                <a:solidFill>
                  <a:schemeClr val="bg1"/>
                </a:solidFill>
              </a:rPr>
              <a:t> району</a:t>
            </a:r>
          </a:p>
          <a:p>
            <a:r>
              <a:rPr lang="uk-UA" b="1" i="1" dirty="0" smtClean="0">
                <a:solidFill>
                  <a:schemeClr val="bg1"/>
                </a:solidFill>
              </a:rPr>
              <a:t> Черкаської області 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500042"/>
            <a:ext cx="6143668" cy="10001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C00000"/>
                </a:solidFill>
                <a:latin typeface="Arial Black" pitchFamily="34" charset="0"/>
              </a:rPr>
              <a:t>САМОСТІЙНА РОБОТА</a:t>
            </a: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122" name="Picture 2" descr="C:\Users\Ванюша\Desktop\0_7e0e7_b000d466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3047748" cy="2060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857356" y="1714488"/>
            <a:ext cx="7000924" cy="7143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chemeClr val="tx1"/>
                </a:solidFill>
              </a:rPr>
              <a:t>Прочитайте текст підручника та заповніть таблицю 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786058"/>
            <a:ext cx="8001056" cy="11430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Прагнення великих держав </a:t>
            </a:r>
          </a:p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під час Паризької конференції 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48" y="4000504"/>
          <a:ext cx="8001056" cy="1940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86082"/>
                <a:gridCol w="521497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Держава 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Прагнення</a:t>
                      </a:r>
                      <a:r>
                        <a:rPr lang="uk-UA" sz="2400" baseline="0" dirty="0" smtClean="0">
                          <a:solidFill>
                            <a:schemeClr val="tx1"/>
                          </a:solidFill>
                        </a:rPr>
                        <a:t> держави-переможниці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США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Велика Британія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Франція 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Італія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14348" y="5857892"/>
          <a:ext cx="800105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86082"/>
                <a:gridCol w="5214974"/>
              </a:tblGrid>
              <a:tr h="0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Японія 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 Black" pitchFamily="34" charset="0"/>
                      </a:endParaRPr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нюша\Desktop\загруженное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390300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786314" y="2000240"/>
            <a:ext cx="3857652" cy="21431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Arial Black" pitchFamily="34" charset="0"/>
              </a:rPr>
              <a:t>ВУДРО ВІЛЬСОН </a:t>
            </a:r>
            <a:r>
              <a:rPr lang="uk-UA" dirty="0" smtClean="0">
                <a:solidFill>
                  <a:schemeClr val="tx1"/>
                </a:solidFill>
              </a:rPr>
              <a:t> - </a:t>
            </a:r>
            <a:r>
              <a:rPr lang="uk-UA" sz="2400" dirty="0" smtClean="0">
                <a:solidFill>
                  <a:schemeClr val="tx1"/>
                </a:solidFill>
              </a:rPr>
              <a:t>президент США, автор (</a:t>
            </a:r>
            <a:r>
              <a:rPr lang="uk-UA" sz="2400" dirty="0" err="1" smtClean="0">
                <a:solidFill>
                  <a:schemeClr val="tx1"/>
                </a:solidFill>
              </a:rPr>
              <a:t>“батько”</a:t>
            </a:r>
            <a:r>
              <a:rPr lang="uk-UA" sz="2400" dirty="0" smtClean="0">
                <a:solidFill>
                  <a:schemeClr val="tx1"/>
                </a:solidFill>
              </a:rPr>
              <a:t>) “14 </a:t>
            </a:r>
            <a:r>
              <a:rPr lang="uk-UA" sz="2400" dirty="0" err="1" smtClean="0">
                <a:solidFill>
                  <a:schemeClr val="tx1"/>
                </a:solidFill>
              </a:rPr>
              <a:t>пунктів”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Ванюша\Desktop\загруженное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500570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-357222" y="0"/>
            <a:ext cx="9858444" cy="6858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«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Чотирнадцять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пунктів</a:t>
            </a: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»</a:t>
            </a:r>
            <a:r>
              <a:rPr lang="ru-RU" dirty="0" smtClean="0">
                <a:solidFill>
                  <a:schemeClr val="tx1"/>
                </a:solidFill>
              </a:rPr>
              <a:t> — </a:t>
            </a:r>
            <a:r>
              <a:rPr lang="ru-RU" dirty="0" err="1" smtClean="0">
                <a:solidFill>
                  <a:schemeClr val="tx1"/>
                </a:solidFill>
              </a:rPr>
              <a:t>умови</a:t>
            </a:r>
            <a:r>
              <a:rPr lang="ru-RU" dirty="0" smtClean="0">
                <a:solidFill>
                  <a:schemeClr val="tx1"/>
                </a:solidFill>
              </a:rPr>
              <a:t> миру, </a:t>
            </a:r>
            <a:r>
              <a:rPr lang="ru-RU" dirty="0" err="1" smtClean="0">
                <a:solidFill>
                  <a:schemeClr val="tx1"/>
                </a:solidFill>
              </a:rPr>
              <a:t>викладені</a:t>
            </a:r>
            <a:r>
              <a:rPr lang="ru-RU" dirty="0" smtClean="0">
                <a:solidFill>
                  <a:schemeClr val="tx1"/>
                </a:solidFill>
              </a:rPr>
              <a:t> президентом США Т. В. </a:t>
            </a:r>
            <a:r>
              <a:rPr lang="ru-RU" dirty="0" err="1" smtClean="0">
                <a:solidFill>
                  <a:schemeClr val="tx1"/>
                </a:solidFill>
              </a:rPr>
              <a:t>Вільсоном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наприкінці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uk-UA" dirty="0" smtClean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ершо</a:t>
            </a:r>
            <a:r>
              <a:rPr lang="uk-UA" dirty="0" smtClean="0">
                <a:solidFill>
                  <a:schemeClr val="tx1"/>
                </a:solidFill>
              </a:rPr>
              <a:t>ї світової війни </a:t>
            </a:r>
            <a:r>
              <a:rPr lang="ru-RU" dirty="0" smtClean="0">
                <a:solidFill>
                  <a:schemeClr val="tx1"/>
                </a:solidFill>
              </a:rPr>
              <a:t> у </a:t>
            </a:r>
            <a:r>
              <a:rPr lang="ru-RU" dirty="0" err="1" smtClean="0">
                <a:solidFill>
                  <a:schemeClr val="tx1"/>
                </a:solidFill>
              </a:rPr>
              <a:t>посланні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конгресу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(08.01.1918 </a:t>
            </a:r>
            <a:r>
              <a:rPr lang="en-US" b="1" dirty="0" smtClean="0">
                <a:solidFill>
                  <a:schemeClr val="tx1"/>
                </a:solidFill>
                <a:latin typeface="Arial Black" pitchFamily="34" charset="0"/>
              </a:rPr>
              <a:t>p.).</a:t>
            </a:r>
          </a:p>
          <a:p>
            <a:pPr algn="ctr"/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Складалися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з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14 статей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і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передбачали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в</a:t>
            </a:r>
            <a:r>
              <a:rPr lang="ru-RU" dirty="0" err="1" smtClean="0">
                <a:solidFill>
                  <a:schemeClr val="tx1"/>
                </a:solidFill>
              </a:rPr>
              <a:t>ідкриті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мирні</a:t>
            </a:r>
            <a:r>
              <a:rPr lang="ru-RU" dirty="0" smtClean="0">
                <a:solidFill>
                  <a:schemeClr val="tx1"/>
                </a:solidFill>
              </a:rPr>
              <a:t>  договори;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2. </a:t>
            </a:r>
            <a:r>
              <a:rPr lang="ru-RU" dirty="0" err="1" smtClean="0">
                <a:solidFill>
                  <a:schemeClr val="tx1"/>
                </a:solidFill>
              </a:rPr>
              <a:t>повну</a:t>
            </a:r>
            <a:r>
              <a:rPr lang="ru-RU" dirty="0" smtClean="0">
                <a:solidFill>
                  <a:schemeClr val="tx1"/>
                </a:solidFill>
              </a:rPr>
              <a:t> свободу торгового </a:t>
            </a:r>
            <a:r>
              <a:rPr lang="ru-RU" dirty="0" err="1" smtClean="0">
                <a:solidFill>
                  <a:schemeClr val="tx1"/>
                </a:solidFill>
              </a:rPr>
              <a:t>мореплавства</a:t>
            </a: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 err="1" smtClean="0">
                <a:solidFill>
                  <a:schemeClr val="tx1"/>
                </a:solidFill>
              </a:rPr>
              <a:t>мирний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воєнний</a:t>
            </a:r>
            <a:r>
              <a:rPr lang="ru-RU" dirty="0" smtClean="0">
                <a:solidFill>
                  <a:schemeClr val="tx1"/>
                </a:solidFill>
              </a:rPr>
              <a:t> час;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усунення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перешкод</a:t>
            </a:r>
            <a:r>
              <a:rPr lang="ru-RU" dirty="0" smtClean="0">
                <a:solidFill>
                  <a:schemeClr val="tx1"/>
                </a:solidFill>
              </a:rPr>
              <a:t> у </a:t>
            </a:r>
            <a:r>
              <a:rPr lang="ru-RU" dirty="0" err="1" smtClean="0">
                <a:solidFill>
                  <a:schemeClr val="tx1"/>
                </a:solidFill>
              </a:rPr>
              <a:t>міжнародній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торгівлі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4. </a:t>
            </a:r>
            <a:r>
              <a:rPr lang="ru-RU" dirty="0" err="1" smtClean="0">
                <a:solidFill>
                  <a:schemeClr val="tx1"/>
                </a:solidFill>
              </a:rPr>
              <a:t>встановлення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гарантій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що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забезпечують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скорочення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озброєння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5. </a:t>
            </a:r>
            <a:r>
              <a:rPr lang="ru-RU" dirty="0" err="1" smtClean="0">
                <a:solidFill>
                  <a:schemeClr val="tx1"/>
                </a:solidFill>
              </a:rPr>
              <a:t>врегулювання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колоніальних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питань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6. </a:t>
            </a:r>
            <a:r>
              <a:rPr lang="ru-RU" dirty="0" err="1" smtClean="0">
                <a:solidFill>
                  <a:schemeClr val="tx1"/>
                </a:solidFill>
              </a:rPr>
              <a:t>виведення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німецьких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військ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окупованої</a:t>
            </a:r>
            <a:r>
              <a:rPr lang="ru-RU" dirty="0" smtClean="0">
                <a:solidFill>
                  <a:schemeClr val="tx1"/>
                </a:solidFill>
              </a:rPr>
              <a:t> ними </a:t>
            </a:r>
            <a:r>
              <a:rPr lang="ru-RU" dirty="0" err="1" smtClean="0">
                <a:solidFill>
                  <a:schemeClr val="tx1"/>
                </a:solidFill>
              </a:rPr>
              <a:t>території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Росії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надання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Росії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  <a:r>
              <a:rPr lang="ru-RU" dirty="0" err="1" smtClean="0">
                <a:solidFill>
                  <a:schemeClr val="tx1"/>
                </a:solidFill>
              </a:rPr>
              <a:t>можливості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визначити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свій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прлітичний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  <a:r>
              <a:rPr lang="ru-RU" dirty="0" err="1" smtClean="0">
                <a:solidFill>
                  <a:schemeClr val="tx1"/>
                </a:solidFill>
              </a:rPr>
              <a:t>розвиток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7. </a:t>
            </a:r>
            <a:r>
              <a:rPr lang="ru-RU" dirty="0" err="1" smtClean="0">
                <a:solidFill>
                  <a:schemeClr val="tx1"/>
                </a:solidFill>
              </a:rPr>
              <a:t>звільнення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Бельгії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8. </a:t>
            </a:r>
            <a:r>
              <a:rPr lang="ru-RU" dirty="0" err="1" smtClean="0">
                <a:solidFill>
                  <a:schemeClr val="tx1"/>
                </a:solidFill>
              </a:rPr>
              <a:t>звільнення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Німеччиною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всієї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окупованої</a:t>
            </a:r>
            <a:r>
              <a:rPr lang="ru-RU" dirty="0" smtClean="0">
                <a:solidFill>
                  <a:schemeClr val="tx1"/>
                </a:solidFill>
              </a:rPr>
              <a:t> нею </a:t>
            </a:r>
            <a:r>
              <a:rPr lang="ru-RU" dirty="0" err="1" smtClean="0">
                <a:solidFill>
                  <a:schemeClr val="tx1"/>
                </a:solidFill>
              </a:rPr>
              <a:t>французької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території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повернення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ЕльзасЛотарингії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Франції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9. </a:t>
            </a:r>
            <a:r>
              <a:rPr lang="ru-RU" dirty="0" err="1" smtClean="0">
                <a:solidFill>
                  <a:schemeClr val="tx1"/>
                </a:solidFill>
              </a:rPr>
              <a:t>виправлення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кордонів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Італії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відповідно</a:t>
            </a:r>
            <a:r>
              <a:rPr lang="ru-RU" dirty="0" smtClean="0">
                <a:solidFill>
                  <a:schemeClr val="tx1"/>
                </a:solidFill>
              </a:rPr>
              <a:t> до </a:t>
            </a:r>
            <a:r>
              <a:rPr lang="ru-RU" dirty="0" err="1" smtClean="0">
                <a:solidFill>
                  <a:schemeClr val="tx1"/>
                </a:solidFill>
              </a:rPr>
              <a:t>національної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  <a:r>
              <a:rPr lang="ru-RU" dirty="0" err="1" smtClean="0">
                <a:solidFill>
                  <a:schemeClr val="tx1"/>
                </a:solidFill>
              </a:rPr>
              <a:t>ознаки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10. </a:t>
            </a:r>
            <a:r>
              <a:rPr lang="ru-RU" dirty="0" err="1" smtClean="0">
                <a:solidFill>
                  <a:schemeClr val="tx1"/>
                </a:solidFill>
              </a:rPr>
              <a:t>надання</a:t>
            </a:r>
            <a:r>
              <a:rPr lang="ru-RU" dirty="0" smtClean="0">
                <a:solidFill>
                  <a:schemeClr val="tx1"/>
                </a:solidFill>
              </a:rPr>
              <a:t> народам </a:t>
            </a:r>
            <a:r>
              <a:rPr lang="ru-RU" dirty="0" err="1" smtClean="0">
                <a:solidFill>
                  <a:schemeClr val="tx1"/>
                </a:solidFill>
              </a:rPr>
              <a:t>АвстроУгорщини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можливості</a:t>
            </a:r>
            <a:r>
              <a:rPr lang="ru-RU" dirty="0" smtClean="0">
                <a:solidFill>
                  <a:schemeClr val="tx1"/>
                </a:solidFill>
              </a:rPr>
              <a:t> для автономного </a:t>
            </a:r>
            <a:r>
              <a:rPr lang="ru-RU" dirty="0" err="1" smtClean="0">
                <a:solidFill>
                  <a:schemeClr val="tx1"/>
                </a:solidFill>
              </a:rPr>
              <a:t>розвитку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11.виведення </a:t>
            </a:r>
            <a:r>
              <a:rPr lang="ru-RU" dirty="0" err="1" smtClean="0">
                <a:solidFill>
                  <a:schemeClr val="tx1"/>
                </a:solidFill>
              </a:rPr>
              <a:t>німецьких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військ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території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Румунії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Сербії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Чорногорії</a:t>
            </a:r>
            <a:r>
              <a:rPr lang="ru-RU" dirty="0" smtClean="0">
                <a:solidFill>
                  <a:schemeClr val="tx1"/>
                </a:solidFill>
              </a:rPr>
              <a:t> та </a:t>
            </a:r>
            <a:r>
              <a:rPr lang="ru-RU" dirty="0" err="1" smtClean="0">
                <a:solidFill>
                  <a:schemeClr val="tx1"/>
                </a:solidFill>
              </a:rPr>
              <a:t>забезпечення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Сербії</a:t>
            </a:r>
            <a:r>
              <a:rPr lang="ru-RU" dirty="0" smtClean="0">
                <a:solidFill>
                  <a:schemeClr val="tx1"/>
                </a:solidFill>
              </a:rPr>
              <a:t> доступу до моря;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12.надання </a:t>
            </a:r>
            <a:r>
              <a:rPr lang="ru-RU" dirty="0" err="1" smtClean="0">
                <a:solidFill>
                  <a:schemeClr val="tx1"/>
                </a:solidFill>
              </a:rPr>
              <a:t>можливості</a:t>
            </a:r>
            <a:r>
              <a:rPr lang="ru-RU" dirty="0" smtClean="0">
                <a:solidFill>
                  <a:schemeClr val="tx1"/>
                </a:solidFill>
              </a:rPr>
              <a:t> автономного </a:t>
            </a:r>
            <a:r>
              <a:rPr lang="ru-RU" dirty="0" err="1" smtClean="0">
                <a:solidFill>
                  <a:schemeClr val="tx1"/>
                </a:solidFill>
              </a:rPr>
              <a:t>розвитку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інонаціональним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частинам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Османської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імперії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відкриття</a:t>
            </a:r>
            <a:r>
              <a:rPr lang="ru-RU" dirty="0" smtClean="0">
                <a:solidFill>
                  <a:schemeClr val="tx1"/>
                </a:solidFill>
              </a:rPr>
              <a:t> Дарданелл для суден </a:t>
            </a:r>
            <a:r>
              <a:rPr lang="ru-RU" dirty="0" err="1" smtClean="0">
                <a:solidFill>
                  <a:schemeClr val="tx1"/>
                </a:solidFill>
              </a:rPr>
              <a:t>цієї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країни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13. </a:t>
            </a:r>
            <a:r>
              <a:rPr lang="ru-RU" dirty="0" err="1" smtClean="0">
                <a:solidFill>
                  <a:schemeClr val="tx1"/>
                </a:solidFill>
              </a:rPr>
              <a:t>створення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незалежної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польської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держави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виходом</a:t>
            </a:r>
            <a:r>
              <a:rPr lang="ru-RU" dirty="0" smtClean="0">
                <a:solidFill>
                  <a:schemeClr val="tx1"/>
                </a:solidFill>
              </a:rPr>
              <a:t> до моря;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14. </a:t>
            </a:r>
            <a:r>
              <a:rPr lang="ru-RU" dirty="0" err="1" smtClean="0">
                <a:solidFill>
                  <a:schemeClr val="tx1"/>
                </a:solidFill>
              </a:rPr>
              <a:t>створення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Ліги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націй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-285784" y="0"/>
            <a:ext cx="9644130" cy="664371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З Угоди про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перемир'я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між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союзниками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і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Німеччиною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підписаної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в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Комп'єнському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Arial Black" pitchFamily="34" charset="0"/>
              </a:rPr>
              <a:t>лісі</a:t>
            </a:r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 11 листопада 1918 року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Ст. 1. </a:t>
            </a:r>
            <a:r>
              <a:rPr lang="ru-RU" dirty="0" err="1" smtClean="0">
                <a:solidFill>
                  <a:schemeClr val="tx1"/>
                </a:solidFill>
              </a:rPr>
              <a:t>Припинення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військових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дій</a:t>
            </a:r>
            <a:r>
              <a:rPr lang="ru-RU" dirty="0" smtClean="0">
                <a:solidFill>
                  <a:schemeClr val="tx1"/>
                </a:solidFill>
              </a:rPr>
              <a:t> на </a:t>
            </a:r>
            <a:r>
              <a:rPr lang="ru-RU" dirty="0" err="1" smtClean="0">
                <a:solidFill>
                  <a:schemeClr val="tx1"/>
                </a:solidFill>
              </a:rPr>
              <a:t>суші</a:t>
            </a:r>
            <a:r>
              <a:rPr lang="ru-RU" dirty="0" smtClean="0">
                <a:solidFill>
                  <a:schemeClr val="tx1"/>
                </a:solidFill>
              </a:rPr>
              <a:t> та в </a:t>
            </a:r>
            <a:r>
              <a:rPr lang="ru-RU" dirty="0" err="1" smtClean="0">
                <a:solidFill>
                  <a:schemeClr val="tx1"/>
                </a:solidFill>
              </a:rPr>
              <a:t>повітрі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протягом</a:t>
            </a:r>
            <a:r>
              <a:rPr lang="ru-RU" dirty="0" smtClean="0">
                <a:solidFill>
                  <a:schemeClr val="tx1"/>
                </a:solidFill>
              </a:rPr>
              <a:t> 6 годин </a:t>
            </a:r>
            <a:r>
              <a:rPr lang="ru-RU" dirty="0" err="1" smtClean="0">
                <a:solidFill>
                  <a:schemeClr val="tx1"/>
                </a:solidFill>
              </a:rPr>
              <a:t>після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підписання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перемир'я</a:t>
            </a:r>
            <a:r>
              <a:rPr lang="ru-RU" dirty="0" smtClean="0">
                <a:solidFill>
                  <a:schemeClr val="tx1"/>
                </a:solidFill>
              </a:rPr>
              <a:t>.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Ст. 2. </a:t>
            </a:r>
            <a:r>
              <a:rPr lang="ru-RU" dirty="0" err="1" smtClean="0">
                <a:solidFill>
                  <a:schemeClr val="tx1"/>
                </a:solidFill>
              </a:rPr>
              <a:t>Негайна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евакуація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окупованих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країн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dirty="0" err="1" smtClean="0">
                <a:solidFill>
                  <a:schemeClr val="tx1"/>
                </a:solidFill>
              </a:rPr>
              <a:t>Бельгії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Франції</a:t>
            </a:r>
            <a:r>
              <a:rPr lang="ru-RU" dirty="0" smtClean="0">
                <a:solidFill>
                  <a:schemeClr val="tx1"/>
                </a:solidFill>
              </a:rPr>
              <a:t>, Люксембургу так само, як </a:t>
            </a:r>
            <a:r>
              <a:rPr lang="ru-RU" dirty="0" err="1" smtClean="0">
                <a:solidFill>
                  <a:schemeClr val="tx1"/>
                </a:solidFill>
              </a:rPr>
              <a:t>Ельзас-Лотарингії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щоб</a:t>
            </a:r>
            <a:r>
              <a:rPr lang="ru-RU" dirty="0" smtClean="0">
                <a:solidFill>
                  <a:schemeClr val="tx1"/>
                </a:solidFill>
              </a:rPr>
              <a:t> вона </a:t>
            </a:r>
            <a:r>
              <a:rPr lang="ru-RU" dirty="0" err="1" smtClean="0">
                <a:solidFill>
                  <a:schemeClr val="tx1"/>
                </a:solidFill>
              </a:rPr>
              <a:t>була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здійснена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упродовж</a:t>
            </a:r>
            <a:r>
              <a:rPr lang="ru-RU" dirty="0" smtClean="0">
                <a:solidFill>
                  <a:schemeClr val="tx1"/>
                </a:solidFill>
              </a:rPr>
              <a:t> 15 </a:t>
            </a:r>
            <a:r>
              <a:rPr lang="ru-RU" dirty="0" err="1" smtClean="0">
                <a:solidFill>
                  <a:schemeClr val="tx1"/>
                </a:solidFill>
              </a:rPr>
              <a:t>днів</a:t>
            </a:r>
            <a:r>
              <a:rPr lang="ru-RU" dirty="0" smtClean="0">
                <a:solidFill>
                  <a:schemeClr val="tx1"/>
                </a:solidFill>
              </a:rPr>
              <a:t>... Ст. 3. Передача </a:t>
            </a:r>
            <a:r>
              <a:rPr lang="ru-RU" dirty="0" err="1" smtClean="0">
                <a:solidFill>
                  <a:schemeClr val="tx1"/>
                </a:solidFill>
              </a:rPr>
              <a:t>німецькою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армією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військового</a:t>
            </a:r>
            <a:r>
              <a:rPr lang="ru-RU" dirty="0" smtClean="0">
                <a:solidFill>
                  <a:schemeClr val="tx1"/>
                </a:solidFill>
              </a:rPr>
              <a:t> майна, а </a:t>
            </a:r>
            <a:r>
              <a:rPr lang="ru-RU" dirty="0" err="1" smtClean="0">
                <a:solidFill>
                  <a:schemeClr val="tx1"/>
                </a:solidFill>
              </a:rPr>
              <a:t>саме</a:t>
            </a:r>
            <a:r>
              <a:rPr lang="ru-RU" dirty="0" smtClean="0">
                <a:solidFill>
                  <a:schemeClr val="tx1"/>
                </a:solidFill>
              </a:rPr>
              <a:t>: 5 </a:t>
            </a:r>
            <a:r>
              <a:rPr lang="ru-RU" dirty="0" err="1" smtClean="0">
                <a:solidFill>
                  <a:schemeClr val="tx1"/>
                </a:solidFill>
              </a:rPr>
              <a:t>тисяч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гармат</a:t>
            </a:r>
            <a:r>
              <a:rPr lang="ru-RU" dirty="0" smtClean="0">
                <a:solidFill>
                  <a:schemeClr val="tx1"/>
                </a:solidFill>
              </a:rPr>
              <a:t>, 25 </a:t>
            </a:r>
            <a:r>
              <a:rPr lang="ru-RU" dirty="0" err="1" smtClean="0">
                <a:solidFill>
                  <a:schemeClr val="tx1"/>
                </a:solidFill>
              </a:rPr>
              <a:t>тисяч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кулеметів</a:t>
            </a:r>
            <a:r>
              <a:rPr lang="ru-RU" dirty="0" smtClean="0">
                <a:solidFill>
                  <a:schemeClr val="tx1"/>
                </a:solidFill>
              </a:rPr>
              <a:t>, 3 </a:t>
            </a:r>
            <a:r>
              <a:rPr lang="ru-RU" dirty="0" err="1" smtClean="0">
                <a:solidFill>
                  <a:schemeClr val="tx1"/>
                </a:solidFill>
              </a:rPr>
              <a:t>тисяч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мінометів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1700 </a:t>
            </a:r>
            <a:r>
              <a:rPr lang="ru-RU" dirty="0" err="1" smtClean="0">
                <a:solidFill>
                  <a:schemeClr val="tx1"/>
                </a:solidFill>
              </a:rPr>
              <a:t>літаків</a:t>
            </a:r>
            <a:r>
              <a:rPr lang="ru-RU" dirty="0" smtClean="0">
                <a:solidFill>
                  <a:schemeClr val="tx1"/>
                </a:solidFill>
              </a:rPr>
              <a:t>.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Ст. 7. Передача союзникам 5 </a:t>
            </a:r>
            <a:r>
              <a:rPr lang="ru-RU" dirty="0" err="1" smtClean="0">
                <a:solidFill>
                  <a:schemeClr val="tx1"/>
                </a:solidFill>
              </a:rPr>
              <a:t>тисяч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паровозів</a:t>
            </a:r>
            <a:r>
              <a:rPr lang="ru-RU" dirty="0" smtClean="0">
                <a:solidFill>
                  <a:schemeClr val="tx1"/>
                </a:solidFill>
              </a:rPr>
              <a:t>, 150 </a:t>
            </a:r>
            <a:r>
              <a:rPr lang="ru-RU" dirty="0" err="1" smtClean="0">
                <a:solidFill>
                  <a:schemeClr val="tx1"/>
                </a:solidFill>
              </a:rPr>
              <a:t>тисяч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вагонів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5 </a:t>
            </a:r>
            <a:r>
              <a:rPr lang="ru-RU" dirty="0" err="1" smtClean="0">
                <a:solidFill>
                  <a:schemeClr val="tx1"/>
                </a:solidFill>
              </a:rPr>
              <a:t>тисяч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вантажівок</a:t>
            </a:r>
            <a:r>
              <a:rPr lang="ru-RU" dirty="0" smtClean="0">
                <a:solidFill>
                  <a:schemeClr val="tx1"/>
                </a:solidFill>
              </a:rPr>
              <a:t>.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Ст. 12. </a:t>
            </a:r>
            <a:r>
              <a:rPr lang="ru-RU" dirty="0" err="1" smtClean="0">
                <a:solidFill>
                  <a:schemeClr val="tx1"/>
                </a:solidFill>
              </a:rPr>
              <a:t>Усі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німецькі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війська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які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сьогодні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знаходяться</a:t>
            </a:r>
            <a:r>
              <a:rPr lang="ru-RU" dirty="0" smtClean="0">
                <a:solidFill>
                  <a:schemeClr val="tx1"/>
                </a:solidFill>
              </a:rPr>
              <a:t> на </a:t>
            </a:r>
            <a:r>
              <a:rPr lang="ru-RU" dirty="0" err="1" smtClean="0">
                <a:solidFill>
                  <a:schemeClr val="tx1"/>
                </a:solidFill>
              </a:rPr>
              <a:t>територіях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які</a:t>
            </a:r>
            <a:r>
              <a:rPr lang="ru-RU" dirty="0" smtClean="0">
                <a:solidFill>
                  <a:schemeClr val="tx1"/>
                </a:solidFill>
              </a:rPr>
              <a:t> до </a:t>
            </a:r>
            <a:r>
              <a:rPr lang="ru-RU" dirty="0" err="1" smtClean="0">
                <a:solidFill>
                  <a:schemeClr val="tx1"/>
                </a:solidFill>
              </a:rPr>
              <a:t>війни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були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частиною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Австро-Угорщини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Румунії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Туреччини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повинні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негайно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повернутися</a:t>
            </a: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 err="1" smtClean="0">
                <a:solidFill>
                  <a:schemeClr val="tx1"/>
                </a:solidFill>
              </a:rPr>
              <a:t>межі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Німеччини</a:t>
            </a:r>
            <a:r>
              <a:rPr lang="ru-RU" dirty="0" smtClean="0">
                <a:solidFill>
                  <a:schemeClr val="tx1"/>
                </a:solidFill>
              </a:rPr>
              <a:t>... </a:t>
            </a:r>
            <a:r>
              <a:rPr lang="ru-RU" dirty="0" err="1" smtClean="0">
                <a:solidFill>
                  <a:schemeClr val="tx1"/>
                </a:solidFill>
              </a:rPr>
              <a:t>Німецькі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війська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розташовані</a:t>
            </a:r>
            <a:r>
              <a:rPr lang="ru-RU" dirty="0" smtClean="0">
                <a:solidFill>
                  <a:schemeClr val="tx1"/>
                </a:solidFill>
              </a:rPr>
              <a:t> на </a:t>
            </a:r>
            <a:r>
              <a:rPr lang="ru-RU" dirty="0" err="1" smtClean="0">
                <a:solidFill>
                  <a:schemeClr val="tx1"/>
                </a:solidFill>
              </a:rPr>
              <a:t>територіях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які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були</a:t>
            </a:r>
            <a:r>
              <a:rPr lang="ru-RU" dirty="0" smtClean="0">
                <a:solidFill>
                  <a:schemeClr val="tx1"/>
                </a:solidFill>
              </a:rPr>
              <a:t> у </a:t>
            </a:r>
            <a:r>
              <a:rPr lang="ru-RU" dirty="0" err="1" smtClean="0">
                <a:solidFill>
                  <a:schemeClr val="tx1"/>
                </a:solidFill>
              </a:rPr>
              <a:t>складі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Росії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повинні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також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повернутися</a:t>
            </a: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 err="1" smtClean="0">
                <a:solidFill>
                  <a:schemeClr val="tx1"/>
                </a:solidFill>
              </a:rPr>
              <a:t>межі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Німеччини</a:t>
            </a:r>
            <a:r>
              <a:rPr lang="ru-RU" dirty="0" smtClean="0">
                <a:solidFill>
                  <a:schemeClr val="tx1"/>
                </a:solidFill>
              </a:rPr>
              <a:t>. Ст. 15. </a:t>
            </a:r>
            <a:r>
              <a:rPr lang="ru-RU" dirty="0" err="1" smtClean="0">
                <a:solidFill>
                  <a:schemeClr val="tx1"/>
                </a:solidFill>
              </a:rPr>
              <a:t>Відмова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від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Бухарестського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Брест-Литовського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від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додаткових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договорів</a:t>
            </a:r>
            <a:r>
              <a:rPr lang="ru-RU" dirty="0" smtClean="0">
                <a:solidFill>
                  <a:schemeClr val="tx1"/>
                </a:solidFill>
              </a:rPr>
              <a:t>.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Ст. 22. </a:t>
            </a:r>
            <a:r>
              <a:rPr lang="ru-RU" dirty="0" err="1" smtClean="0">
                <a:solidFill>
                  <a:schemeClr val="tx1"/>
                </a:solidFill>
              </a:rPr>
              <a:t>Здача</a:t>
            </a:r>
            <a:r>
              <a:rPr lang="ru-RU" dirty="0" smtClean="0">
                <a:solidFill>
                  <a:schemeClr val="tx1"/>
                </a:solidFill>
              </a:rPr>
              <a:t> союзникам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Сполученим</a:t>
            </a:r>
            <a:r>
              <a:rPr lang="ru-RU" dirty="0" smtClean="0">
                <a:solidFill>
                  <a:schemeClr val="tx1"/>
                </a:solidFill>
              </a:rPr>
              <a:t> Штатам Америки </a:t>
            </a:r>
            <a:r>
              <a:rPr lang="ru-RU" dirty="0" err="1" smtClean="0">
                <a:solidFill>
                  <a:schemeClr val="tx1"/>
                </a:solidFill>
              </a:rPr>
              <a:t>усіх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німецьких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підводних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човнів</a:t>
            </a:r>
            <a:r>
              <a:rPr lang="ru-RU" dirty="0" smtClean="0">
                <a:solidFill>
                  <a:schemeClr val="tx1"/>
                </a:solidFill>
              </a:rPr>
              <a:t>... 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Ст. 23. </a:t>
            </a:r>
            <a:r>
              <a:rPr lang="ru-RU" dirty="0" err="1" smtClean="0">
                <a:solidFill>
                  <a:schemeClr val="tx1"/>
                </a:solidFill>
              </a:rPr>
              <a:t>Надводні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німецькі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військові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кораблі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указані</a:t>
            </a:r>
            <a:r>
              <a:rPr lang="ru-RU" dirty="0" smtClean="0">
                <a:solidFill>
                  <a:schemeClr val="tx1"/>
                </a:solidFill>
              </a:rPr>
              <a:t> союзниками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Сполученими</a:t>
            </a:r>
            <a:r>
              <a:rPr lang="ru-RU" dirty="0" smtClean="0">
                <a:solidFill>
                  <a:schemeClr val="tx1"/>
                </a:solidFill>
              </a:rPr>
              <a:t> Штатами Америки, </a:t>
            </a:r>
            <a:r>
              <a:rPr lang="ru-RU" dirty="0" err="1" smtClean="0">
                <a:solidFill>
                  <a:schemeClr val="tx1"/>
                </a:solidFill>
              </a:rPr>
              <a:t>будуть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негайно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роззброєні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після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цього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інтерновані</a:t>
            </a: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 err="1" smtClean="0">
                <a:solidFill>
                  <a:schemeClr val="tx1"/>
                </a:solidFill>
              </a:rPr>
              <a:t>нейтральних</a:t>
            </a:r>
            <a:r>
              <a:rPr lang="ru-RU" dirty="0" smtClean="0">
                <a:solidFill>
                  <a:schemeClr val="tx1"/>
                </a:solidFill>
              </a:rPr>
              <a:t> портах. Ст. 34. </a:t>
            </a:r>
            <a:r>
              <a:rPr lang="ru-RU" dirty="0" err="1" smtClean="0">
                <a:solidFill>
                  <a:schemeClr val="tx1"/>
                </a:solidFill>
              </a:rPr>
              <a:t>Термін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перемир'я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триватиме</a:t>
            </a:r>
            <a:r>
              <a:rPr lang="ru-RU" dirty="0" smtClean="0">
                <a:solidFill>
                  <a:schemeClr val="tx1"/>
                </a:solidFill>
              </a:rPr>
              <a:t> 36 </a:t>
            </a:r>
            <a:r>
              <a:rPr lang="ru-RU" dirty="0" err="1" smtClean="0">
                <a:solidFill>
                  <a:schemeClr val="tx1"/>
                </a:solidFill>
              </a:rPr>
              <a:t>днів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 правом </a:t>
            </a:r>
            <a:r>
              <a:rPr lang="ru-RU" dirty="0" err="1" smtClean="0">
                <a:solidFill>
                  <a:schemeClr val="tx1"/>
                </a:solidFill>
              </a:rPr>
              <a:t>продовження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643866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ПИТАННЯ ДО ДОКУМЕНТІВ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1571625"/>
            <a:ext cx="8207375" cy="5000625"/>
          </a:xfrm>
        </p:spPr>
        <p:txBody>
          <a:bodyPr>
            <a:normAutofit fontScale="55000" lnSpcReduction="20000"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1. </a:t>
            </a:r>
            <a:r>
              <a:rPr lang="ru-RU" sz="3300" b="1" dirty="0" err="1" smtClean="0">
                <a:solidFill>
                  <a:schemeClr val="bg1"/>
                </a:solidFill>
              </a:rPr>
              <a:t>Порівняйте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положення</a:t>
            </a:r>
            <a:r>
              <a:rPr lang="ru-RU" sz="3300" b="1" dirty="0" smtClean="0">
                <a:solidFill>
                  <a:schemeClr val="bg1"/>
                </a:solidFill>
              </a:rPr>
              <a:t> «14 </a:t>
            </a:r>
            <a:r>
              <a:rPr lang="ru-RU" sz="3300" b="1" dirty="0" err="1" smtClean="0">
                <a:solidFill>
                  <a:schemeClr val="bg1"/>
                </a:solidFill>
              </a:rPr>
              <a:t>пунктів</a:t>
            </a:r>
            <a:r>
              <a:rPr lang="ru-RU" sz="3300" b="1" dirty="0" smtClean="0">
                <a:solidFill>
                  <a:schemeClr val="bg1"/>
                </a:solidFill>
              </a:rPr>
              <a:t>» </a:t>
            </a:r>
            <a:r>
              <a:rPr lang="ru-RU" sz="3300" b="1" dirty="0" err="1" smtClean="0">
                <a:solidFill>
                  <a:schemeClr val="bg1"/>
                </a:solidFill>
              </a:rPr>
              <a:t>з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реальними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умовами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підписаного</a:t>
            </a:r>
            <a:r>
              <a:rPr lang="ru-RU" sz="3300" b="1" dirty="0" smtClean="0">
                <a:solidFill>
                  <a:schemeClr val="bg1"/>
                </a:solidFill>
              </a:rPr>
              <a:t> мирного договору. </a:t>
            </a:r>
            <a:r>
              <a:rPr lang="ru-RU" sz="3300" b="1" dirty="0" err="1" smtClean="0">
                <a:solidFill>
                  <a:schemeClr val="bg1"/>
                </a:solidFill>
              </a:rPr>
              <a:t>Які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розбіжності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були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між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цими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двома</a:t>
            </a:r>
            <a:r>
              <a:rPr lang="ru-RU" sz="3300" b="1" dirty="0" smtClean="0">
                <a:solidFill>
                  <a:schemeClr val="bg1"/>
                </a:solidFill>
              </a:rPr>
              <a:t> документами? </a:t>
            </a:r>
          </a:p>
          <a:p>
            <a:r>
              <a:rPr lang="ru-RU" sz="3300" b="1" dirty="0" smtClean="0">
                <a:solidFill>
                  <a:schemeClr val="bg1"/>
                </a:solidFill>
              </a:rPr>
              <a:t/>
            </a:r>
            <a:br>
              <a:rPr lang="ru-RU" sz="3300" b="1" dirty="0" smtClean="0">
                <a:solidFill>
                  <a:schemeClr val="bg1"/>
                </a:solidFill>
              </a:rPr>
            </a:br>
            <a:r>
              <a:rPr lang="ru-RU" sz="3300" b="1" dirty="0" smtClean="0">
                <a:solidFill>
                  <a:schemeClr val="bg1"/>
                </a:solidFill>
              </a:rPr>
              <a:t>2. Як </a:t>
            </a:r>
            <a:r>
              <a:rPr lang="ru-RU" sz="3300" b="1" dirty="0" err="1" smtClean="0">
                <a:solidFill>
                  <a:schemeClr val="bg1"/>
                </a:solidFill>
              </a:rPr>
              <a:t>пропонувалося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вирішити</a:t>
            </a:r>
            <a:r>
              <a:rPr lang="ru-RU" sz="3300" b="1" dirty="0" smtClean="0">
                <a:solidFill>
                  <a:schemeClr val="bg1"/>
                </a:solidFill>
              </a:rPr>
              <a:t> проблему </a:t>
            </a:r>
            <a:r>
              <a:rPr lang="ru-RU" sz="3300" b="1" dirty="0" err="1" smtClean="0">
                <a:solidFill>
                  <a:schemeClr val="bg1"/>
                </a:solidFill>
              </a:rPr>
              <a:t>утворення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національних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суверенних</a:t>
            </a:r>
            <a:r>
              <a:rPr lang="ru-RU" sz="3300" b="1" dirty="0" smtClean="0">
                <a:solidFill>
                  <a:schemeClr val="bg1"/>
                </a:solidFill>
              </a:rPr>
              <a:t> держав у </a:t>
            </a:r>
            <a:r>
              <a:rPr lang="ru-RU" sz="3300" b="1" dirty="0" err="1" smtClean="0">
                <a:solidFill>
                  <a:schemeClr val="bg1"/>
                </a:solidFill>
              </a:rPr>
              <a:t>післявоєнній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Європі</a:t>
            </a:r>
            <a:r>
              <a:rPr lang="ru-RU" sz="3300" b="1" dirty="0" smtClean="0">
                <a:solidFill>
                  <a:schemeClr val="bg1"/>
                </a:solidFill>
              </a:rPr>
              <a:t>? </a:t>
            </a:r>
            <a:br>
              <a:rPr lang="ru-RU" sz="3300" b="1" dirty="0" smtClean="0">
                <a:solidFill>
                  <a:schemeClr val="bg1"/>
                </a:solidFill>
              </a:rPr>
            </a:br>
            <a:endParaRPr lang="ru-RU" sz="3300" b="1" dirty="0" smtClean="0">
              <a:solidFill>
                <a:schemeClr val="bg1"/>
              </a:solidFill>
            </a:endParaRPr>
          </a:p>
          <a:p>
            <a:r>
              <a:rPr lang="ru-RU" sz="3300" b="1" dirty="0" smtClean="0">
                <a:solidFill>
                  <a:schemeClr val="bg1"/>
                </a:solidFill>
              </a:rPr>
              <a:t>3. </a:t>
            </a:r>
            <a:r>
              <a:rPr lang="ru-RU" sz="3300" b="1" dirty="0" err="1" smtClean="0">
                <a:solidFill>
                  <a:schemeClr val="bg1"/>
                </a:solidFill>
              </a:rPr>
              <a:t>Які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питання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міждержавних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економічних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стосунків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зазначені</a:t>
            </a:r>
            <a:r>
              <a:rPr lang="ru-RU" sz="3300" b="1" dirty="0" smtClean="0">
                <a:solidFill>
                  <a:schemeClr val="bg1"/>
                </a:solidFill>
              </a:rPr>
              <a:t> у «14 пунктах»? </a:t>
            </a:r>
            <a:br>
              <a:rPr lang="ru-RU" sz="3300" b="1" dirty="0" smtClean="0">
                <a:solidFill>
                  <a:schemeClr val="bg1"/>
                </a:solidFill>
              </a:rPr>
            </a:br>
            <a:endParaRPr lang="ru-RU" sz="3300" b="1" dirty="0" smtClean="0">
              <a:solidFill>
                <a:schemeClr val="bg1"/>
              </a:solidFill>
            </a:endParaRPr>
          </a:p>
          <a:p>
            <a:r>
              <a:rPr lang="ru-RU" sz="3300" b="1" dirty="0" smtClean="0">
                <a:solidFill>
                  <a:schemeClr val="bg1"/>
                </a:solidFill>
              </a:rPr>
              <a:t>4. Яке </a:t>
            </a:r>
            <a:r>
              <a:rPr lang="ru-RU" sz="3300" b="1" dirty="0" err="1" smtClean="0">
                <a:solidFill>
                  <a:schemeClr val="bg1"/>
                </a:solidFill>
              </a:rPr>
              <a:t>значення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мав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цей</a:t>
            </a:r>
            <a:r>
              <a:rPr lang="ru-RU" sz="3300" b="1" dirty="0" smtClean="0">
                <a:solidFill>
                  <a:schemeClr val="bg1"/>
                </a:solidFill>
              </a:rPr>
              <a:t> документ для </a:t>
            </a:r>
            <a:r>
              <a:rPr lang="ru-RU" sz="3300" b="1" dirty="0" err="1" smtClean="0">
                <a:solidFill>
                  <a:schemeClr val="bg1"/>
                </a:solidFill>
              </a:rPr>
              <a:t>післявоєнного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влаштування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Європи</a:t>
            </a:r>
            <a:r>
              <a:rPr lang="ru-RU" sz="3300" b="1" dirty="0" smtClean="0">
                <a:solidFill>
                  <a:schemeClr val="bg1"/>
                </a:solidFill>
              </a:rPr>
              <a:t>?  </a:t>
            </a:r>
            <a:br>
              <a:rPr lang="ru-RU" sz="3300" b="1" dirty="0" smtClean="0">
                <a:solidFill>
                  <a:schemeClr val="bg1"/>
                </a:solidFill>
              </a:rPr>
            </a:br>
            <a:endParaRPr lang="ru-RU" sz="3300" b="1" dirty="0" smtClean="0">
              <a:solidFill>
                <a:schemeClr val="bg1"/>
              </a:solidFill>
            </a:endParaRPr>
          </a:p>
          <a:p>
            <a:r>
              <a:rPr lang="ru-RU" sz="3300" b="1" dirty="0" smtClean="0">
                <a:solidFill>
                  <a:schemeClr val="bg1"/>
                </a:solidFill>
              </a:rPr>
              <a:t>6. </a:t>
            </a:r>
            <a:r>
              <a:rPr lang="ru-RU" sz="3300" b="1" dirty="0" err="1" smtClean="0">
                <a:solidFill>
                  <a:schemeClr val="bg1"/>
                </a:solidFill>
              </a:rPr>
              <a:t>Від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імені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яких</a:t>
            </a:r>
            <a:r>
              <a:rPr lang="ru-RU" sz="3300" b="1" dirty="0" smtClean="0">
                <a:solidFill>
                  <a:schemeClr val="bg1"/>
                </a:solidFill>
              </a:rPr>
              <a:t> держав </a:t>
            </a:r>
            <a:r>
              <a:rPr lang="ru-RU" sz="3300" b="1" dirty="0" err="1" smtClean="0">
                <a:solidFill>
                  <a:schemeClr val="bg1"/>
                </a:solidFill>
              </a:rPr>
              <a:t>були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висунуті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умови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перемир'я</a:t>
            </a:r>
            <a:r>
              <a:rPr lang="ru-RU" sz="3300" b="1" dirty="0" smtClean="0">
                <a:solidFill>
                  <a:schemeClr val="bg1"/>
                </a:solidFill>
              </a:rPr>
              <a:t>? </a:t>
            </a:r>
            <a:br>
              <a:rPr lang="ru-RU" sz="3300" b="1" dirty="0" smtClean="0">
                <a:solidFill>
                  <a:schemeClr val="bg1"/>
                </a:solidFill>
              </a:rPr>
            </a:br>
            <a:endParaRPr lang="ru-RU" sz="3300" b="1" dirty="0" smtClean="0">
              <a:solidFill>
                <a:schemeClr val="bg1"/>
              </a:solidFill>
            </a:endParaRPr>
          </a:p>
          <a:p>
            <a:r>
              <a:rPr lang="ru-RU" sz="3300" b="1" dirty="0" smtClean="0">
                <a:solidFill>
                  <a:schemeClr val="bg1"/>
                </a:solidFill>
              </a:rPr>
              <a:t>7. </a:t>
            </a:r>
            <a:r>
              <a:rPr lang="ru-RU" sz="3300" b="1" dirty="0" err="1" smtClean="0">
                <a:solidFill>
                  <a:schemeClr val="bg1"/>
                </a:solidFill>
              </a:rPr>
              <a:t>Які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території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німецькі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війська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повинні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були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залишити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негайно</a:t>
            </a:r>
            <a:r>
              <a:rPr lang="ru-RU" sz="3300" b="1" dirty="0" smtClean="0">
                <a:solidFill>
                  <a:schemeClr val="bg1"/>
                </a:solidFill>
              </a:rPr>
              <a:t>? </a:t>
            </a:r>
            <a:br>
              <a:rPr lang="ru-RU" sz="3300" b="1" dirty="0" smtClean="0">
                <a:solidFill>
                  <a:schemeClr val="bg1"/>
                </a:solidFill>
              </a:rPr>
            </a:br>
            <a:endParaRPr lang="ru-RU" sz="3300" b="1" dirty="0" smtClean="0">
              <a:solidFill>
                <a:schemeClr val="bg1"/>
              </a:solidFill>
            </a:endParaRPr>
          </a:p>
          <a:p>
            <a:r>
              <a:rPr lang="ru-RU" sz="3300" b="1" dirty="0" smtClean="0">
                <a:solidFill>
                  <a:schemeClr val="bg1"/>
                </a:solidFill>
              </a:rPr>
              <a:t>8. В яке </a:t>
            </a:r>
            <a:r>
              <a:rPr lang="ru-RU" sz="3300" b="1" dirty="0" err="1" smtClean="0">
                <a:solidFill>
                  <a:schemeClr val="bg1"/>
                </a:solidFill>
              </a:rPr>
              <a:t>положення</a:t>
            </a:r>
            <a:r>
              <a:rPr lang="ru-RU" sz="3300" b="1" dirty="0" smtClean="0">
                <a:solidFill>
                  <a:schemeClr val="bg1"/>
                </a:solidFill>
              </a:rPr>
              <a:t> ставило </a:t>
            </a:r>
            <a:r>
              <a:rPr lang="ru-RU" sz="3300" b="1" dirty="0" err="1" smtClean="0">
                <a:solidFill>
                  <a:schemeClr val="bg1"/>
                </a:solidFill>
              </a:rPr>
              <a:t>перемир'я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Німеччину</a:t>
            </a:r>
            <a:r>
              <a:rPr lang="ru-RU" sz="3300" b="1" dirty="0" smtClean="0">
                <a:solidFill>
                  <a:schemeClr val="bg1"/>
                </a:solidFill>
              </a:rPr>
              <a:t>? </a:t>
            </a:r>
            <a:br>
              <a:rPr lang="ru-RU" sz="3300" b="1" dirty="0" smtClean="0">
                <a:solidFill>
                  <a:schemeClr val="bg1"/>
                </a:solidFill>
              </a:rPr>
            </a:br>
            <a:endParaRPr lang="ru-RU" sz="3300" b="1" dirty="0" smtClean="0">
              <a:solidFill>
                <a:schemeClr val="bg1"/>
              </a:solidFill>
            </a:endParaRPr>
          </a:p>
          <a:p>
            <a:r>
              <a:rPr lang="ru-RU" sz="3300" b="1" dirty="0" smtClean="0">
                <a:solidFill>
                  <a:schemeClr val="bg1"/>
                </a:solidFill>
              </a:rPr>
              <a:t>9. </a:t>
            </a:r>
            <a:r>
              <a:rPr lang="ru-RU" sz="3300" b="1" dirty="0" err="1" smtClean="0">
                <a:solidFill>
                  <a:schemeClr val="bg1"/>
                </a:solidFill>
              </a:rPr>
              <a:t>Назвіть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термін</a:t>
            </a:r>
            <a:r>
              <a:rPr lang="ru-RU" sz="3300" b="1" dirty="0" smtClean="0">
                <a:solidFill>
                  <a:schemeClr val="bg1"/>
                </a:solidFill>
              </a:rPr>
              <a:t>, на </a:t>
            </a:r>
            <a:r>
              <a:rPr lang="ru-RU" sz="3300" b="1" dirty="0" err="1" smtClean="0">
                <a:solidFill>
                  <a:schemeClr val="bg1"/>
                </a:solidFill>
              </a:rPr>
              <a:t>який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укладалося</a:t>
            </a:r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r>
              <a:rPr lang="ru-RU" sz="3300" b="1" dirty="0" err="1" smtClean="0">
                <a:solidFill>
                  <a:schemeClr val="bg1"/>
                </a:solidFill>
              </a:rPr>
              <a:t>перемир'я</a:t>
            </a:r>
            <a:r>
              <a:rPr lang="ru-RU" sz="3300" b="1" dirty="0" smtClean="0">
                <a:solidFill>
                  <a:schemeClr val="bg1"/>
                </a:solidFill>
              </a:rPr>
              <a:t>.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2786082" cy="356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Блок-схема: перфолента 4"/>
          <p:cNvSpPr/>
          <p:nvPr/>
        </p:nvSpPr>
        <p:spPr>
          <a:xfrm>
            <a:off x="4500562" y="285728"/>
            <a:ext cx="4214842" cy="6000792"/>
          </a:xfrm>
          <a:prstGeom prst="flowChartPunchedTap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28 червня 1919 р. </a:t>
            </a:r>
            <a:r>
              <a:rPr lang="uk-UA" sz="2000" dirty="0" smtClean="0">
                <a:solidFill>
                  <a:schemeClr val="tx1"/>
                </a:solidFill>
              </a:rPr>
              <a:t>було підписано Версальський мирний договір з Німеччиною. </a:t>
            </a:r>
            <a:endParaRPr lang="uk-UA" sz="20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000" dirty="0" smtClean="0">
                <a:solidFill>
                  <a:schemeClr val="tx1"/>
                </a:solidFill>
              </a:rPr>
              <a:t>Документ </a:t>
            </a:r>
            <a:r>
              <a:rPr lang="uk-UA" sz="2000" dirty="0" smtClean="0">
                <a:solidFill>
                  <a:schemeClr val="tx1"/>
                </a:solidFill>
              </a:rPr>
              <a:t>складався із 400 статей.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Ванюша\Desktop\загруженное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857628"/>
            <a:ext cx="2376492" cy="2638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3286116" y="2214554"/>
            <a:ext cx="5357850" cy="1000132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ПЕРША ЧАСТИНА </a:t>
            </a:r>
            <a:r>
              <a:rPr lang="uk-UA" dirty="0" smtClean="0">
                <a:solidFill>
                  <a:schemeClr val="tx1"/>
                </a:solidFill>
              </a:rPr>
              <a:t>Версальського мирного договору. 26 статей – це </a:t>
            </a:r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СТАТУТ ЛІГИ НАЦІЙ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786190"/>
            <a:ext cx="8072494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cs typeface="Times New Roman" pitchFamily="18" charset="0"/>
              </a:rPr>
              <a:t> Статут Ліги Націй підписали </a:t>
            </a:r>
            <a:r>
              <a:rPr lang="uk-UA" b="1" dirty="0" smtClean="0">
                <a:cs typeface="Times New Roman" pitchFamily="18" charset="0"/>
              </a:rPr>
              <a:t>44 держави</a:t>
            </a:r>
            <a:r>
              <a:rPr lang="uk-UA" dirty="0" smtClean="0">
                <a:cs typeface="Times New Roman" pitchFamily="18" charset="0"/>
              </a:rPr>
              <a:t>. Її засновниками вважалися країни, що брали участь у війні проти Німеччини та її союзників, а таких було 31, а також новоутворені держави (13). Оскільки конгрес </a:t>
            </a:r>
            <a:r>
              <a:rPr lang="uk-UA" b="1" dirty="0" smtClean="0">
                <a:cs typeface="Times New Roman" pitchFamily="18" charset="0"/>
              </a:rPr>
              <a:t>США,</a:t>
            </a:r>
            <a:r>
              <a:rPr lang="uk-UA" dirty="0" smtClean="0">
                <a:cs typeface="Times New Roman" pitchFamily="18" charset="0"/>
              </a:rPr>
              <a:t>  відмовився ратифікувати Версальський договір, то країна </a:t>
            </a:r>
            <a:r>
              <a:rPr lang="uk-UA" b="1" dirty="0" smtClean="0">
                <a:cs typeface="Times New Roman" pitchFamily="18" charset="0"/>
              </a:rPr>
              <a:t>не стала членом Ліги Націй</a:t>
            </a:r>
            <a:r>
              <a:rPr lang="uk-UA" dirty="0" smtClean="0"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428596" y="214290"/>
            <a:ext cx="8286808" cy="1571636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solidFill>
                  <a:schemeClr val="tx1"/>
                </a:solidFill>
                <a:latin typeface="Arial Black" pitchFamily="34" charset="0"/>
              </a:rPr>
              <a:t>ЛІГА НАЦІЙ – </a:t>
            </a:r>
            <a:r>
              <a:rPr lang="uk-UA" dirty="0" smtClean="0">
                <a:solidFill>
                  <a:schemeClr val="tx1"/>
                </a:solidFill>
              </a:rPr>
              <a:t>це</a:t>
            </a:r>
            <a:r>
              <a:rPr lang="ru-RU" dirty="0" smtClean="0">
                <a:solidFill>
                  <a:schemeClr val="tx1"/>
                </a:solidFill>
              </a:rPr>
              <a:t> перша </a:t>
            </a:r>
            <a:r>
              <a:rPr lang="ru-RU" dirty="0" err="1" smtClean="0">
                <a:solidFill>
                  <a:schemeClr val="tx1"/>
                </a:solidFill>
              </a:rPr>
              <a:t>міжнародна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міждержавна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організація</a:t>
            </a:r>
            <a:r>
              <a:rPr lang="ru-RU" dirty="0" smtClean="0">
                <a:solidFill>
                  <a:schemeClr val="tx1"/>
                </a:solidFill>
              </a:rPr>
              <a:t>, створена </a:t>
            </a:r>
            <a:r>
              <a:rPr lang="ru-RU" dirty="0" err="1" smtClean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 метою </a:t>
            </a:r>
            <a:r>
              <a:rPr lang="ru-RU" dirty="0" err="1" smtClean="0">
                <a:solidFill>
                  <a:schemeClr val="tx1"/>
                </a:solidFill>
              </a:rPr>
              <a:t>розвитку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співробітництва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досягнення</a:t>
            </a:r>
            <a:r>
              <a:rPr lang="ru-RU" dirty="0" smtClean="0">
                <a:solidFill>
                  <a:schemeClr val="tx1"/>
                </a:solidFill>
              </a:rPr>
              <a:t> миру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безпеки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між</a:t>
            </a:r>
            <a:r>
              <a:rPr lang="ru-RU" dirty="0" smtClean="0">
                <a:solidFill>
                  <a:schemeClr val="tx1"/>
                </a:solidFill>
              </a:rPr>
              <a:t> народами. На </a:t>
            </a:r>
            <a:r>
              <a:rPr lang="ru-RU" dirty="0" err="1" smtClean="0">
                <a:solidFill>
                  <a:schemeClr val="tx1"/>
                </a:solidFill>
              </a:rPr>
              <a:t>практиці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основними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завданнями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були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дотримання</a:t>
            </a:r>
            <a:r>
              <a:rPr lang="ru-RU" dirty="0" smtClean="0">
                <a:solidFill>
                  <a:schemeClr val="tx1"/>
                </a:solidFill>
              </a:rPr>
              <a:t> прав </a:t>
            </a:r>
            <a:r>
              <a:rPr lang="ru-RU" dirty="0" err="1" smtClean="0">
                <a:solidFill>
                  <a:schemeClr val="tx1"/>
                </a:solidFill>
              </a:rPr>
              <a:t>нацменшин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вирішення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територіальних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конфліктів</a:t>
            </a:r>
            <a:r>
              <a:rPr lang="ru-RU" dirty="0" smtClean="0">
                <a:solidFill>
                  <a:schemeClr val="tx1"/>
                </a:solidFill>
              </a:rPr>
              <a:t> у </a:t>
            </a:r>
            <a:r>
              <a:rPr lang="ru-RU" dirty="0" err="1" smtClean="0">
                <a:solidFill>
                  <a:schemeClr val="tx1"/>
                </a:solidFill>
              </a:rPr>
              <a:t>світі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після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Першої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Світової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Війни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Ванюша\Desktop\Лі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5143512"/>
            <a:ext cx="292895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Ванюша\Desktop\загруженно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57364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1142976" y="500042"/>
            <a:ext cx="7072362" cy="1000132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Black" pitchFamily="34" charset="0"/>
              </a:rPr>
              <a:t>ШТАБ-КВАРТИРА  </a:t>
            </a:r>
          </a:p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Black" pitchFamily="34" charset="0"/>
              </a:rPr>
              <a:t>ЛІГИ НАЦІЙ </a:t>
            </a:r>
            <a:endParaRPr lang="ru-RU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3" name="Picture 4" descr="C:\Users\Ванюша\Desktop\56dc09a3b6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71530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57224" y="5786454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solidFill>
                  <a:schemeClr val="bg1"/>
                </a:solidFill>
              </a:rPr>
              <a:t>м. Женева</a:t>
            </a:r>
          </a:p>
          <a:p>
            <a:pPr algn="ctr"/>
            <a:r>
              <a:rPr lang="uk-UA" sz="2000" i="1" dirty="0" smtClean="0">
                <a:solidFill>
                  <a:schemeClr val="bg1"/>
                </a:solidFill>
              </a:rPr>
              <a:t>Палац Націй на березі Женевського озера, Швейцарія </a:t>
            </a:r>
            <a:endParaRPr lang="ru-RU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процесс 9"/>
          <p:cNvSpPr/>
          <p:nvPr/>
        </p:nvSpPr>
        <p:spPr>
          <a:xfrm>
            <a:off x="357158" y="3143248"/>
            <a:ext cx="3929090" cy="928694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Чотири постійні члени </a:t>
            </a:r>
            <a:r>
              <a:rPr lang="uk-UA" dirty="0" smtClean="0">
                <a:solidFill>
                  <a:schemeClr val="tx1"/>
                </a:solidFill>
              </a:rPr>
              <a:t>(Велика Британія, Франція, Італія, Японія)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214546" y="1285860"/>
            <a:ext cx="5072098" cy="642942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АСАМБЛЕЯ </a:t>
            </a:r>
          </a:p>
          <a:p>
            <a:pPr algn="ctr"/>
            <a:r>
              <a:rPr lang="uk-UA" i="1" dirty="0" smtClean="0">
                <a:solidFill>
                  <a:schemeClr val="tx1"/>
                </a:solidFill>
              </a:rPr>
              <a:t>(збори представників країн – членів )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714612" y="2143116"/>
            <a:ext cx="4286280" cy="785818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РАДА ЛІГИ НАЦІЙ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714348" y="357166"/>
            <a:ext cx="7786774" cy="71438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ЗАСАДИ ОРГАНІЗАЦІЇ ЛІГИ НАЦІЙ 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4786314" y="1928802"/>
            <a:ext cx="45719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5000628" y="3143248"/>
            <a:ext cx="3857652" cy="928694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Чотири тимчасові члени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(змінювались щорічно)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3071802" y="4357694"/>
            <a:ext cx="3357586" cy="1214446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СЕКРЕТАРІАТ 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на чолі з </a:t>
            </a:r>
            <a:r>
              <a:rPr lang="uk-UA" b="1" dirty="0" smtClean="0">
                <a:solidFill>
                  <a:schemeClr val="tx1"/>
                </a:solidFill>
              </a:rPr>
              <a:t>Генеральним секретарем </a:t>
            </a:r>
            <a:r>
              <a:rPr lang="uk-UA" dirty="0" smtClean="0">
                <a:solidFill>
                  <a:schemeClr val="tx1"/>
                </a:solidFill>
              </a:rPr>
              <a:t>Ліги Націй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3071802" y="5857892"/>
            <a:ext cx="3429024" cy="642942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Мандатна комісія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6000760" y="2928934"/>
            <a:ext cx="357190" cy="21431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3214678" y="2928934"/>
            <a:ext cx="285752" cy="21431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357158" y="214290"/>
            <a:ext cx="8501122" cy="1000132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Arial Black" pitchFamily="34" charset="0"/>
              </a:rPr>
              <a:t>УМОВИ ВЕРСАЛЬСЬКОГО ДОГОВОРУ 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Блок-схема: данные 2"/>
          <p:cNvSpPr/>
          <p:nvPr/>
        </p:nvSpPr>
        <p:spPr>
          <a:xfrm>
            <a:off x="357158" y="1785926"/>
            <a:ext cx="2571768" cy="1357322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ПОЛІТИЧНІ САНКЦІЇ </a:t>
            </a:r>
          </a:p>
          <a:p>
            <a:pPr algn="ctr"/>
            <a:endParaRPr lang="ru-RU" dirty="0"/>
          </a:p>
        </p:txBody>
      </p:sp>
      <p:sp>
        <p:nvSpPr>
          <p:cNvPr id="4" name="Блок-схема: данные 3"/>
          <p:cNvSpPr/>
          <p:nvPr/>
        </p:nvSpPr>
        <p:spPr>
          <a:xfrm>
            <a:off x="3214678" y="1785926"/>
            <a:ext cx="2500330" cy="1285884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ЕКОНОМІЧНІ САНКЦІЇ 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Блок-схема: данные 4"/>
          <p:cNvSpPr/>
          <p:nvPr/>
        </p:nvSpPr>
        <p:spPr>
          <a:xfrm>
            <a:off x="6143636" y="1785926"/>
            <a:ext cx="2428892" cy="1285884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ВІЙСЬКОВІ САНКЦІЇ </a:t>
            </a:r>
          </a:p>
          <a:p>
            <a:pPr algn="ctr"/>
            <a:endParaRPr lang="ru-RU" dirty="0"/>
          </a:p>
        </p:txBody>
      </p:sp>
      <p:sp>
        <p:nvSpPr>
          <p:cNvPr id="6" name="Блок-схема: данные 5"/>
          <p:cNvSpPr/>
          <p:nvPr/>
        </p:nvSpPr>
        <p:spPr>
          <a:xfrm>
            <a:off x="857224" y="3786190"/>
            <a:ext cx="6643734" cy="1357322"/>
          </a:xfrm>
          <a:prstGeom prst="flowChartInputOutp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ТЕРИТОРІАЛЬНІ ОБМЕЖЕННЯ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5572140"/>
            <a:ext cx="8001056" cy="9286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САНКЦІЇ</a:t>
            </a:r>
            <a:r>
              <a:rPr lang="uk-UA" b="1" dirty="0" smtClean="0">
                <a:solidFill>
                  <a:schemeClr val="tx1"/>
                </a:solidFill>
              </a:rPr>
              <a:t> – </a:t>
            </a:r>
            <a:r>
              <a:rPr lang="uk-UA" dirty="0" smtClean="0">
                <a:solidFill>
                  <a:schemeClr val="tx1"/>
                </a:solidFill>
              </a:rPr>
              <a:t>це  заходи впливу однієї держави на іншу чи міжнародної організації на певну державу, що порушує норми міжнародного права. 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929618" cy="9286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Black" pitchFamily="34" charset="0"/>
              </a:rPr>
              <a:t>КІНЕЦЬ ПЕРШОЇ СВІТОВОЇ ВІЙНИ</a:t>
            </a:r>
            <a:endParaRPr lang="ru-RU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Ванюша\Desktop\11942_html_m36a89a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714488"/>
            <a:ext cx="1571636" cy="78581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71736" y="1643050"/>
            <a:ext cx="6215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28 вересня  1918 року – перемир</a:t>
            </a:r>
            <a:r>
              <a:rPr lang="uk-UA" sz="2400" b="1" dirty="0" smtClean="0">
                <a:solidFill>
                  <a:schemeClr val="bg1"/>
                </a:solidFill>
                <a:latin typeface="Calibri"/>
                <a:cs typeface="Calibri"/>
              </a:rPr>
              <a:t>’я Антанти з Болгарією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Ванюша\Desktop\lkbl13mz9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000504"/>
            <a:ext cx="1571636" cy="8802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00298" y="4000504"/>
            <a:ext cx="6143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3 листопада 1918 року - перемир</a:t>
            </a:r>
            <a:r>
              <a:rPr lang="uk-UA" sz="2400" b="1" dirty="0" smtClean="0">
                <a:solidFill>
                  <a:schemeClr val="bg1"/>
                </a:solidFill>
                <a:latin typeface="Calibri"/>
                <a:cs typeface="Calibri"/>
              </a:rPr>
              <a:t>‘я Антанти з Австро-Угорщиною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C:\Users\Ванюша\Desktop\загруженно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786058"/>
            <a:ext cx="1571636" cy="92869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428860" y="2928934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30 жовтня 1918 року – перемир</a:t>
            </a:r>
            <a:r>
              <a:rPr lang="uk-UA" sz="2400" b="1" dirty="0" smtClean="0">
                <a:solidFill>
                  <a:schemeClr val="bg1"/>
                </a:solidFill>
                <a:latin typeface="Calibri"/>
                <a:cs typeface="Calibri"/>
              </a:rPr>
              <a:t>’я Туреччини з країнами Антанти </a:t>
            </a:r>
            <a:r>
              <a:rPr lang="uk-UA" sz="2400" b="1" dirty="0" smtClean="0">
                <a:solidFill>
                  <a:schemeClr val="bg1"/>
                </a:solidFill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3" name="Picture 5" descr="C:\Users\Ванюша\Desktop\загруженное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5286388"/>
            <a:ext cx="1643074" cy="92869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500298" y="5357826"/>
            <a:ext cx="6357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11 листопада 1918 року – </a:t>
            </a:r>
            <a:r>
              <a:rPr lang="uk-UA" sz="3200" b="1" dirty="0" err="1" smtClean="0">
                <a:solidFill>
                  <a:schemeClr val="bg1"/>
                </a:solidFill>
              </a:rPr>
              <a:t>Комп</a:t>
            </a:r>
            <a:r>
              <a:rPr lang="uk-UA" sz="3200" b="1" dirty="0" err="1" smtClean="0">
                <a:solidFill>
                  <a:schemeClr val="bg1"/>
                </a:solidFill>
                <a:latin typeface="Calibri"/>
                <a:cs typeface="Calibri"/>
              </a:rPr>
              <a:t>’єнське</a:t>
            </a:r>
            <a:r>
              <a:rPr lang="uk-UA" sz="3200" b="1" dirty="0" smtClean="0">
                <a:solidFill>
                  <a:schemeClr val="bg1"/>
                </a:solidFill>
                <a:latin typeface="Calibri"/>
                <a:cs typeface="Calibri"/>
              </a:rPr>
              <a:t> перемир’я</a:t>
            </a:r>
            <a:r>
              <a:rPr lang="uk-UA" sz="2400" b="1" dirty="0" smtClean="0">
                <a:solidFill>
                  <a:schemeClr val="bg1"/>
                </a:solidFill>
                <a:latin typeface="Calibri"/>
                <a:cs typeface="Calibri"/>
              </a:rPr>
              <a:t> з Німеччиною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9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571472" y="285728"/>
            <a:ext cx="8143932" cy="428628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Arial Black" pitchFamily="34" charset="0"/>
              </a:rPr>
              <a:t>ТЕРИТОРІАЛЬНІ ВТРАТИ НІМЕЧЧИНИ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5122" name="Picture 2" descr="C:\Users\Ванюша\Desktop\300px-German_losses_after_WWI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3929090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Ванюша\Desktop\125px-Flag_of_Saar_1920-1935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5143512"/>
            <a:ext cx="4572032" cy="92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C:\Users\Ванюша\Desktop\1638-1722-lar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643314"/>
            <a:ext cx="4714876" cy="64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0" name="Picture 10" descr="C:\Users\Ванюша\Desktop\1608-658-thickbox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286256"/>
            <a:ext cx="4714876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Блок-схема: процесс 11"/>
          <p:cNvSpPr/>
          <p:nvPr/>
        </p:nvSpPr>
        <p:spPr>
          <a:xfrm>
            <a:off x="500034" y="5929330"/>
            <a:ext cx="428628" cy="285752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142976" y="600076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>
                <a:solidFill>
                  <a:schemeClr val="bg1"/>
                </a:solidFill>
              </a:rPr>
              <a:t>територія Німеччини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20" name="Picture 3" descr="C:\Users\Ванюша\Desktop\1636-1721-larg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1071546"/>
            <a:ext cx="4643470" cy="85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4" descr="C:\Users\Ванюша\Desktop\1619-1711-larg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2000240"/>
            <a:ext cx="4643438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softEdge rad="112500"/>
          </a:effectLst>
        </p:spPr>
      </p:pic>
      <p:pic>
        <p:nvPicPr>
          <p:cNvPr id="22" name="Picture 7" descr="C:\Users\Ванюша\Desktop\загруженное (2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4810" y="2857496"/>
            <a:ext cx="4429156" cy="85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4714876" y="1214423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 smtClean="0">
                <a:latin typeface="Arial Black" pitchFamily="34" charset="0"/>
              </a:rPr>
              <a:t>ЕльзасЛотарингія</a:t>
            </a:r>
            <a:r>
              <a:rPr lang="uk-UA" b="1" dirty="0" smtClean="0">
                <a:latin typeface="Arial Black" pitchFamily="34" charset="0"/>
              </a:rPr>
              <a:t>, вугільні шахти </a:t>
            </a:r>
            <a:r>
              <a:rPr lang="uk-UA" b="1" dirty="0" err="1" smtClean="0">
                <a:latin typeface="Arial Black" pitchFamily="34" charset="0"/>
              </a:rPr>
              <a:t>Саарської</a:t>
            </a:r>
            <a:r>
              <a:rPr lang="uk-UA" b="1" dirty="0" smtClean="0">
                <a:latin typeface="Arial Black" pitchFamily="34" charset="0"/>
              </a:rPr>
              <a:t> , області 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86446" y="2214554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>
                <a:latin typeface="Arial Black" pitchFamily="34" charset="0"/>
              </a:rPr>
              <a:t>Шлезвіг</a:t>
            </a:r>
            <a:r>
              <a:rPr lang="uk-UA" b="1" dirty="0" smtClean="0">
                <a:latin typeface="Arial Black" pitchFamily="34" charset="0"/>
              </a:rPr>
              <a:t>, </a:t>
            </a:r>
            <a:r>
              <a:rPr lang="uk-UA" b="1" dirty="0" err="1" smtClean="0">
                <a:latin typeface="Arial Black" pitchFamily="34" charset="0"/>
              </a:rPr>
              <a:t>Гольштейн</a:t>
            </a:r>
            <a:endParaRPr lang="uk-UA" b="1" dirty="0" smtClean="0">
              <a:latin typeface="Arial Black" pitchFamily="34" charset="0"/>
            </a:endParaRPr>
          </a:p>
          <a:p>
            <a:r>
              <a:rPr lang="uk-UA" b="1" dirty="0" smtClean="0">
                <a:latin typeface="Arial Black" pitchFamily="34" charset="0"/>
              </a:rPr>
              <a:t> 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3000372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Arial Black" pitchFamily="34" charset="0"/>
              </a:rPr>
              <a:t>1923 рік – передача Мемеля (Клайпеди)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00760" y="3643315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Arial Black" pitchFamily="34" charset="0"/>
              </a:rPr>
              <a:t>Визнання незалежності 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0" y="4357694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 Black" pitchFamily="34" charset="0"/>
              </a:rPr>
              <a:t>Визнання незалежності та передача Померанії , Західної </a:t>
            </a:r>
            <a:r>
              <a:rPr lang="uk-UA" sz="1600" dirty="0" err="1" smtClean="0">
                <a:latin typeface="Arial Black" pitchFamily="34" charset="0"/>
              </a:rPr>
              <a:t>Прусії</a:t>
            </a:r>
            <a:r>
              <a:rPr lang="uk-UA" sz="1600" dirty="0" smtClean="0">
                <a:latin typeface="Arial Black" pitchFamily="34" charset="0"/>
              </a:rPr>
              <a:t> та частини Верхньої Сілезії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4810" y="5357826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Arial Black" pitchFamily="34" charset="0"/>
              </a:rPr>
              <a:t>Саарська</a:t>
            </a:r>
            <a:r>
              <a:rPr lang="uk-UA" dirty="0" smtClean="0">
                <a:latin typeface="Arial Black" pitchFamily="34" charset="0"/>
              </a:rPr>
              <a:t> область (на 15 років)</a:t>
            </a:r>
          </a:p>
          <a:p>
            <a:endParaRPr lang="ru-RU" dirty="0">
              <a:latin typeface="Arial Black" pitchFamily="34" charset="0"/>
            </a:endParaRPr>
          </a:p>
        </p:txBody>
      </p:sp>
      <p:pic>
        <p:nvPicPr>
          <p:cNvPr id="8194" name="Picture 2" descr="C:\Users\Ванюша\Desktop\125px-Flag_of_the_Free_City_of_Danzig.svg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29124" y="6000768"/>
            <a:ext cx="4357718" cy="65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4786314" y="614364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 Black" pitchFamily="34" charset="0"/>
              </a:rPr>
              <a:t>Гданськ – вільне місто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8" grpId="0"/>
      <p:bldP spid="29" grpId="0"/>
      <p:bldP spid="30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7643866" cy="1071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ПОЛІТИЧНІ САНКЦІЇ  НІМЕЧЧИНИ</a:t>
            </a:r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Ванюша\Desktop\naznachennykh-ey-posle-pervoy-mirovoy-voy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1"/>
            <a:ext cx="3000396" cy="187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643306" y="2143116"/>
            <a:ext cx="500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Німеччина оголошувалась єдиним </a:t>
            </a:r>
            <a:r>
              <a:rPr lang="uk-UA" sz="4000" b="1" dirty="0" smtClean="0">
                <a:solidFill>
                  <a:schemeClr val="bg1"/>
                </a:solidFill>
              </a:rPr>
              <a:t>винуватцем війни.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14282" y="3786190"/>
            <a:ext cx="3643338" cy="1857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C:\Users\Ванюша\Desktop\flag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357694"/>
            <a:ext cx="1428760" cy="848418"/>
          </a:xfrm>
          <a:prstGeom prst="rect">
            <a:avLst/>
          </a:prstGeom>
          <a:noFill/>
        </p:spPr>
      </p:pic>
      <p:pic>
        <p:nvPicPr>
          <p:cNvPr id="9" name="Picture 3" descr="C:\Users\Ванюша\Desktop\flag_of_austria_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071942"/>
            <a:ext cx="1285884" cy="810868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>
            <a:stCxn id="7" idx="7"/>
            <a:endCxn id="7" idx="3"/>
          </p:cNvCxnSpPr>
          <p:nvPr/>
        </p:nvCxnSpPr>
        <p:spPr>
          <a:xfrm rot="16200000" flipH="1" flipV="1">
            <a:off x="1379265" y="3426770"/>
            <a:ext cx="1313372" cy="257622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7" idx="1"/>
            <a:endCxn id="7" idx="5"/>
          </p:cNvCxnSpPr>
          <p:nvPr/>
        </p:nvCxnSpPr>
        <p:spPr>
          <a:xfrm rot="16200000" flipH="1">
            <a:off x="1379265" y="3426770"/>
            <a:ext cx="1313372" cy="257622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29058" y="4214818"/>
            <a:ext cx="47863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Німеччині </a:t>
            </a:r>
            <a:r>
              <a:rPr lang="uk-UA" sz="4000" b="1" dirty="0" smtClean="0">
                <a:solidFill>
                  <a:schemeClr val="bg1"/>
                </a:solidFill>
              </a:rPr>
              <a:t>заборонялось </a:t>
            </a:r>
            <a:r>
              <a:rPr lang="uk-UA" sz="2400" b="1" dirty="0" smtClean="0">
                <a:solidFill>
                  <a:schemeClr val="bg1"/>
                </a:solidFill>
              </a:rPr>
              <a:t>об</a:t>
            </a:r>
            <a:r>
              <a:rPr lang="uk-UA" sz="2400" b="1" dirty="0" smtClean="0">
                <a:solidFill>
                  <a:schemeClr val="bg1"/>
                </a:solidFill>
                <a:latin typeface="Calibri"/>
                <a:cs typeface="Calibri"/>
              </a:rPr>
              <a:t>’єднання з Австрією (аншлюс), з метою створення єдиної Німецької  імперії.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8001056" cy="10001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Arial Black" pitchFamily="34" charset="0"/>
              </a:rPr>
              <a:t>ВІЙСЬКОВІ САНКЦІЇ  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9" y="4071942"/>
            <a:ext cx="3500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Скасовано загальну військову повинність . </a:t>
            </a:r>
          </a:p>
        </p:txBody>
      </p:sp>
      <p:pic>
        <p:nvPicPr>
          <p:cNvPr id="2050" name="Picture 2" descr="C:\Users\Ванюша\Desktop\11_re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14554"/>
            <a:ext cx="2857520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857224" y="2500306"/>
            <a:ext cx="2428892" cy="15716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Ванюша\Desktop\e202b3853b0e1069430ba0228d82d30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714488"/>
            <a:ext cx="2000264" cy="1173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Ванюша\Desktop\460px-MkVIII-joke-or-test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1643050"/>
            <a:ext cx="1643074" cy="1183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Ванюша\Desktop\381003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000372"/>
            <a:ext cx="2000264" cy="1049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5" name="Прямая соединительная линия 24"/>
          <p:cNvCxnSpPr/>
          <p:nvPr/>
        </p:nvCxnSpPr>
        <p:spPr>
          <a:xfrm flipV="1">
            <a:off x="4572000" y="1857364"/>
            <a:ext cx="1785950" cy="85725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 flipV="1">
            <a:off x="7143768" y="1785926"/>
            <a:ext cx="1428760" cy="78581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 flipV="1">
            <a:off x="4786314" y="3143248"/>
            <a:ext cx="1571636" cy="71438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C:\Users\Ванюша\Desktop\U2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2928934"/>
            <a:ext cx="1866608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2" name="Прямая соединительная линия 41"/>
          <p:cNvCxnSpPr/>
          <p:nvPr/>
        </p:nvCxnSpPr>
        <p:spPr>
          <a:xfrm rot="10800000" flipV="1">
            <a:off x="6929454" y="3071810"/>
            <a:ext cx="1714512" cy="85725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929058" y="3929067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Заборонено мати важку артилерію, танки, військову авіацію та підводні човни.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2910" y="4714884"/>
            <a:ext cx="7858180" cy="64294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</a:rPr>
              <a:t>50 км на правому березі та лівий берег </a:t>
            </a:r>
            <a:r>
              <a:rPr lang="uk-UA" sz="2000" dirty="0" smtClean="0">
                <a:solidFill>
                  <a:schemeClr val="tx1"/>
                </a:solidFill>
              </a:rPr>
              <a:t>Рейну  </a:t>
            </a:r>
            <a:r>
              <a:rPr lang="uk-UA" sz="2000" dirty="0" smtClean="0">
                <a:solidFill>
                  <a:schemeClr val="tx1"/>
                </a:solidFill>
              </a:rPr>
              <a:t>- </a:t>
            </a:r>
            <a:endParaRPr lang="uk-UA" sz="2000" dirty="0" smtClean="0">
              <a:solidFill>
                <a:schemeClr val="tx1"/>
              </a:solidFill>
            </a:endParaRPr>
          </a:p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ДЕМІЛІТАРИЗОВАНА </a:t>
            </a:r>
            <a:r>
              <a:rPr lang="uk-UA" sz="2000" b="1" dirty="0" smtClean="0">
                <a:solidFill>
                  <a:schemeClr val="tx1"/>
                </a:solidFill>
              </a:rPr>
              <a:t>ЗОНА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2910" y="5643578"/>
            <a:ext cx="8072494" cy="10001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ДЕМІЛІТАРИЗОВАНА ЗОНА </a:t>
            </a:r>
            <a:r>
              <a:rPr lang="uk-UA" dirty="0" smtClean="0">
                <a:solidFill>
                  <a:schemeClr val="tx1"/>
                </a:solidFill>
              </a:rPr>
              <a:t>– це встановлена міжнародним договором або угодою смуга території, де заборонено будь-якій державі тримати війська, зберігати старі й споруджувати нові військові укріплення, бази та інше.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428604"/>
            <a:ext cx="7215238" cy="12144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Black" pitchFamily="34" charset="0"/>
              </a:rPr>
              <a:t>ЕКОНОМІЧНІ САНКЦІЇ </a:t>
            </a:r>
            <a:endParaRPr lang="ru-RU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Ванюша\Desktop\_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3"/>
            <a:ext cx="321471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14414" y="571501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solidFill>
                  <a:schemeClr val="bg1"/>
                </a:solidFill>
              </a:rPr>
              <a:t>“Німці</a:t>
            </a:r>
            <a:r>
              <a:rPr lang="uk-UA" dirty="0" smtClean="0">
                <a:solidFill>
                  <a:schemeClr val="bg1"/>
                </a:solidFill>
              </a:rPr>
              <a:t> заплатять за </a:t>
            </a:r>
            <a:r>
              <a:rPr lang="uk-UA" dirty="0" err="1" smtClean="0">
                <a:solidFill>
                  <a:schemeClr val="bg1"/>
                </a:solidFill>
              </a:rPr>
              <a:t>все”</a:t>
            </a:r>
            <a:r>
              <a:rPr lang="uk-UA" dirty="0" smtClean="0">
                <a:solidFill>
                  <a:schemeClr val="bg1"/>
                </a:solidFill>
              </a:rPr>
              <a:t> (популярна карикатура 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2357430"/>
            <a:ext cx="4214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latin typeface="Arial Black" pitchFamily="34" charset="0"/>
              </a:rPr>
              <a:t>РЕПАРАЦІЇ </a:t>
            </a:r>
            <a:r>
              <a:rPr lang="uk-UA" sz="2000" dirty="0" smtClean="0">
                <a:solidFill>
                  <a:schemeClr val="bg1"/>
                </a:solidFill>
              </a:rPr>
              <a:t>– повне або часткове відшкодування збитків завданих державі, що перемогла у війні, за рахунок переможеної держави.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214282" y="428604"/>
            <a:ext cx="4214842" cy="285752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10 вересня  </a:t>
            </a:r>
          </a:p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1919</a:t>
            </a:r>
            <a:endParaRPr lang="uk-UA" sz="32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uk-UA" sz="2400" i="1" dirty="0" err="1" smtClean="0">
                <a:solidFill>
                  <a:schemeClr val="tx1"/>
                </a:solidFill>
                <a:latin typeface="Arial Black" pitchFamily="34" charset="0"/>
              </a:rPr>
              <a:t>Сен-Жерменський</a:t>
            </a:r>
            <a:r>
              <a:rPr lang="uk-UA" sz="2400" i="1" dirty="0" smtClean="0">
                <a:solidFill>
                  <a:schemeClr val="tx1"/>
                </a:solidFill>
                <a:latin typeface="Arial Black" pitchFamily="34" charset="0"/>
              </a:rPr>
              <a:t> договір </a:t>
            </a:r>
          </a:p>
          <a:p>
            <a:pPr algn="ctr"/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АВСТРІЯ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4643438" y="357166"/>
            <a:ext cx="4214842" cy="2928958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27 листопада </a:t>
            </a:r>
          </a:p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1919 </a:t>
            </a:r>
            <a:endParaRPr lang="uk-UA" sz="2800" b="1" i="1" dirty="0" smtClean="0">
              <a:solidFill>
                <a:schemeClr val="tx1"/>
              </a:solidFill>
            </a:endParaRPr>
          </a:p>
          <a:p>
            <a:pPr algn="ctr"/>
            <a:r>
              <a:rPr lang="uk-UA" sz="2400" b="1" i="1" dirty="0" err="1" smtClean="0">
                <a:solidFill>
                  <a:schemeClr val="tx1"/>
                </a:solidFill>
                <a:latin typeface="Arial Black" pitchFamily="34" charset="0"/>
              </a:rPr>
              <a:t>Нейїський</a:t>
            </a:r>
            <a:r>
              <a:rPr lang="uk-UA" sz="2400" b="1" i="1" dirty="0" smtClean="0">
                <a:solidFill>
                  <a:schemeClr val="tx1"/>
                </a:solidFill>
                <a:latin typeface="Arial Black" pitchFamily="34" charset="0"/>
              </a:rPr>
              <a:t> договір </a:t>
            </a:r>
          </a:p>
          <a:p>
            <a:pPr algn="ctr"/>
            <a:endParaRPr lang="uk-UA" sz="2800" i="1" dirty="0" smtClean="0">
              <a:solidFill>
                <a:schemeClr val="tx1"/>
              </a:solidFill>
            </a:endParaRP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Arial Black" pitchFamily="34" charset="0"/>
              </a:rPr>
              <a:t>БОЛГАРІЯ</a:t>
            </a:r>
            <a:r>
              <a:rPr lang="uk-UA" sz="2800" i="1" dirty="0" smtClean="0">
                <a:solidFill>
                  <a:srgbClr val="C00000"/>
                </a:solidFill>
              </a:rPr>
              <a:t> 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214282" y="3786190"/>
            <a:ext cx="4143404" cy="2786082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4 червня </a:t>
            </a:r>
          </a:p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1920 </a:t>
            </a:r>
          </a:p>
          <a:p>
            <a:pPr algn="ctr"/>
            <a:r>
              <a:rPr lang="uk-UA" sz="2400" b="1" i="1" dirty="0" err="1" smtClean="0">
                <a:solidFill>
                  <a:schemeClr val="tx1"/>
                </a:solidFill>
                <a:latin typeface="Arial Black" pitchFamily="34" charset="0"/>
              </a:rPr>
              <a:t>Тріанонський</a:t>
            </a:r>
            <a:r>
              <a:rPr lang="uk-UA" sz="2400" b="1" i="1" dirty="0" smtClean="0">
                <a:solidFill>
                  <a:schemeClr val="tx1"/>
                </a:solidFill>
                <a:latin typeface="Arial Black" pitchFamily="34" charset="0"/>
              </a:rPr>
              <a:t> договір</a:t>
            </a:r>
          </a:p>
          <a:p>
            <a:pPr algn="ctr"/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УГОРЩИНА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>
            <a:off x="4643438" y="3786190"/>
            <a:ext cx="4071966" cy="2714644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10 серпня </a:t>
            </a:r>
          </a:p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1920</a:t>
            </a:r>
          </a:p>
          <a:p>
            <a:pPr algn="ctr"/>
            <a:r>
              <a:rPr lang="uk-UA" sz="2400" i="1" dirty="0" smtClean="0">
                <a:solidFill>
                  <a:schemeClr val="tx1"/>
                </a:solidFill>
                <a:latin typeface="Arial Black" pitchFamily="34" charset="0"/>
              </a:rPr>
              <a:t>Севрський договір </a:t>
            </a:r>
          </a:p>
          <a:p>
            <a:pPr algn="ctr"/>
            <a:endParaRPr lang="uk-UA" dirty="0" smtClean="0"/>
          </a:p>
          <a:p>
            <a:pPr algn="ctr"/>
            <a:r>
              <a:rPr lang="uk-UA" sz="2800" dirty="0" smtClean="0">
                <a:solidFill>
                  <a:srgbClr val="C00000"/>
                </a:solidFill>
                <a:latin typeface="Arial Black" pitchFamily="34" charset="0"/>
              </a:rPr>
              <a:t>ТУРЕЧЧИНА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анюша\Desktop\0_7e0e7_b000d466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047748" cy="2060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286116" y="428604"/>
            <a:ext cx="5572164" cy="10001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Arial Black" pitchFamily="34" charset="0"/>
              </a:rPr>
              <a:t>САМОСТІЙНА РОБОТА 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786058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</a:rPr>
              <a:t>Опрацюйте відповідний пункт параграфа та запишіть у зошити основні умови мирних догорів.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C:\Users\Ванюша\Desktop\загруженное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000504"/>
            <a:ext cx="3429024" cy="2333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286808" cy="30003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Arial Black" pitchFamily="34" charset="0"/>
              </a:rPr>
              <a:t>І. УСТАНОВІТЬ ХРОНОЛОНІЧНУ ПОСЛІДОВНІСТЬ ПОДІЙ </a:t>
            </a:r>
          </a:p>
          <a:p>
            <a:pPr algn="ctr"/>
            <a:endParaRPr lang="uk-UA" dirty="0" smtClean="0"/>
          </a:p>
          <a:p>
            <a:r>
              <a:rPr lang="uk-UA" sz="2000" b="1" dirty="0" smtClean="0">
                <a:solidFill>
                  <a:schemeClr val="tx1"/>
                </a:solidFill>
              </a:rPr>
              <a:t>А. Підписання Версальського мирного договору </a:t>
            </a:r>
          </a:p>
          <a:p>
            <a:r>
              <a:rPr lang="uk-UA" sz="2000" b="1" dirty="0" smtClean="0">
                <a:solidFill>
                  <a:schemeClr val="tx1"/>
                </a:solidFill>
              </a:rPr>
              <a:t>Б. Севрський мирний договір</a:t>
            </a:r>
          </a:p>
          <a:p>
            <a:r>
              <a:rPr lang="uk-UA" sz="2000" b="1" dirty="0" smtClean="0">
                <a:solidFill>
                  <a:schemeClr val="tx1"/>
                </a:solidFill>
              </a:rPr>
              <a:t>В. Підписання </a:t>
            </a:r>
            <a:r>
              <a:rPr lang="uk-UA" sz="2000" b="1" dirty="0" err="1" smtClean="0">
                <a:solidFill>
                  <a:schemeClr val="tx1"/>
                </a:solidFill>
              </a:rPr>
              <a:t>Комп</a:t>
            </a:r>
            <a:r>
              <a:rPr lang="uk-UA" sz="2000" b="1" dirty="0" err="1" smtClean="0">
                <a:solidFill>
                  <a:schemeClr val="tx1"/>
                </a:solidFill>
                <a:latin typeface="Calibri"/>
                <a:cs typeface="Calibri"/>
              </a:rPr>
              <a:t>’єнського</a:t>
            </a:r>
            <a:r>
              <a:rPr lang="uk-UA" sz="2000" b="1" dirty="0" smtClean="0">
                <a:solidFill>
                  <a:schemeClr val="tx1"/>
                </a:solidFill>
                <a:latin typeface="Calibri"/>
                <a:cs typeface="Calibri"/>
              </a:rPr>
              <a:t> перемир’я</a:t>
            </a:r>
          </a:p>
          <a:p>
            <a:r>
              <a:rPr lang="uk-UA" sz="2000" b="1" dirty="0" smtClean="0">
                <a:solidFill>
                  <a:schemeClr val="tx1"/>
                </a:solidFill>
                <a:latin typeface="Calibri"/>
                <a:cs typeface="Calibri"/>
              </a:rPr>
              <a:t>Г. Підписання </a:t>
            </a:r>
            <a:r>
              <a:rPr lang="uk-UA" sz="2000" b="1" dirty="0" err="1" smtClean="0">
                <a:solidFill>
                  <a:schemeClr val="tx1"/>
                </a:solidFill>
                <a:latin typeface="Calibri"/>
                <a:cs typeface="Calibri"/>
              </a:rPr>
              <a:t>Сен-Жерменського</a:t>
            </a:r>
            <a:r>
              <a:rPr lang="uk-UA" sz="2000" b="1" dirty="0" smtClean="0">
                <a:solidFill>
                  <a:schemeClr val="tx1"/>
                </a:solidFill>
                <a:latin typeface="Calibri"/>
                <a:cs typeface="Calibri"/>
              </a:rPr>
              <a:t> мирного договору</a:t>
            </a:r>
          </a:p>
          <a:p>
            <a:r>
              <a:rPr lang="uk-UA" sz="2000" b="1" dirty="0" smtClean="0">
                <a:solidFill>
                  <a:schemeClr val="tx1"/>
                </a:solidFill>
              </a:rPr>
              <a:t> 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3714752"/>
            <a:ext cx="8215370" cy="28575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C00000"/>
                </a:solidFill>
                <a:latin typeface="Arial Black" pitchFamily="34" charset="0"/>
              </a:rPr>
              <a:t>ІІ. ДАЙТЕ ВИЗНАЧЕННЯ ПОНЯТТЯМ </a:t>
            </a:r>
          </a:p>
          <a:p>
            <a:pPr algn="ctr"/>
            <a:endParaRPr lang="uk-UA" sz="24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uk-UA" sz="2000" b="1" dirty="0" smtClean="0">
                <a:solidFill>
                  <a:schemeClr val="tx1"/>
                </a:solidFill>
              </a:rPr>
              <a:t>1. РЕПАРАЦІЯ</a:t>
            </a:r>
          </a:p>
          <a:p>
            <a:r>
              <a:rPr lang="uk-UA" sz="2000" b="1" dirty="0" smtClean="0">
                <a:solidFill>
                  <a:schemeClr val="tx1"/>
                </a:solidFill>
              </a:rPr>
              <a:t>2. ДЕМІЛІТАРИЗОВАНА ЗОНА </a:t>
            </a:r>
          </a:p>
          <a:p>
            <a:r>
              <a:rPr lang="uk-UA" sz="2000" b="1" dirty="0" smtClean="0">
                <a:solidFill>
                  <a:schemeClr val="tx1"/>
                </a:solidFill>
              </a:rPr>
              <a:t>3. ЛІГА НАЦІЙ </a:t>
            </a:r>
          </a:p>
          <a:p>
            <a:r>
              <a:rPr lang="uk-UA" sz="24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2714620"/>
            <a:ext cx="542928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Arial Black" pitchFamily="34" charset="0"/>
              </a:rPr>
              <a:t>В-1, А-2, Г-3, Б-4 </a:t>
            </a:r>
            <a:endParaRPr lang="ru-RU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85794"/>
            <a:ext cx="7858180" cy="9286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C00000"/>
                </a:solidFill>
                <a:latin typeface="Arial Black" pitchFamily="34" charset="0"/>
              </a:rPr>
              <a:t>ІІІ. ПІДПИШІТЬ ФОТОГРАФІЇ ПОЛІТИЧНИХ ДІЯЧІВ і КРАЇНИ 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" name="Picture 3" descr="C:\Users\Ванюша\Desktop\теми для презентацый\клеманс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071678"/>
            <a:ext cx="1500198" cy="19232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4" descr="C:\Users\Ванюша\Desktop\теми для презентацый\выльс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2214554"/>
            <a:ext cx="1500198" cy="1801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5" descr="C:\Users\Ванюша\Desktop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143116"/>
            <a:ext cx="1500198" cy="1895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786050" y="4572008"/>
            <a:ext cx="3857652" cy="17145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А) Ж.</a:t>
            </a:r>
            <a:r>
              <a:rPr lang="uk-UA" sz="2400" b="1" dirty="0" err="1" smtClean="0">
                <a:solidFill>
                  <a:schemeClr val="tx1"/>
                </a:solidFill>
              </a:rPr>
              <a:t>Клемансо</a:t>
            </a:r>
            <a:endParaRPr lang="uk-UA" sz="2400" b="1" dirty="0" smtClean="0">
              <a:solidFill>
                <a:schemeClr val="tx1"/>
              </a:solidFill>
            </a:endParaRP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Б) Л.Джордж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В) В.Вільсон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21481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Л. Джордж 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407194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Ж. </a:t>
            </a:r>
            <a:r>
              <a:rPr lang="uk-UA" dirty="0" err="1" smtClean="0">
                <a:solidFill>
                  <a:schemeClr val="bg1"/>
                </a:solidFill>
                <a:latin typeface="Arial Black" pitchFamily="34" charset="0"/>
              </a:rPr>
              <a:t>Клемансо</a:t>
            </a: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9454" y="421481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В. Вільсон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анюша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7939249" cy="534582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7929618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І</a:t>
            </a:r>
            <a:r>
              <a:rPr lang="en-US" dirty="0" smtClean="0">
                <a:solidFill>
                  <a:schemeClr val="tx1"/>
                </a:solidFill>
                <a:latin typeface="Arial Black" pitchFamily="34" charset="0"/>
                <a:cs typeface="Calibri"/>
              </a:rPr>
              <a:t>V</a:t>
            </a:r>
            <a:r>
              <a:rPr lang="uk-UA" dirty="0" smtClean="0">
                <a:solidFill>
                  <a:schemeClr val="tx1"/>
                </a:solidFill>
                <a:latin typeface="Arial Black" pitchFamily="34" charset="0"/>
                <a:cs typeface="Calibri"/>
              </a:rPr>
              <a:t>. ПОКАЖІТЬ ТЕРИТОРІАЛЬНІ ВТРАТИ НІМЕЧЧИНИ ЗА УМОВАМИ ВЕРСАЛЬСЬКОГО МИРНОГО ДОГОВОРУ 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7072362" cy="10715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 Black" pitchFamily="34" charset="0"/>
              </a:rPr>
              <a:t>ДОМАШНЄ ЗАВДАННЯ </a:t>
            </a:r>
            <a:endParaRPr lang="ru-RU" sz="3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2214554"/>
            <a:ext cx="76438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uk-UA" sz="2400" b="1" dirty="0" smtClean="0">
                <a:solidFill>
                  <a:schemeClr val="bg1"/>
                </a:solidFill>
              </a:rPr>
              <a:t>1. Опрацювати відповідний параграф підручника;</a:t>
            </a:r>
          </a:p>
          <a:p>
            <a:pPr marL="342900" indent="-342900">
              <a:lnSpc>
                <a:spcPct val="150000"/>
              </a:lnSpc>
            </a:pPr>
            <a:r>
              <a:rPr lang="uk-UA" sz="2400" b="1" dirty="0" smtClean="0">
                <a:solidFill>
                  <a:schemeClr val="bg1"/>
                </a:solidFill>
              </a:rPr>
              <a:t>2. Вивчити визначення понять та основні дати ;</a:t>
            </a:r>
          </a:p>
          <a:p>
            <a:pPr marL="342900" indent="-342900">
              <a:lnSpc>
                <a:spcPct val="150000"/>
              </a:lnSpc>
            </a:pPr>
            <a:r>
              <a:rPr lang="uk-UA" sz="2400" b="1" dirty="0" smtClean="0">
                <a:solidFill>
                  <a:schemeClr val="bg1"/>
                </a:solidFill>
              </a:rPr>
              <a:t>3. Виконати  завдання в контурних картах;</a:t>
            </a:r>
          </a:p>
          <a:p>
            <a:pPr marL="342900" indent="-342900">
              <a:lnSpc>
                <a:spcPct val="150000"/>
              </a:lnSpc>
            </a:pPr>
            <a:r>
              <a:rPr lang="uk-UA" sz="2400" b="1" dirty="0" smtClean="0">
                <a:solidFill>
                  <a:schemeClr val="bg1"/>
                </a:solidFill>
              </a:rPr>
              <a:t>4. Підготувати повідомлення на тему: </a:t>
            </a:r>
            <a:r>
              <a:rPr lang="uk-UA" sz="2400" b="1" dirty="0" err="1" smtClean="0">
                <a:solidFill>
                  <a:schemeClr val="bg1"/>
                </a:solidFill>
              </a:rPr>
              <a:t>“Розпад</a:t>
            </a:r>
            <a:r>
              <a:rPr lang="uk-UA" sz="2400" b="1" dirty="0" smtClean="0">
                <a:solidFill>
                  <a:schemeClr val="bg1"/>
                </a:solidFill>
              </a:rPr>
              <a:t> багатонаціональних імперій після Першої світової </a:t>
            </a:r>
            <a:r>
              <a:rPr lang="uk-UA" sz="2400" b="1" dirty="0" err="1" smtClean="0">
                <a:solidFill>
                  <a:schemeClr val="bg1"/>
                </a:solidFill>
              </a:rPr>
              <a:t>війни”</a:t>
            </a:r>
            <a:r>
              <a:rPr lang="uk-UA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14290"/>
            <a:ext cx="8501122" cy="12144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  <a:latin typeface="Arial Black" pitchFamily="34" charset="0"/>
              </a:rPr>
              <a:t>ПЛАН УРОКУ</a:t>
            </a:r>
            <a:endParaRPr lang="ru-RU" sz="36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2000240"/>
            <a:ext cx="80010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4000" b="1" dirty="0" smtClean="0">
                <a:solidFill>
                  <a:schemeClr val="bg1"/>
                </a:solidFill>
              </a:rPr>
              <a:t> Паризька мирна конференція. </a:t>
            </a:r>
          </a:p>
          <a:p>
            <a:pPr marL="342900" indent="-342900">
              <a:buAutoNum type="arabicPeriod"/>
            </a:pPr>
            <a:r>
              <a:rPr lang="uk-UA" sz="4000" b="1" dirty="0" smtClean="0">
                <a:solidFill>
                  <a:schemeClr val="bg1"/>
                </a:solidFill>
              </a:rPr>
              <a:t> 14 пунктів В.Вільсона. </a:t>
            </a:r>
          </a:p>
          <a:p>
            <a:pPr marL="342900" indent="-342900">
              <a:buAutoNum type="arabicPeriod"/>
            </a:pPr>
            <a:r>
              <a:rPr lang="uk-UA" sz="4000" b="1" dirty="0" smtClean="0">
                <a:solidFill>
                  <a:schemeClr val="bg1"/>
                </a:solidFill>
              </a:rPr>
              <a:t> Версальський договір. Створення Ліги Націй.</a:t>
            </a:r>
          </a:p>
          <a:p>
            <a:pPr marL="342900" indent="-342900"/>
            <a:r>
              <a:rPr lang="uk-UA" sz="4000" b="1" dirty="0" smtClean="0">
                <a:solidFill>
                  <a:schemeClr val="bg1"/>
                </a:solidFill>
              </a:rPr>
              <a:t>4. Мирні договори з союзниками Німеччини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анюша\Desktop\загруженное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143248"/>
            <a:ext cx="4357718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34" y="1071546"/>
            <a:ext cx="8286808" cy="17859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  <a:latin typeface="Arial Black" pitchFamily="34" charset="0"/>
              </a:rPr>
              <a:t>ДЯКУЮ ЗА УВАГУ!</a:t>
            </a:r>
            <a:endParaRPr lang="ru-RU" sz="4000" b="1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7929618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Black" pitchFamily="34" charset="0"/>
              </a:rPr>
              <a:t>СПИСОК ВИКОРИСТАНИХ ДЖЕРЕЛ </a:t>
            </a:r>
            <a:endParaRPr lang="ru-RU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000108"/>
            <a:ext cx="86439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Arial Black" pitchFamily="34" charset="0"/>
              </a:rPr>
              <a:t>Друковані видання </a:t>
            </a:r>
          </a:p>
          <a:p>
            <a:pPr marL="342900" indent="-342900">
              <a:buAutoNum type="arabicPeriod"/>
            </a:pPr>
            <a:r>
              <a:rPr lang="uk-UA" sz="2000" dirty="0" err="1" smtClean="0">
                <a:solidFill>
                  <a:schemeClr val="bg1"/>
                </a:solidFill>
              </a:rPr>
              <a:t>Буштрук</a:t>
            </a:r>
            <a:r>
              <a:rPr lang="uk-UA" sz="2000" dirty="0" smtClean="0">
                <a:solidFill>
                  <a:schemeClr val="bg1"/>
                </a:solidFill>
              </a:rPr>
              <a:t>  О.В.  Всесвітня історія 10 клас. І семестр:  Навчальний посібник/ </a:t>
            </a:r>
            <a:r>
              <a:rPr lang="uk-UA" sz="2000" dirty="0" err="1" smtClean="0">
                <a:solidFill>
                  <a:schemeClr val="bg1"/>
                </a:solidFill>
              </a:rPr>
              <a:t>Буштрук</a:t>
            </a:r>
            <a:r>
              <a:rPr lang="uk-UA" sz="2000" dirty="0" smtClean="0">
                <a:solidFill>
                  <a:schemeClr val="bg1"/>
                </a:solidFill>
              </a:rPr>
              <a:t> О.В. Остапенко В.0. – Х. Країна мрій, 2007 . – 112 с. </a:t>
            </a:r>
            <a:r>
              <a:rPr lang="uk-UA" sz="2000" i="1" dirty="0" smtClean="0">
                <a:solidFill>
                  <a:schemeClr val="bg1"/>
                </a:solidFill>
              </a:rPr>
              <a:t>(книга двох авторів);</a:t>
            </a:r>
          </a:p>
          <a:p>
            <a:pPr marL="342900" indent="-342900">
              <a:buAutoNum type="arabicPeriod" startAt="2"/>
            </a:pPr>
            <a:r>
              <a:rPr lang="uk-UA" sz="2000" dirty="0" err="1" smtClean="0">
                <a:solidFill>
                  <a:schemeClr val="bg1"/>
                </a:solidFill>
              </a:rPr>
              <a:t>Земерова</a:t>
            </a:r>
            <a:r>
              <a:rPr lang="uk-UA" sz="2000" dirty="0" smtClean="0">
                <a:solidFill>
                  <a:schemeClr val="bg1"/>
                </a:solidFill>
              </a:rPr>
              <a:t> Т.Ю. Всесвітня історія у визначеннях, таблицях і схемах  10-11 клас/ </a:t>
            </a:r>
            <a:r>
              <a:rPr lang="uk-UA" sz="2000" dirty="0" err="1" smtClean="0">
                <a:solidFill>
                  <a:schemeClr val="bg1"/>
                </a:solidFill>
              </a:rPr>
              <a:t>Земерова</a:t>
            </a:r>
            <a:r>
              <a:rPr lang="uk-UA" sz="2000" dirty="0" smtClean="0">
                <a:solidFill>
                  <a:schemeClr val="bg1"/>
                </a:solidFill>
              </a:rPr>
              <a:t> Т.Ю.,І.М. </a:t>
            </a:r>
            <a:r>
              <a:rPr lang="uk-UA" sz="2000" dirty="0" err="1" smtClean="0">
                <a:solidFill>
                  <a:schemeClr val="bg1"/>
                </a:solidFill>
              </a:rPr>
              <a:t>Скирда</a:t>
            </a:r>
            <a:r>
              <a:rPr lang="uk-UA" sz="2000" dirty="0" smtClean="0">
                <a:solidFill>
                  <a:schemeClr val="bg1"/>
                </a:solidFill>
              </a:rPr>
              <a:t>. – Х. Ранок, 2013. – 128 с. – </a:t>
            </a:r>
            <a:r>
              <a:rPr lang="uk-UA" sz="2000" i="1" dirty="0" smtClean="0">
                <a:solidFill>
                  <a:schemeClr val="bg1"/>
                </a:solidFill>
              </a:rPr>
              <a:t>(серія </a:t>
            </a:r>
            <a:r>
              <a:rPr lang="uk-UA" sz="2000" i="1" dirty="0" err="1" smtClean="0">
                <a:solidFill>
                  <a:schemeClr val="bg1"/>
                </a:solidFill>
              </a:rPr>
              <a:t>“Рятівник”</a:t>
            </a:r>
            <a:r>
              <a:rPr lang="uk-UA" sz="2000" i="1" dirty="0" smtClean="0">
                <a:solidFill>
                  <a:schemeClr val="bg1"/>
                </a:solidFill>
              </a:rPr>
              <a:t>);</a:t>
            </a:r>
          </a:p>
          <a:p>
            <a:pPr marL="342900" indent="-342900">
              <a:buAutoNum type="arabicPeriod" startAt="2"/>
            </a:pPr>
            <a:r>
              <a:rPr lang="uk-UA" sz="2000" dirty="0" err="1" smtClean="0">
                <a:solidFill>
                  <a:schemeClr val="bg1"/>
                </a:solidFill>
              </a:rPr>
              <a:t>Мокрогуз</a:t>
            </a:r>
            <a:r>
              <a:rPr lang="uk-UA" sz="2000" dirty="0" smtClean="0">
                <a:solidFill>
                  <a:schemeClr val="bg1"/>
                </a:solidFill>
              </a:rPr>
              <a:t> О.П. Всесвітня історія 10 клас. Стандартний та академічний рівні/</a:t>
            </a:r>
            <a:r>
              <a:rPr lang="uk-UA" sz="2000" dirty="0" err="1" smtClean="0">
                <a:solidFill>
                  <a:schemeClr val="bg1"/>
                </a:solidFill>
              </a:rPr>
              <a:t>Мокрогуз</a:t>
            </a:r>
            <a:r>
              <a:rPr lang="uk-UA" sz="2000" dirty="0" smtClean="0">
                <a:solidFill>
                  <a:schemeClr val="bg1"/>
                </a:solidFill>
              </a:rPr>
              <a:t> О.П., </a:t>
            </a:r>
            <a:r>
              <a:rPr lang="uk-UA" sz="2000" dirty="0" err="1" smtClean="0">
                <a:solidFill>
                  <a:schemeClr val="bg1"/>
                </a:solidFill>
              </a:rPr>
              <a:t>Розумієнко</a:t>
            </a:r>
            <a:r>
              <a:rPr lang="uk-UA" sz="2000" dirty="0" smtClean="0">
                <a:solidFill>
                  <a:schemeClr val="bg1"/>
                </a:solidFill>
              </a:rPr>
              <a:t> О.Є. – Х. Основа 2012 – 120 с. </a:t>
            </a:r>
            <a:r>
              <a:rPr lang="uk-UA" sz="2000" i="1" dirty="0" smtClean="0">
                <a:solidFill>
                  <a:schemeClr val="bg1"/>
                </a:solidFill>
              </a:rPr>
              <a:t>(серія </a:t>
            </a:r>
            <a:r>
              <a:rPr lang="uk-UA" sz="2000" i="1" dirty="0" err="1" smtClean="0">
                <a:solidFill>
                  <a:schemeClr val="bg1"/>
                </a:solidFill>
              </a:rPr>
              <a:t>“Мій</a:t>
            </a:r>
            <a:r>
              <a:rPr lang="uk-UA" sz="2000" i="1" dirty="0" smtClean="0">
                <a:solidFill>
                  <a:schemeClr val="bg1"/>
                </a:solidFill>
              </a:rPr>
              <a:t> </a:t>
            </a:r>
            <a:r>
              <a:rPr lang="uk-UA" sz="2000" i="1" dirty="0" err="1" smtClean="0">
                <a:solidFill>
                  <a:schemeClr val="bg1"/>
                </a:solidFill>
              </a:rPr>
              <a:t>конспект”</a:t>
            </a:r>
            <a:r>
              <a:rPr lang="uk-UA" sz="2000" i="1" dirty="0" smtClean="0">
                <a:solidFill>
                  <a:schemeClr val="bg1"/>
                </a:solidFill>
              </a:rPr>
              <a:t>)</a:t>
            </a:r>
            <a:r>
              <a:rPr lang="uk-UA" sz="2000" dirty="0" smtClean="0">
                <a:solidFill>
                  <a:schemeClr val="bg1"/>
                </a:solidFill>
              </a:rPr>
              <a:t>;</a:t>
            </a:r>
          </a:p>
          <a:p>
            <a:pPr marL="342900" indent="-342900">
              <a:buAutoNum type="arabicPeriod" startAt="2"/>
            </a:pPr>
            <a:r>
              <a:rPr lang="uk-UA" sz="2000" dirty="0" smtClean="0">
                <a:solidFill>
                  <a:schemeClr val="bg1"/>
                </a:solidFill>
              </a:rPr>
              <a:t>Полянський П. Всесвітня історія 10 клас: Навчальний посібник/ Полянський П. – К </a:t>
            </a:r>
            <a:r>
              <a:rPr lang="uk-UA" sz="2000" dirty="0" err="1" smtClean="0">
                <a:solidFill>
                  <a:schemeClr val="bg1"/>
                </a:solidFill>
              </a:rPr>
              <a:t>Генеза</a:t>
            </a:r>
            <a:r>
              <a:rPr lang="uk-UA" sz="2000" dirty="0" smtClean="0">
                <a:solidFill>
                  <a:schemeClr val="bg1"/>
                </a:solidFill>
              </a:rPr>
              <a:t>, 2010 – 256 с. </a:t>
            </a:r>
            <a:r>
              <a:rPr lang="uk-UA" sz="2000" i="1" dirty="0" smtClean="0">
                <a:solidFill>
                  <a:schemeClr val="bg1"/>
                </a:solidFill>
              </a:rPr>
              <a:t>(книга одного автора)</a:t>
            </a:r>
            <a:endParaRPr lang="ru-RU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4786322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Інтернет – ресурси 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357826"/>
            <a:ext cx="8358246" cy="12858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hlinkClick r:id="rId2"/>
              </a:rPr>
              <a:t>http://uk.wikipedia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</a:t>
            </a:r>
            <a:endParaRPr lang="uk-UA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hlinkClick r:id="rId3"/>
              </a:rPr>
              <a:t>https://www.google.com.ua</a:t>
            </a:r>
            <a:endParaRPr lang="uk-UA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hlinkClick r:id="rId4"/>
              </a:rPr>
              <a:t>http://wkola.at.ua/</a:t>
            </a:r>
            <a:endParaRPr lang="uk-UA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hlinkClick r:id="rId5"/>
              </a:rPr>
              <a:t>http://ukrmap.su/</a:t>
            </a:r>
            <a:endParaRPr lang="uk-UA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572560" cy="18573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Arial Black" pitchFamily="34" charset="0"/>
              </a:rPr>
              <a:t>ПАРИЗЬКА МИРНА КОНФЕРЕНЦІЯ – </a:t>
            </a:r>
          </a:p>
          <a:p>
            <a:r>
              <a:rPr lang="uk-UA" sz="2400" b="1" dirty="0" smtClean="0">
                <a:solidFill>
                  <a:schemeClr val="tx1"/>
                </a:solidFill>
              </a:rPr>
              <a:t>(18 СІЧНЯ 1919  - 21 </a:t>
            </a:r>
            <a:r>
              <a:rPr lang="uk-UA" sz="2400" b="1" dirty="0" err="1" smtClean="0">
                <a:solidFill>
                  <a:schemeClr val="tx1"/>
                </a:solidFill>
              </a:rPr>
              <a:t>СІЧНЯ</a:t>
            </a:r>
            <a:r>
              <a:rPr lang="uk-UA" sz="2400" b="1" dirty="0" smtClean="0">
                <a:solidFill>
                  <a:schemeClr val="tx1"/>
                </a:solidFill>
              </a:rPr>
              <a:t> 1920 ) </a:t>
            </a:r>
            <a:r>
              <a:rPr lang="uk-UA" sz="2400" dirty="0" smtClean="0">
                <a:solidFill>
                  <a:schemeClr val="tx1"/>
                </a:solidFill>
              </a:rPr>
              <a:t>– міжнародна конференція, скликана державами переможницями для вироблення і підписання митних договорів із державами, переможеними в Першій світовій війні.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Ванюша\Desktop\image1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500306"/>
            <a:ext cx="771530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8215370" cy="8572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Arial Black" pitchFamily="34" charset="0"/>
              </a:rPr>
              <a:t>УЧАСНИКИ ПАРИЗЬКОЇ КОНФЕРЕНЦІЇ 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Black" pitchFamily="34" charset="0"/>
              </a:rPr>
              <a:t>(27 КРАЇН)</a:t>
            </a:r>
            <a:endParaRPr lang="ru-RU" sz="2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14488"/>
            <a:ext cx="178595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Воюючі країни, що мали інтереси з усіх питань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714488"/>
            <a:ext cx="1785950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Країни, що мали часткові інтереси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1785926"/>
            <a:ext cx="2071702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Країни, які розірвали дипломатичні відносини з Німеччиною та її союзниками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29454" y="1785926"/>
            <a:ext cx="2000264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Держави,що утворились та запрошувались однією із 5 великих  держав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85786" y="3429000"/>
            <a:ext cx="114300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2786050" y="3429000"/>
            <a:ext cx="1357322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857752" y="3429000"/>
            <a:ext cx="135732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072330" y="3429000"/>
            <a:ext cx="1428760" cy="642942"/>
          </a:xfrm>
          <a:prstGeom prst="downArrow">
            <a:avLst>
              <a:gd name="adj1" fmla="val 50000"/>
              <a:gd name="adj2" fmla="val 562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14282" y="4214818"/>
            <a:ext cx="2357454" cy="235745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Велика Британія , США, Японія, Франція, Італія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357422" y="4143380"/>
            <a:ext cx="2214578" cy="235745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700" b="1" dirty="0" smtClean="0">
                <a:solidFill>
                  <a:schemeClr val="tx1"/>
                </a:solidFill>
              </a:rPr>
              <a:t>Бельгія, Бразилія, Британські домініони, Румунія, </a:t>
            </a:r>
            <a:r>
              <a:rPr lang="uk-UA" sz="1700" b="1" dirty="0" err="1" smtClean="0">
                <a:solidFill>
                  <a:schemeClr val="tx1"/>
                </a:solidFill>
              </a:rPr>
              <a:t>Сербо-Хорвато-Словацька</a:t>
            </a:r>
            <a:r>
              <a:rPr lang="uk-UA" sz="1700" b="1" dirty="0" smtClean="0">
                <a:solidFill>
                  <a:schemeClr val="tx1"/>
                </a:solidFill>
              </a:rPr>
              <a:t> держава </a:t>
            </a:r>
            <a:endParaRPr lang="ru-RU" sz="17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643438" y="4071942"/>
            <a:ext cx="2214578" cy="228601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 основному </a:t>
            </a:r>
            <a:r>
              <a:rPr lang="uk-UA" b="1" dirty="0" err="1">
                <a:solidFill>
                  <a:schemeClr val="tx1"/>
                </a:solidFill>
              </a:rPr>
              <a:t>л</a:t>
            </a:r>
            <a:r>
              <a:rPr lang="uk-UA" b="1" dirty="0" err="1" smtClean="0">
                <a:solidFill>
                  <a:schemeClr val="tx1"/>
                </a:solidFill>
              </a:rPr>
              <a:t>атино-американські</a:t>
            </a:r>
            <a:r>
              <a:rPr lang="uk-UA" b="1" dirty="0" smtClean="0">
                <a:solidFill>
                  <a:schemeClr val="tx1"/>
                </a:solidFill>
              </a:rPr>
              <a:t> країни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715140" y="4071942"/>
            <a:ext cx="2214578" cy="228601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Польща, </a:t>
            </a:r>
            <a:r>
              <a:rPr lang="uk-UA" b="1" dirty="0" err="1" smtClean="0">
                <a:solidFill>
                  <a:schemeClr val="tx1"/>
                </a:solidFill>
              </a:rPr>
              <a:t>Чехо-Словаччина</a:t>
            </a:r>
            <a:r>
              <a:rPr lang="uk-UA" b="1" dirty="0" smtClean="0">
                <a:solidFill>
                  <a:schemeClr val="tx1"/>
                </a:solidFill>
              </a:rPr>
              <a:t> та інші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анюша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1285860"/>
            <a:ext cx="3571900" cy="4882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0" y="2143116"/>
            <a:ext cx="4071966" cy="20002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C00000"/>
                </a:solidFill>
                <a:latin typeface="Arial Black" pitchFamily="34" charset="0"/>
              </a:rPr>
              <a:t>ЖАК КЛЕМАНСО </a:t>
            </a:r>
            <a:r>
              <a:rPr lang="uk-UA" sz="2400" dirty="0" smtClean="0">
                <a:solidFill>
                  <a:schemeClr val="tx1"/>
                </a:solidFill>
              </a:rPr>
              <a:t>– прем</a:t>
            </a:r>
            <a:r>
              <a:rPr lang="uk-UA" sz="2400" dirty="0" smtClean="0">
                <a:solidFill>
                  <a:schemeClr val="tx1"/>
                </a:solidFill>
                <a:latin typeface="Calibri"/>
                <a:cs typeface="Calibri"/>
              </a:rPr>
              <a:t>’єр – міністр Франції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04"/>
            <a:ext cx="8143932" cy="64294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 Black" pitchFamily="34" charset="0"/>
              </a:rPr>
              <a:t>ГОЛОВА КОНФЕРЕНЦІЇ </a:t>
            </a:r>
            <a:endParaRPr lang="ru-RU" sz="32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Ванюша\Desktop\загруженное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1" y="4714884"/>
            <a:ext cx="256187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3"/>
            <a:ext cx="5572164" cy="4467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 smtClean="0"/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18 </a:t>
            </a:r>
            <a:r>
              <a:rPr lang="ru-RU" sz="2400" dirty="0" err="1" smtClean="0">
                <a:solidFill>
                  <a:schemeClr val="bg1"/>
                </a:solidFill>
              </a:rPr>
              <a:t>січня</a:t>
            </a:r>
            <a:r>
              <a:rPr lang="ru-RU" sz="2400" dirty="0" smtClean="0">
                <a:solidFill>
                  <a:schemeClr val="bg1"/>
                </a:solidFill>
              </a:rPr>
              <a:t> 1919 р. президент </a:t>
            </a:r>
            <a:r>
              <a:rPr lang="ru-RU" sz="2400" dirty="0" err="1" smtClean="0">
                <a:solidFill>
                  <a:schemeClr val="bg1"/>
                </a:solidFill>
              </a:rPr>
              <a:t>Франції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Р. Пуанкаре на </a:t>
            </a:r>
            <a:r>
              <a:rPr lang="ru-RU" sz="2400" dirty="0" err="1" smtClean="0">
                <a:solidFill>
                  <a:schemeClr val="bg1"/>
                </a:solidFill>
              </a:rPr>
              <a:t>відкритті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конференції</a:t>
            </a:r>
            <a:r>
              <a:rPr lang="ru-RU" sz="2400" dirty="0" smtClean="0">
                <a:solidFill>
                  <a:schemeClr val="bg1"/>
                </a:solidFill>
              </a:rPr>
              <a:t> сказав</a:t>
            </a:r>
            <a:r>
              <a:rPr lang="ru-RU" sz="2400" b="1" dirty="0" smtClean="0">
                <a:solidFill>
                  <a:schemeClr val="bg1"/>
                </a:solidFill>
              </a:rPr>
              <a:t>: «...</a:t>
            </a:r>
            <a:r>
              <a:rPr lang="ru-RU" sz="2400" b="1" dirty="0" err="1" smtClean="0">
                <a:solidFill>
                  <a:schemeClr val="bg1"/>
                </a:solidFill>
              </a:rPr>
              <a:t>рівно</a:t>
            </a:r>
            <a:r>
              <a:rPr lang="ru-RU" sz="2400" b="1" dirty="0" smtClean="0">
                <a:solidFill>
                  <a:schemeClr val="bg1"/>
                </a:solidFill>
              </a:rPr>
              <a:t> 48 </a:t>
            </a:r>
            <a:r>
              <a:rPr lang="ru-RU" sz="2400" b="1" dirty="0" err="1" smtClean="0">
                <a:solidFill>
                  <a:schemeClr val="bg1"/>
                </a:solidFill>
              </a:rPr>
              <a:t>років</a:t>
            </a:r>
            <a:r>
              <a:rPr lang="ru-RU" sz="2400" b="1" dirty="0" smtClean="0">
                <a:solidFill>
                  <a:schemeClr val="bg1"/>
                </a:solidFill>
              </a:rPr>
              <a:t> тому у </a:t>
            </a:r>
            <a:r>
              <a:rPr lang="ru-RU" sz="2400" b="1" dirty="0" err="1" smtClean="0">
                <a:solidFill>
                  <a:schemeClr val="bg1"/>
                </a:solidFill>
              </a:rPr>
              <a:t>Версалі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було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проголошено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Германську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імперію</a:t>
            </a:r>
            <a:r>
              <a:rPr lang="ru-RU" sz="2400" b="1" dirty="0" smtClean="0">
                <a:solidFill>
                  <a:schemeClr val="bg1"/>
                </a:solidFill>
              </a:rPr>
              <a:t>. </a:t>
            </a:r>
            <a:r>
              <a:rPr lang="ru-RU" sz="2400" b="1" dirty="0" err="1" smtClean="0">
                <a:solidFill>
                  <a:schemeClr val="bg1"/>
                </a:solidFill>
              </a:rPr>
              <a:t>Сьогодні</a:t>
            </a:r>
            <a:r>
              <a:rPr lang="ru-RU" sz="2400" b="1" dirty="0" smtClean="0">
                <a:solidFill>
                  <a:schemeClr val="bg1"/>
                </a:solidFill>
              </a:rPr>
              <a:t> ми </a:t>
            </a:r>
            <a:r>
              <a:rPr lang="ru-RU" sz="2400" b="1" dirty="0" err="1" smtClean="0">
                <a:solidFill>
                  <a:schemeClr val="bg1"/>
                </a:solidFill>
              </a:rPr>
              <a:t>зібрались</a:t>
            </a:r>
            <a:r>
              <a:rPr lang="ru-RU" sz="2400" b="1" dirty="0" smtClean="0">
                <a:solidFill>
                  <a:schemeClr val="bg1"/>
                </a:solidFill>
              </a:rPr>
              <a:t> тут для того, </a:t>
            </a:r>
            <a:r>
              <a:rPr lang="ru-RU" sz="2400" b="1" dirty="0" err="1" smtClean="0">
                <a:solidFill>
                  <a:schemeClr val="bg1"/>
                </a:solidFill>
              </a:rPr>
              <a:t>щоб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зруйнувати</a:t>
            </a:r>
            <a:r>
              <a:rPr lang="ru-RU" sz="2400" b="1" dirty="0" smtClean="0">
                <a:solidFill>
                  <a:schemeClr val="bg1"/>
                </a:solidFill>
              </a:rPr>
              <a:t> та </a:t>
            </a:r>
            <a:r>
              <a:rPr lang="ru-RU" sz="2400" b="1" dirty="0" err="1" smtClean="0">
                <a:solidFill>
                  <a:schemeClr val="bg1"/>
                </a:solidFill>
              </a:rPr>
              <a:t>змінити</a:t>
            </a:r>
            <a:r>
              <a:rPr lang="ru-RU" sz="2400" b="1" dirty="0" smtClean="0">
                <a:solidFill>
                  <a:schemeClr val="bg1"/>
                </a:solidFill>
              </a:rPr>
              <a:t> все, </a:t>
            </a:r>
            <a:r>
              <a:rPr lang="ru-RU" sz="2400" b="1" dirty="0" err="1" smtClean="0">
                <a:solidFill>
                  <a:schemeClr val="bg1"/>
                </a:solidFill>
              </a:rPr>
              <a:t>що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було</a:t>
            </a:r>
            <a:r>
              <a:rPr lang="ru-RU" sz="2400" b="1" dirty="0" smtClean="0">
                <a:solidFill>
                  <a:schemeClr val="bg1"/>
                </a:solidFill>
              </a:rPr>
              <a:t> створено того дня»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Ванюша\Desktop\200px-Raymond_Poincaré_19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000240"/>
            <a:ext cx="2214578" cy="2732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550072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РОБОТА З</a:t>
            </a:r>
            <a:r>
              <a:rPr lang="uk-UA" sz="2800" b="1" dirty="0" smtClean="0">
                <a:solidFill>
                  <a:srgbClr val="FF0000"/>
                </a:solidFill>
                <a:latin typeface="Arial Black" pitchFamily="34" charset="0"/>
              </a:rPr>
              <a:t>І СВІДЧЕНЯМ 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5214950"/>
            <a:ext cx="7215238" cy="12858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i="1" dirty="0" smtClean="0">
                <a:solidFill>
                  <a:schemeClr val="tx1"/>
                </a:solidFill>
              </a:rPr>
              <a:t>Згідно даного свідчення, зробіть висновок, яка була основна мета проведення даної конференції?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29454" y="457200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 smtClean="0">
                <a:solidFill>
                  <a:schemeClr val="bg1"/>
                </a:solidFill>
              </a:rPr>
              <a:t>Р.</a:t>
            </a:r>
            <a:r>
              <a:rPr lang="uk-UA" i="1" dirty="0" err="1" smtClean="0">
                <a:solidFill>
                  <a:schemeClr val="bg1"/>
                </a:solidFill>
              </a:rPr>
              <a:t>Пуанкаре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Ванюша\Desktop\загруженное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143512"/>
            <a:ext cx="1071570" cy="137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Ванюша\Desktop\теми для презентацый\малюнки до теми передня та сер Азыя\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14290"/>
            <a:ext cx="1896030" cy="1527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7166"/>
            <a:ext cx="7643866" cy="10001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Arial Black" pitchFamily="34" charset="0"/>
              </a:rPr>
              <a:t>ОРГАНІЗАЦІЯ РОБОТИ КОНФЕРЕНЦІЇ </a:t>
            </a:r>
            <a:endParaRPr lang="ru-RU" sz="32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643050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  <a:latin typeface="Arial Black" pitchFamily="34" charset="0"/>
              </a:rPr>
              <a:t>18 січня 1919 року </a:t>
            </a:r>
            <a:r>
              <a:rPr lang="uk-UA" sz="2400" dirty="0" smtClean="0">
                <a:solidFill>
                  <a:schemeClr val="bg1"/>
                </a:solidFill>
              </a:rPr>
              <a:t>– </a:t>
            </a:r>
            <a:r>
              <a:rPr lang="uk-UA" sz="2400" b="1" dirty="0" smtClean="0">
                <a:solidFill>
                  <a:schemeClr val="bg1"/>
                </a:solidFill>
              </a:rPr>
              <a:t>Ж. </a:t>
            </a:r>
            <a:r>
              <a:rPr lang="uk-UA" sz="2400" b="1" dirty="0" err="1" smtClean="0">
                <a:solidFill>
                  <a:schemeClr val="bg1"/>
                </a:solidFill>
              </a:rPr>
              <a:t>Клемансо</a:t>
            </a:r>
            <a:r>
              <a:rPr lang="uk-UA" sz="2400" b="1" dirty="0" smtClean="0">
                <a:solidFill>
                  <a:schemeClr val="bg1"/>
                </a:solidFill>
              </a:rPr>
              <a:t> </a:t>
            </a:r>
            <a:r>
              <a:rPr lang="uk-UA" sz="2400" dirty="0" smtClean="0">
                <a:solidFill>
                  <a:schemeClr val="bg1"/>
                </a:solidFill>
              </a:rPr>
              <a:t>розпочинає роботу конференції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786058"/>
            <a:ext cx="7858180" cy="92869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“РАДА ДЕСЯТИ”</a:t>
            </a:r>
          </a:p>
          <a:p>
            <a:pPr algn="ctr"/>
            <a:r>
              <a:rPr lang="uk-UA" sz="2000" dirty="0" smtClean="0">
                <a:solidFill>
                  <a:schemeClr val="tx1"/>
                </a:solidFill>
                <a:latin typeface="+mj-lt"/>
              </a:rPr>
              <a:t>(по 2 представники </a:t>
            </a:r>
            <a:r>
              <a:rPr lang="uk-UA" sz="2000" b="1" dirty="0" smtClean="0">
                <a:solidFill>
                  <a:schemeClr val="tx1"/>
                </a:solidFill>
                <a:latin typeface="+mj-lt"/>
              </a:rPr>
              <a:t>США, Франція, Англія, Японія, Італія</a:t>
            </a:r>
            <a:r>
              <a:rPr lang="uk-UA" sz="2000" dirty="0" smtClean="0">
                <a:solidFill>
                  <a:schemeClr val="tx1"/>
                </a:solidFill>
                <a:latin typeface="+mj-lt"/>
              </a:rPr>
              <a:t>)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929066"/>
            <a:ext cx="7929618" cy="121444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 Black" pitchFamily="34" charset="0"/>
              </a:rPr>
              <a:t>“ВЕЛИКА ТРІЙКА”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+mj-lt"/>
              </a:rPr>
              <a:t>Ж. </a:t>
            </a:r>
            <a:r>
              <a:rPr lang="uk-UA" b="1" dirty="0" err="1" smtClean="0">
                <a:solidFill>
                  <a:schemeClr val="tx1"/>
                </a:solidFill>
                <a:latin typeface="+mj-lt"/>
              </a:rPr>
              <a:t>Клемансо</a:t>
            </a:r>
            <a:r>
              <a:rPr lang="uk-UA" b="1" dirty="0" smtClean="0">
                <a:solidFill>
                  <a:schemeClr val="tx1"/>
                </a:solidFill>
                <a:latin typeface="+mj-lt"/>
              </a:rPr>
              <a:t> (Франція),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+mj-lt"/>
              </a:rPr>
              <a:t>Д.</a:t>
            </a:r>
            <a:r>
              <a:rPr lang="uk-UA" b="1" dirty="0" err="1" smtClean="0">
                <a:solidFill>
                  <a:schemeClr val="tx1"/>
                </a:solidFill>
                <a:latin typeface="+mj-lt"/>
              </a:rPr>
              <a:t>Ллойд-Джордж</a:t>
            </a:r>
            <a:r>
              <a:rPr lang="uk-UA" b="1" dirty="0" smtClean="0">
                <a:solidFill>
                  <a:schemeClr val="tx1"/>
                </a:solidFill>
                <a:latin typeface="+mj-lt"/>
              </a:rPr>
              <a:t> (Велика Британія),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+mj-lt"/>
              </a:rPr>
              <a:t>В.</a:t>
            </a:r>
            <a:r>
              <a:rPr lang="uk-UA" b="1" dirty="0" err="1" smtClean="0">
                <a:solidFill>
                  <a:schemeClr val="tx1"/>
                </a:solidFill>
                <a:latin typeface="+mj-lt"/>
              </a:rPr>
              <a:t>Вілсон</a:t>
            </a:r>
            <a:r>
              <a:rPr lang="uk-UA" b="1" dirty="0" smtClean="0">
                <a:solidFill>
                  <a:schemeClr val="tx1"/>
                </a:solidFill>
                <a:latin typeface="+mj-lt"/>
              </a:rPr>
              <a:t> (США)</a:t>
            </a:r>
            <a:endParaRPr lang="ru-RU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5429264"/>
            <a:ext cx="7858180" cy="107157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Arial Black" pitchFamily="34" charset="0"/>
              </a:rPr>
              <a:t>РОСІЯ, НІМЕЧЧИНА ТА ПЕРЕМОЖЕНІ КРАЇНИ</a:t>
            </a:r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3357554" y="5500702"/>
            <a:ext cx="3071834" cy="1000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43240" y="5500702"/>
            <a:ext cx="3000396" cy="9286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571472" y="500042"/>
            <a:ext cx="7858180" cy="71438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“ВЕЛИКА ТРІЙКА”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714348" y="3714752"/>
            <a:ext cx="7643866" cy="71438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“ВЕЛИКА ЧЕТВІРКА”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Ванюша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643446"/>
            <a:ext cx="3357586" cy="180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Ванюша\Desktop\теми для презентацый\клеманс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357298"/>
            <a:ext cx="1500198" cy="19232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 descr="C:\Users\Ванюша\Desktop\теми для презентацый\выльсо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1500174"/>
            <a:ext cx="1500198" cy="1801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7" name="Picture 5" descr="C:\Users\Ванюша\Desktop\images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1357298"/>
            <a:ext cx="1500198" cy="1895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1071538" y="335756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Ж.</a:t>
            </a:r>
            <a:r>
              <a:rPr lang="uk-UA" b="1" dirty="0" err="1" smtClean="0">
                <a:solidFill>
                  <a:schemeClr val="bg1"/>
                </a:solidFill>
                <a:latin typeface="Arial Black" pitchFamily="34" charset="0"/>
              </a:rPr>
              <a:t>Клемансо</a:t>
            </a:r>
            <a:r>
              <a:rPr lang="uk-UA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335756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В.Вільсон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357950" y="335756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Л.Джордж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4714884"/>
            <a:ext cx="4286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В. </a:t>
            </a:r>
            <a:r>
              <a:rPr lang="uk-UA" dirty="0" err="1" smtClean="0">
                <a:solidFill>
                  <a:schemeClr val="bg1"/>
                </a:solidFill>
                <a:latin typeface="Arial Black" pitchFamily="34" charset="0"/>
              </a:rPr>
              <a:t>Орландо</a:t>
            </a: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 (Італія)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Л.Джордж (Велика Британія )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Ж.</a:t>
            </a:r>
            <a:r>
              <a:rPr lang="uk-UA" dirty="0" err="1" smtClean="0">
                <a:solidFill>
                  <a:schemeClr val="bg1"/>
                </a:solidFill>
                <a:latin typeface="Arial Black" pitchFamily="34" charset="0"/>
              </a:rPr>
              <a:t>Клемансо</a:t>
            </a: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 (Франція)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bg1"/>
                </a:solidFill>
                <a:latin typeface="Arial Black" pitchFamily="34" charset="0"/>
              </a:rPr>
              <a:t>В.Вільсон (США)</a:t>
            </a:r>
            <a:endParaRPr lang="ru-RU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fon.presen.ru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2" id="{A060CA3E-2F0B-4D42-8CDD-1F2E9EB12046}" vid="{30F8E240-81B2-46CA-B08D-270D28795C5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Текстура Старая мебель 1304151156</Template>
  <TotalTime>1874</TotalTime>
  <Words>1163</Words>
  <Application>Microsoft Office PowerPoint</Application>
  <PresentationFormat>Экран (4:3)</PresentationFormat>
  <Paragraphs>202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Шаблон fon.presen.ru 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СВІТ ПІСЛЯ ПЕРШОЇ СВІТОВОЇ ВІЙНИ  (ЧАСТИНА І)</dc:title>
  <dc:creator>Ванюша</dc:creator>
  <cp:lastModifiedBy>Ванюша</cp:lastModifiedBy>
  <cp:revision>198</cp:revision>
  <dcterms:created xsi:type="dcterms:W3CDTF">2015-01-31T13:33:35Z</dcterms:created>
  <dcterms:modified xsi:type="dcterms:W3CDTF">2015-02-23T18:03:05Z</dcterms:modified>
</cp:coreProperties>
</file>