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8" r:id="rId2"/>
    <p:sldId id="270" r:id="rId3"/>
    <p:sldId id="259" r:id="rId4"/>
    <p:sldId id="261" r:id="rId5"/>
    <p:sldId id="262" r:id="rId6"/>
    <p:sldId id="263" r:id="rId7"/>
    <p:sldId id="269" r:id="rId8"/>
    <p:sldId id="265" r:id="rId9"/>
    <p:sldId id="266" r:id="rId10"/>
    <p:sldId id="267" r:id="rId11"/>
    <p:sldId id="271" r:id="rId12"/>
    <p:sldId id="272" r:id="rId13"/>
    <p:sldId id="273" r:id="rId14"/>
    <p:sldId id="274" r:id="rId15"/>
    <p:sldId id="275" r:id="rId16"/>
    <p:sldId id="276" r:id="rId17"/>
    <p:sldId id="268" r:id="rId18"/>
    <p:sldId id="280" r:id="rId19"/>
    <p:sldId id="278" r:id="rId20"/>
    <p:sldId id="285" r:id="rId21"/>
    <p:sldId id="286" r:id="rId22"/>
    <p:sldId id="288" r:id="rId23"/>
    <p:sldId id="281" r:id="rId24"/>
    <p:sldId id="284" r:id="rId25"/>
    <p:sldId id="289"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360" autoAdjust="0"/>
  </p:normalViewPr>
  <p:slideViewPr>
    <p:cSldViewPr>
      <p:cViewPr varScale="1">
        <p:scale>
          <a:sx n="111" d="100"/>
          <a:sy n="111" d="100"/>
        </p:scale>
        <p:origin x="-16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6110FB5-6326-4DE7-B1B2-F0D4F0A5F275}" type="slidenum">
              <a:rPr lang="ru-RU" smtClean="0"/>
              <a:pPr/>
              <a:t>‹#›</a:t>
            </a:fld>
            <a:endParaRPr lang="ru-RU"/>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8A4404C-9432-4E9F-BC7E-C14B103A1836}" type="datetimeFigureOut">
              <a:rPr lang="ru-RU" smtClean="0"/>
              <a:pPr/>
              <a:t>08.02.2016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66110FB5-6326-4DE7-B1B2-F0D4F0A5F275}"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8A4404C-9432-4E9F-BC7E-C14B103A1836}" type="datetimeFigureOut">
              <a:rPr lang="ru-RU" smtClean="0"/>
              <a:pPr/>
              <a:t>08.02.2016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6110FB5-6326-4DE7-B1B2-F0D4F0A5F275}"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wedg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571604" y="285728"/>
            <a:ext cx="6500858"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2800"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Роман Уласа Самчука «Марія». Історична основа, зміст, проблематика    твору </a:t>
            </a:r>
            <a:endParaRPr kumimoji="0" lang="uk-UA" sz="2800" b="1" i="1" u="none" strike="noStrike" cap="none" normalizeH="0" baseline="0" dirty="0" smtClean="0">
              <a:ln>
                <a:noFill/>
              </a:ln>
              <a:solidFill>
                <a:srgbClr val="002060"/>
              </a:solidFill>
              <a:effectLst/>
              <a:latin typeface="Arial" pitchFamily="34" charset="0"/>
              <a:cs typeface="Arial" pitchFamily="34" charset="0"/>
            </a:endParaRPr>
          </a:p>
        </p:txBody>
      </p:sp>
      <p:sp>
        <p:nvSpPr>
          <p:cNvPr id="5" name="Прямоугольник 4"/>
          <p:cNvSpPr/>
          <p:nvPr/>
        </p:nvSpPr>
        <p:spPr>
          <a:xfrm>
            <a:off x="4357686" y="4000504"/>
            <a:ext cx="4572000" cy="1754326"/>
          </a:xfrm>
          <a:prstGeom prst="rect">
            <a:avLst/>
          </a:prstGeom>
        </p:spPr>
        <p:txBody>
          <a:bodyPr>
            <a:spAutoFit/>
          </a:bodyPr>
          <a:lstStyle/>
          <a:p>
            <a:pPr algn="r"/>
            <a:r>
              <a:rPr lang="uk-UA" b="1" i="1" dirty="0" smtClean="0">
                <a:solidFill>
                  <a:srgbClr val="002060"/>
                </a:solidFill>
                <a:latin typeface="Arial" pitchFamily="34" charset="0"/>
                <a:cs typeface="Arial" pitchFamily="34" charset="0"/>
              </a:rPr>
              <a:t>Підготувала </a:t>
            </a:r>
          </a:p>
          <a:p>
            <a:pPr algn="r"/>
            <a:r>
              <a:rPr lang="uk-UA" b="1" i="1" dirty="0" smtClean="0">
                <a:solidFill>
                  <a:srgbClr val="002060"/>
                </a:solidFill>
                <a:latin typeface="Arial" pitchFamily="34" charset="0"/>
                <a:cs typeface="Arial" pitchFamily="34" charset="0"/>
              </a:rPr>
              <a:t>учитель  першої категорії </a:t>
            </a:r>
          </a:p>
          <a:p>
            <a:pPr algn="r"/>
            <a:r>
              <a:rPr lang="uk-UA" b="1" i="1" dirty="0" smtClean="0">
                <a:solidFill>
                  <a:srgbClr val="002060"/>
                </a:solidFill>
                <a:latin typeface="Arial" pitchFamily="34" charset="0"/>
                <a:cs typeface="Arial" pitchFamily="34" charset="0"/>
              </a:rPr>
              <a:t>Звенигородської спеціалізованої</a:t>
            </a:r>
            <a:br>
              <a:rPr lang="uk-UA" b="1" i="1" dirty="0" smtClean="0">
                <a:solidFill>
                  <a:srgbClr val="002060"/>
                </a:solidFill>
                <a:latin typeface="Arial" pitchFamily="34" charset="0"/>
                <a:cs typeface="Arial" pitchFamily="34" charset="0"/>
              </a:rPr>
            </a:br>
            <a:r>
              <a:rPr lang="uk-UA" b="1" i="1" dirty="0" smtClean="0">
                <a:solidFill>
                  <a:srgbClr val="002060"/>
                </a:solidFill>
                <a:latin typeface="Arial" pitchFamily="34" charset="0"/>
                <a:cs typeface="Arial" pitchFamily="34" charset="0"/>
              </a:rPr>
              <a:t> школи І-ІІІ ступенів </a:t>
            </a:r>
          </a:p>
          <a:p>
            <a:pPr algn="r"/>
            <a:r>
              <a:rPr lang="uk-UA" b="1" i="1" dirty="0" smtClean="0">
                <a:solidFill>
                  <a:srgbClr val="002060"/>
                </a:solidFill>
                <a:latin typeface="Arial" pitchFamily="34" charset="0"/>
                <a:cs typeface="Arial" pitchFamily="34" charset="0"/>
              </a:rPr>
              <a:t>імені Тараса Шевченка </a:t>
            </a:r>
          </a:p>
          <a:p>
            <a:pPr algn="r"/>
            <a:r>
              <a:rPr lang="uk-UA" b="1" i="1" dirty="0" smtClean="0">
                <a:solidFill>
                  <a:srgbClr val="002060"/>
                </a:solidFill>
                <a:latin typeface="Arial" pitchFamily="34" charset="0"/>
                <a:cs typeface="Arial" pitchFamily="34" charset="0"/>
              </a:rPr>
              <a:t> Пилипенко Ірина Володимирівна </a:t>
            </a:r>
            <a:endParaRPr lang="uk-UA" b="1" i="1" dirty="0">
              <a:solidFill>
                <a:srgbClr val="002060"/>
              </a:solidFill>
              <a:latin typeface="Arial" pitchFamily="34" charset="0"/>
              <a:cs typeface="Arial" pitchFamily="34" charset="0"/>
            </a:endParaRPr>
          </a:p>
        </p:txBody>
      </p:sp>
      <p:pic>
        <p:nvPicPr>
          <p:cNvPr id="6" name="Picture 5" descr="046d14ed-b"/>
          <p:cNvPicPr>
            <a:picLocks noChangeAspect="1" noChangeArrowheads="1"/>
          </p:cNvPicPr>
          <p:nvPr/>
        </p:nvPicPr>
        <p:blipFill>
          <a:blip r:embed="rId2"/>
          <a:srcRect/>
          <a:stretch>
            <a:fillRect/>
          </a:stretch>
        </p:blipFill>
        <p:spPr bwMode="auto">
          <a:xfrm>
            <a:off x="1214414" y="2071678"/>
            <a:ext cx="3357586" cy="40290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3"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additive="base">
                                        <p:cTn id="7" dur="5000" fill="hold"/>
                                        <p:tgtEl>
                                          <p:spTgt spid="1025"/>
                                        </p:tgtEl>
                                        <p:attrNameLst>
                                          <p:attrName>ppt_x</p:attrName>
                                        </p:attrNameLst>
                                      </p:cBhvr>
                                      <p:tavLst>
                                        <p:tav tm="0">
                                          <p:val>
                                            <p:strVal val="#ppt_x"/>
                                          </p:val>
                                        </p:tav>
                                        <p:tav tm="100000">
                                          <p:val>
                                            <p:strVal val="#ppt_x"/>
                                          </p:val>
                                        </p:tav>
                                      </p:tavLst>
                                    </p:anim>
                                    <p:anim calcmode="lin" valueType="num">
                                      <p:cBhvr additive="base">
                                        <p:cTn id="8" dur="5000" fill="hold"/>
                                        <p:tgtEl>
                                          <p:spTgt spid="10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3"/>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50000"/>
            <a:alpha val="6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571472" y="3786190"/>
            <a:ext cx="7715304" cy="2339102"/>
          </a:xfrm>
          <a:prstGeom prst="rect">
            <a:avLst/>
          </a:prstGeom>
        </p:spPr>
        <p:txBody>
          <a:bodyPr wrap="square">
            <a:spAutoFit/>
          </a:bodyPr>
          <a:lstStyle/>
          <a:p>
            <a:pPr algn="just"/>
            <a:r>
              <a:rPr lang="uk-UA" altLang="uk-UA" sz="2000" b="1" dirty="0" smtClean="0"/>
              <a:t>       </a:t>
            </a:r>
            <a:r>
              <a:rPr lang="uk-UA" altLang="uk-UA" b="1" i="1" dirty="0" smtClean="0">
                <a:solidFill>
                  <a:srgbClr val="002060"/>
                </a:solidFill>
                <a:latin typeface="Arial" pitchFamily="34" charset="0"/>
                <a:cs typeface="Arial" pitchFamily="34" charset="0"/>
              </a:rPr>
              <a:t>Найсенсаційнішим з усіх творів Самчука став роман-спалах “ Марія ”, написаний у 1933 році.  </a:t>
            </a:r>
          </a:p>
          <a:p>
            <a:pPr algn="just"/>
            <a:r>
              <a:rPr lang="uk-UA" altLang="uk-UA" b="1" i="1" dirty="0" smtClean="0">
                <a:solidFill>
                  <a:srgbClr val="002060"/>
                </a:solidFill>
                <a:latin typeface="Arial" pitchFamily="34" charset="0"/>
                <a:cs typeface="Arial" pitchFamily="34" charset="0"/>
              </a:rPr>
              <a:t>       Світову громадськість у 1933 році потрясло нечуване в історії лихоліття, яке спало на голову українського народу – організований сталінсько-більшовицькою системою голодомор, що призвів до кількісного зменшення українців на одну п’яту, тобто 7,5-12 млн. жертв. Це була перша велика акція етноциду, спрямована проти українського народу. </a:t>
            </a:r>
            <a:endParaRPr lang="ru-RU" b="1" i="1" dirty="0">
              <a:solidFill>
                <a:srgbClr val="002060"/>
              </a:solidFill>
              <a:latin typeface="Arial" pitchFamily="34" charset="0"/>
              <a:cs typeface="Arial" pitchFamily="34" charset="0"/>
            </a:endParaRPr>
          </a:p>
        </p:txBody>
      </p:sp>
      <p:sp>
        <p:nvSpPr>
          <p:cNvPr id="16386" name="AutoShape 2" descr="https://im0-tub-ua.yandex.net/i?id=9ca6f1368db28f3d6c8f4da063d60463&amp;n=33&amp;h=215&amp;w=408"/>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6388" name="Picture 4" descr="https://im0-tub-ua.yandex.net/i?id=9ca6f1368db28f3d6c8f4da063d60463&amp;n=33&amp;h=215&amp;w=408"/>
          <p:cNvPicPr>
            <a:picLocks noChangeAspect="1" noChangeArrowheads="1"/>
          </p:cNvPicPr>
          <p:nvPr/>
        </p:nvPicPr>
        <p:blipFill>
          <a:blip r:embed="rId2"/>
          <a:srcRect/>
          <a:stretch>
            <a:fillRect/>
          </a:stretch>
        </p:blipFill>
        <p:spPr bwMode="auto">
          <a:xfrm>
            <a:off x="1357290" y="642918"/>
            <a:ext cx="6357982" cy="3000396"/>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20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2">
                                            <p:txEl>
                                              <p:pRg st="0" end="0"/>
                                            </p:txEl>
                                          </p:spTgt>
                                        </p:tgtEl>
                                        <p:attrNameLst>
                                          <p:attrName>ppt_y</p:attrName>
                                        </p:attrNameLst>
                                      </p:cBhvr>
                                      <p:tavLst>
                                        <p:tav tm="0">
                                          <p:val>
                                            <p:strVal val="1+#ppt_h/2"/>
                                          </p:val>
                                        </p:tav>
                                        <p:tav tm="100000">
                                          <p:val>
                                            <p:strVal val="#ppt_y"/>
                                          </p:val>
                                        </p:tav>
                                      </p:tavLst>
                                    </p:anim>
                                  </p:childTnLst>
                                </p:cTn>
                              </p:par>
                              <p:par>
                                <p:cTn id="14" presetID="7" presetClass="entr" presetSubtype="4" fill="hold" nodeType="with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additive="base">
                                        <p:cTn id="16" dur="50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7" dur="50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50000"/>
            <a:alpha val="69000"/>
          </a:schemeClr>
        </a:solidFill>
        <a:effectLst/>
      </p:bgPr>
    </p:bg>
    <p:spTree>
      <p:nvGrpSpPr>
        <p:cNvPr id="1" name=""/>
        <p:cNvGrpSpPr/>
        <p:nvPr/>
      </p:nvGrpSpPr>
      <p:grpSpPr>
        <a:xfrm>
          <a:off x="0" y="0"/>
          <a:ext cx="0" cy="0"/>
          <a:chOff x="0" y="0"/>
          <a:chExt cx="0" cy="0"/>
        </a:xfrm>
      </p:grpSpPr>
      <p:pic>
        <p:nvPicPr>
          <p:cNvPr id="22530" name="Picture 2" descr="http://ftp.balashov.com.ua/uploads/blogs/Kobelev/grupa_21.jpg"/>
          <p:cNvPicPr>
            <a:picLocks noChangeAspect="1" noChangeArrowheads="1"/>
          </p:cNvPicPr>
          <p:nvPr/>
        </p:nvPicPr>
        <p:blipFill>
          <a:blip r:embed="rId2"/>
          <a:srcRect/>
          <a:stretch>
            <a:fillRect/>
          </a:stretch>
        </p:blipFill>
        <p:spPr bwMode="auto">
          <a:xfrm>
            <a:off x="714348" y="357166"/>
            <a:ext cx="3143272" cy="3071834"/>
          </a:xfrm>
          <a:prstGeom prst="rect">
            <a:avLst/>
          </a:prstGeom>
          <a:ln>
            <a:noFill/>
          </a:ln>
          <a:effectLst>
            <a:softEdge rad="112500"/>
          </a:effectLst>
        </p:spPr>
      </p:pic>
      <p:pic>
        <p:nvPicPr>
          <p:cNvPr id="22532" name="Picture 4" descr="http://www.gazetapolska.pl/uploads/foto/2011/05/19_ukraina-2.jpg"/>
          <p:cNvPicPr>
            <a:picLocks noChangeAspect="1" noChangeArrowheads="1"/>
          </p:cNvPicPr>
          <p:nvPr/>
        </p:nvPicPr>
        <p:blipFill>
          <a:blip r:embed="rId3"/>
          <a:srcRect/>
          <a:stretch>
            <a:fillRect/>
          </a:stretch>
        </p:blipFill>
        <p:spPr bwMode="auto">
          <a:xfrm>
            <a:off x="5500694" y="285728"/>
            <a:ext cx="3071834" cy="3033702"/>
          </a:xfrm>
          <a:prstGeom prst="rect">
            <a:avLst/>
          </a:prstGeom>
          <a:ln>
            <a:noFill/>
          </a:ln>
          <a:effectLst>
            <a:softEdge rad="112500"/>
          </a:effectLst>
        </p:spPr>
      </p:pic>
      <p:pic>
        <p:nvPicPr>
          <p:cNvPr id="22534" name="Picture 6" descr="https://pp.vk.me/c629326/v629326069/119eb/X_u7k_8xfUc.jpg"/>
          <p:cNvPicPr>
            <a:picLocks noChangeAspect="1" noChangeArrowheads="1"/>
          </p:cNvPicPr>
          <p:nvPr/>
        </p:nvPicPr>
        <p:blipFill>
          <a:blip r:embed="rId4"/>
          <a:srcRect/>
          <a:stretch>
            <a:fillRect/>
          </a:stretch>
        </p:blipFill>
        <p:spPr bwMode="auto">
          <a:xfrm>
            <a:off x="2786050" y="1214422"/>
            <a:ext cx="3714776" cy="3071834"/>
          </a:xfrm>
          <a:prstGeom prst="rect">
            <a:avLst/>
          </a:prstGeom>
          <a:ln>
            <a:noFill/>
          </a:ln>
          <a:effectLst>
            <a:softEdge rad="112500"/>
          </a:effectLst>
        </p:spPr>
      </p:pic>
      <p:pic>
        <p:nvPicPr>
          <p:cNvPr id="22538" name="Picture 10" descr="http://www.historia.ro/sites/default/files/HU024952.jpg"/>
          <p:cNvPicPr>
            <a:picLocks noChangeAspect="1" noChangeArrowheads="1"/>
          </p:cNvPicPr>
          <p:nvPr/>
        </p:nvPicPr>
        <p:blipFill>
          <a:blip r:embed="rId5"/>
          <a:srcRect/>
          <a:stretch>
            <a:fillRect/>
          </a:stretch>
        </p:blipFill>
        <p:spPr bwMode="auto">
          <a:xfrm>
            <a:off x="714348" y="3643314"/>
            <a:ext cx="3429024" cy="2714644"/>
          </a:xfrm>
          <a:prstGeom prst="rect">
            <a:avLst/>
          </a:prstGeom>
          <a:ln>
            <a:noFill/>
          </a:ln>
          <a:effectLst>
            <a:softEdge rad="112500"/>
          </a:effectLst>
        </p:spPr>
      </p:pic>
      <p:pic>
        <p:nvPicPr>
          <p:cNvPr id="7" name="Рисунок 6" descr="http://beforeitsnews.com/mediadrop/uploads/2015/18/e0e5ac93dbc68e043fd83034dd866cc2b852852a.jpg"/>
          <p:cNvPicPr/>
          <p:nvPr/>
        </p:nvPicPr>
        <p:blipFill>
          <a:blip r:embed="rId6"/>
          <a:srcRect l="41250" r="2499" b="12142"/>
          <a:stretch>
            <a:fillRect/>
          </a:stretch>
        </p:blipFill>
        <p:spPr bwMode="auto">
          <a:xfrm>
            <a:off x="5286380" y="3429000"/>
            <a:ext cx="3214710" cy="2928958"/>
          </a:xfrm>
          <a:prstGeom prst="rect">
            <a:avLst/>
          </a:prstGeom>
          <a:ln>
            <a:noFill/>
          </a:ln>
          <a:effectLst>
            <a:softEdge rad="112500"/>
          </a:effectLst>
        </p:spPr>
      </p:pic>
      <p:pic>
        <p:nvPicPr>
          <p:cNvPr id="8" name="Picture 12" descr="http://history.sumynews.com/media/k2/items/cache/2e2c1711fe12b24ae23d95c35bfd21c2_XL.jpg"/>
          <p:cNvPicPr>
            <a:picLocks noChangeAspect="1" noChangeArrowheads="1"/>
          </p:cNvPicPr>
          <p:nvPr/>
        </p:nvPicPr>
        <p:blipFill>
          <a:blip r:embed="rId7"/>
          <a:srcRect/>
          <a:stretch>
            <a:fillRect/>
          </a:stretch>
        </p:blipFill>
        <p:spPr bwMode="auto">
          <a:xfrm>
            <a:off x="500034" y="214290"/>
            <a:ext cx="8215370" cy="6129339"/>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0" fill="hold"/>
                                        <p:tgtEl>
                                          <p:spTgt spid="22530"/>
                                        </p:tgtEl>
                                        <p:attrNameLst>
                                          <p:attrName>ppt_x</p:attrName>
                                        </p:attrNameLst>
                                      </p:cBhvr>
                                      <p:tavLst>
                                        <p:tav tm="0">
                                          <p:val>
                                            <p:strVal val="#ppt_x"/>
                                          </p:val>
                                        </p:tav>
                                        <p:tav tm="100000">
                                          <p:val>
                                            <p:strVal val="#ppt_x"/>
                                          </p:val>
                                        </p:tav>
                                      </p:tavLst>
                                    </p:anim>
                                    <p:anim calcmode="lin" valueType="num">
                                      <p:cBhvr additive="base">
                                        <p:cTn id="8" dur="50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0" fill="hold"/>
                                        <p:tgtEl>
                                          <p:spTgt spid="22532"/>
                                        </p:tgtEl>
                                        <p:attrNameLst>
                                          <p:attrName>ppt_x</p:attrName>
                                        </p:attrNameLst>
                                      </p:cBhvr>
                                      <p:tavLst>
                                        <p:tav tm="0">
                                          <p:val>
                                            <p:strVal val="#ppt_x"/>
                                          </p:val>
                                        </p:tav>
                                        <p:tav tm="100000">
                                          <p:val>
                                            <p:strVal val="#ppt_x"/>
                                          </p:val>
                                        </p:tav>
                                      </p:tavLst>
                                    </p:anim>
                                    <p:anim calcmode="lin" valueType="num">
                                      <p:cBhvr additive="base">
                                        <p:cTn id="14" dur="5000" fill="hold"/>
                                        <p:tgtEl>
                                          <p:spTgt spid="225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22534"/>
                                        </p:tgtEl>
                                        <p:attrNameLst>
                                          <p:attrName>style.visibility</p:attrName>
                                        </p:attrNameLst>
                                      </p:cBhvr>
                                      <p:to>
                                        <p:strVal val="visible"/>
                                      </p:to>
                                    </p:set>
                                    <p:anim calcmode="lin" valueType="num">
                                      <p:cBhvr additive="base">
                                        <p:cTn id="19" dur="5000" fill="hold"/>
                                        <p:tgtEl>
                                          <p:spTgt spid="22534"/>
                                        </p:tgtEl>
                                        <p:attrNameLst>
                                          <p:attrName>ppt_x</p:attrName>
                                        </p:attrNameLst>
                                      </p:cBhvr>
                                      <p:tavLst>
                                        <p:tav tm="0">
                                          <p:val>
                                            <p:strVal val="#ppt_x"/>
                                          </p:val>
                                        </p:tav>
                                        <p:tav tm="100000">
                                          <p:val>
                                            <p:strVal val="#ppt_x"/>
                                          </p:val>
                                        </p:tav>
                                      </p:tavLst>
                                    </p:anim>
                                    <p:anim calcmode="lin" valueType="num">
                                      <p:cBhvr additive="base">
                                        <p:cTn id="20" dur="5000" fill="hold"/>
                                        <p:tgtEl>
                                          <p:spTgt spid="2253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22538"/>
                                        </p:tgtEl>
                                        <p:attrNameLst>
                                          <p:attrName>style.visibility</p:attrName>
                                        </p:attrNameLst>
                                      </p:cBhvr>
                                      <p:to>
                                        <p:strVal val="visible"/>
                                      </p:to>
                                    </p:set>
                                    <p:anim calcmode="lin" valueType="num">
                                      <p:cBhvr additive="base">
                                        <p:cTn id="25" dur="5000" fill="hold"/>
                                        <p:tgtEl>
                                          <p:spTgt spid="22538"/>
                                        </p:tgtEl>
                                        <p:attrNameLst>
                                          <p:attrName>ppt_x</p:attrName>
                                        </p:attrNameLst>
                                      </p:cBhvr>
                                      <p:tavLst>
                                        <p:tav tm="0">
                                          <p:val>
                                            <p:strVal val="#ppt_x"/>
                                          </p:val>
                                        </p:tav>
                                        <p:tav tm="100000">
                                          <p:val>
                                            <p:strVal val="#ppt_x"/>
                                          </p:val>
                                        </p:tav>
                                      </p:tavLst>
                                    </p:anim>
                                    <p:anim calcmode="lin" valueType="num">
                                      <p:cBhvr additive="base">
                                        <p:cTn id="26" dur="5000" fill="hold"/>
                                        <p:tgtEl>
                                          <p:spTgt spid="225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0" fill="hold"/>
                                        <p:tgtEl>
                                          <p:spTgt spid="7"/>
                                        </p:tgtEl>
                                        <p:attrNameLst>
                                          <p:attrName>ppt_x</p:attrName>
                                        </p:attrNameLst>
                                      </p:cBhvr>
                                      <p:tavLst>
                                        <p:tav tm="0">
                                          <p:val>
                                            <p:strVal val="#ppt_x"/>
                                          </p:val>
                                        </p:tav>
                                        <p:tav tm="100000">
                                          <p:val>
                                            <p:strVal val="#ppt_x"/>
                                          </p:val>
                                        </p:tav>
                                      </p:tavLst>
                                    </p:anim>
                                    <p:anim calcmode="lin" valueType="num">
                                      <p:cBhvr additive="base">
                                        <p:cTn id="32"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0" fill="hold"/>
                                        <p:tgtEl>
                                          <p:spTgt spid="8"/>
                                        </p:tgtEl>
                                        <p:attrNameLst>
                                          <p:attrName>ppt_x</p:attrName>
                                        </p:attrNameLst>
                                      </p:cBhvr>
                                      <p:tavLst>
                                        <p:tav tm="0">
                                          <p:val>
                                            <p:strVal val="#ppt_x"/>
                                          </p:val>
                                        </p:tav>
                                        <p:tav tm="100000">
                                          <p:val>
                                            <p:strVal val="#ppt_x"/>
                                          </p:val>
                                        </p:tav>
                                      </p:tavLst>
                                    </p:anim>
                                    <p:anim calcmode="lin" valueType="num">
                                      <p:cBhvr additive="base">
                                        <p:cTn id="3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p:cNvPicPr>
            <a:picLocks noChangeAspect="1" noChangeArrowheads="1"/>
          </p:cNvPicPr>
          <p:nvPr/>
        </p:nvPicPr>
        <p:blipFill>
          <a:blip r:embed="rId2"/>
          <a:srcRect/>
          <a:stretch>
            <a:fillRect/>
          </a:stretch>
        </p:blipFill>
        <p:spPr bwMode="auto">
          <a:xfrm>
            <a:off x="1142976" y="3429000"/>
            <a:ext cx="3000396" cy="2647950"/>
          </a:xfrm>
          <a:prstGeom prst="rect">
            <a:avLst/>
          </a:prstGeom>
          <a:noFill/>
          <a:ln w="9525">
            <a:noFill/>
            <a:miter lim="800000"/>
            <a:headEnd/>
            <a:tailEnd/>
          </a:ln>
          <a:effectLst/>
        </p:spPr>
      </p:pic>
      <p:pic>
        <p:nvPicPr>
          <p:cNvPr id="4" name="Picture 7"/>
          <p:cNvPicPr>
            <a:picLocks noChangeAspect="1" noChangeArrowheads="1"/>
          </p:cNvPicPr>
          <p:nvPr/>
        </p:nvPicPr>
        <p:blipFill>
          <a:blip r:embed="rId3"/>
          <a:srcRect/>
          <a:stretch>
            <a:fillRect/>
          </a:stretch>
        </p:blipFill>
        <p:spPr bwMode="auto">
          <a:xfrm>
            <a:off x="4786314" y="3429000"/>
            <a:ext cx="3022600" cy="2620963"/>
          </a:xfrm>
          <a:prstGeom prst="rect">
            <a:avLst/>
          </a:prstGeom>
          <a:noFill/>
          <a:ln w="9525">
            <a:noFill/>
            <a:miter lim="800000"/>
            <a:headEnd/>
            <a:tailEnd/>
          </a:ln>
          <a:effectLst/>
        </p:spPr>
      </p:pic>
      <p:sp>
        <p:nvSpPr>
          <p:cNvPr id="5" name="TextBox 4"/>
          <p:cNvSpPr txBox="1"/>
          <p:nvPr/>
        </p:nvSpPr>
        <p:spPr>
          <a:xfrm>
            <a:off x="1193517" y="1052736"/>
            <a:ext cx="6786610" cy="1938992"/>
          </a:xfrm>
          <a:prstGeom prst="rect">
            <a:avLst/>
          </a:prstGeom>
          <a:noFill/>
        </p:spPr>
        <p:txBody>
          <a:bodyPr wrap="square" rtlCol="0">
            <a:spAutoFit/>
          </a:bodyPr>
          <a:lstStyle/>
          <a:p>
            <a:pPr lvl="0" indent="450850" algn="ctr" fontAlgn="base">
              <a:spcBef>
                <a:spcPct val="0"/>
              </a:spcBef>
              <a:spcAft>
                <a:spcPct val="0"/>
              </a:spcAft>
            </a:pPr>
            <a:r>
              <a:rPr lang="uk-UA" sz="2400" b="1" i="1" dirty="0" smtClean="0">
                <a:solidFill>
                  <a:srgbClr val="002060"/>
                </a:solidFill>
                <a:latin typeface="Arial" pitchFamily="34" charset="0"/>
                <a:ea typeface="Times New Roman" pitchFamily="18" charset="0"/>
                <a:cs typeface="Arial" pitchFamily="34" charset="0"/>
              </a:rPr>
              <a:t>Масштаби голоду були катастрофічними, й дотепер  невідома точна кількість померлих. Так, щодо України називають цифри від 3 до 12 млн. людей. </a:t>
            </a:r>
            <a:endParaRPr lang="uk-UA" sz="2400" b="1" i="1" dirty="0" smtClean="0">
              <a:solidFill>
                <a:srgbClr val="002060"/>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214414" y="1357298"/>
            <a:ext cx="6858048" cy="3293209"/>
          </a:xfrm>
          <a:prstGeom prst="rect">
            <a:avLst/>
          </a:prstGeom>
        </p:spPr>
        <p:txBody>
          <a:bodyPr wrap="square">
            <a:spAutoFit/>
          </a:bodyPr>
          <a:lstStyle/>
          <a:p>
            <a:pPr lvl="0" indent="450850" algn="ctr" fontAlgn="base">
              <a:spcBef>
                <a:spcPct val="0"/>
              </a:spcBef>
              <a:spcAft>
                <a:spcPct val="0"/>
              </a:spcAft>
            </a:pPr>
            <a:r>
              <a:rPr lang="uk-UA" sz="3200" b="1" i="1" dirty="0" smtClean="0">
                <a:latin typeface="Arial" pitchFamily="34" charset="0"/>
                <a:ea typeface="Times New Roman" pitchFamily="18" charset="0"/>
                <a:cs typeface="Arial" pitchFamily="34" charset="0"/>
              </a:rPr>
              <a:t>Словник   </a:t>
            </a:r>
            <a:endParaRPr lang="ru-RU" sz="3200" b="1" i="1" dirty="0" smtClean="0">
              <a:latin typeface="Arial" pitchFamily="34" charset="0"/>
              <a:cs typeface="Arial" pitchFamily="34" charset="0"/>
            </a:endParaRPr>
          </a:p>
          <a:p>
            <a:pPr lvl="0" indent="450850" algn="just" eaLnBrk="0" fontAlgn="base" hangingPunct="0">
              <a:spcBef>
                <a:spcPct val="0"/>
              </a:spcBef>
              <a:spcAft>
                <a:spcPct val="0"/>
              </a:spcAft>
            </a:pPr>
            <a:endParaRPr lang="uk-UA" sz="2400" b="1" i="1" dirty="0" smtClean="0">
              <a:latin typeface="Arial" pitchFamily="34" charset="0"/>
              <a:ea typeface="Calibri" pitchFamily="34" charset="0"/>
              <a:cs typeface="Arial" pitchFamily="34" charset="0"/>
            </a:endParaRPr>
          </a:p>
          <a:p>
            <a:pPr lvl="0" indent="450850" algn="just" eaLnBrk="0" fontAlgn="base" hangingPunct="0">
              <a:spcBef>
                <a:spcPct val="0"/>
              </a:spcBef>
              <a:spcAft>
                <a:spcPct val="0"/>
              </a:spcAft>
            </a:pPr>
            <a:r>
              <a:rPr lang="uk-UA" sz="3200" b="1" i="1" dirty="0" smtClean="0">
                <a:latin typeface="Arial" pitchFamily="34" charset="0"/>
                <a:ea typeface="Calibri" pitchFamily="34" charset="0"/>
                <a:cs typeface="Arial" pitchFamily="34" charset="0"/>
              </a:rPr>
              <a:t>Вітаїзм</a:t>
            </a:r>
            <a:r>
              <a:rPr lang="uk-UA" sz="2400" b="1" i="1" dirty="0" smtClean="0">
                <a:latin typeface="Arial" pitchFamily="34" charset="0"/>
                <a:ea typeface="Calibri" pitchFamily="34" charset="0"/>
                <a:cs typeface="Arial" pitchFamily="34" charset="0"/>
              </a:rPr>
              <a:t> – це естетична система, що містить утвердження торжества життя в його найрізноманітніших проявах, навіть тоді, коли воно конвульсивно вибивається з небуття чи коли воно нависає над прірвою. </a:t>
            </a:r>
            <a:endParaRPr lang="uk-UA" sz="2400" b="1" i="1" dirty="0" smtClean="0">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71472" y="3000372"/>
            <a:ext cx="4720608" cy="3342453"/>
          </a:xfrm>
          <a:prstGeom prst="rect">
            <a:avLst/>
          </a:prstGeom>
        </p:spPr>
        <p:txBody>
          <a:bodyPr wrap="square">
            <a:spAutoFit/>
          </a:bodyPr>
          <a:lstStyle/>
          <a:p>
            <a:pPr algn="ctr">
              <a:lnSpc>
                <a:spcPct val="90000"/>
              </a:lnSpc>
              <a:defRPr/>
            </a:pPr>
            <a:r>
              <a:rPr lang="uk-UA" altLang="uk-UA" sz="2000" b="1" dirty="0" smtClean="0"/>
              <a:t> </a:t>
            </a:r>
            <a:r>
              <a:rPr lang="uk-UA" altLang="uk-UA" sz="2400" b="1" i="1" dirty="0" smtClean="0">
                <a:solidFill>
                  <a:srgbClr val="990033"/>
                </a:solidFill>
                <a:latin typeface="Arial" pitchFamily="34" charset="0"/>
                <a:cs typeface="Arial" pitchFamily="34" charset="0"/>
              </a:rPr>
              <a:t>У творі охоплено такі історичні події:</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Російсько-японська війна.</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Перша світова війна. </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Громадянська війна.</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Події революції 1917 року. </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Панування більшовизму.</a:t>
            </a:r>
          </a:p>
          <a:p>
            <a:pPr marL="457200" indent="-457200">
              <a:buFont typeface="Arial" panose="020B0604020202020204" pitchFamily="34" charset="0"/>
              <a:buChar char="•"/>
              <a:defRPr/>
            </a:pPr>
            <a:r>
              <a:rPr lang="uk-UA" altLang="uk-UA" sz="2400" b="1" i="1" dirty="0" smtClean="0">
                <a:solidFill>
                  <a:srgbClr val="002060"/>
                </a:solidFill>
                <a:latin typeface="Arial" pitchFamily="34" charset="0"/>
                <a:cs typeface="Arial" pitchFamily="34" charset="0"/>
              </a:rPr>
              <a:t>Боротьба з куркульством. </a:t>
            </a:r>
          </a:p>
        </p:txBody>
      </p:sp>
      <p:pic>
        <p:nvPicPr>
          <p:cNvPr id="4" name="Picture 9" descr="Улас Самчук. Марія. (mp3)."/>
          <p:cNvPicPr>
            <a:picLocks noChangeAspect="1" noChangeArrowheads="1"/>
          </p:cNvPicPr>
          <p:nvPr/>
        </p:nvPicPr>
        <p:blipFill>
          <a:blip r:embed="rId2"/>
          <a:srcRect/>
          <a:stretch>
            <a:fillRect/>
          </a:stretch>
        </p:blipFill>
        <p:spPr bwMode="auto">
          <a:xfrm>
            <a:off x="5715008" y="3214686"/>
            <a:ext cx="3024188" cy="3024187"/>
          </a:xfrm>
          <a:prstGeom prst="rect">
            <a:avLst/>
          </a:prstGeom>
          <a:noFill/>
          <a:ln w="9525">
            <a:noFill/>
            <a:miter lim="800000"/>
            <a:headEnd/>
            <a:tailEnd/>
          </a:ln>
        </p:spPr>
      </p:pic>
      <p:sp>
        <p:nvSpPr>
          <p:cNvPr id="6" name="Прямоугольник 5"/>
          <p:cNvSpPr/>
          <p:nvPr/>
        </p:nvSpPr>
        <p:spPr>
          <a:xfrm>
            <a:off x="1571604" y="357166"/>
            <a:ext cx="5715040" cy="2677656"/>
          </a:xfrm>
          <a:prstGeom prst="rect">
            <a:avLst/>
          </a:prstGeom>
        </p:spPr>
        <p:txBody>
          <a:bodyPr wrap="square">
            <a:spAutoFit/>
          </a:bodyPr>
          <a:lstStyle/>
          <a:p>
            <a:pPr lvl="0" indent="450850" algn="ctr" fontAlgn="base">
              <a:spcBef>
                <a:spcPct val="0"/>
              </a:spcBef>
              <a:spcAft>
                <a:spcPct val="0"/>
              </a:spcAft>
            </a:pPr>
            <a:r>
              <a:rPr lang="uk-UA" sz="2400" b="1" i="1" dirty="0" smtClean="0">
                <a:solidFill>
                  <a:srgbClr val="002060"/>
                </a:solidFill>
                <a:latin typeface="Arial" pitchFamily="34" charset="0"/>
                <a:ea typeface="Times New Roman" pitchFamily="18" charset="0"/>
                <a:cs typeface="Arial" pitchFamily="34" charset="0"/>
              </a:rPr>
              <a:t>Теорія літератури</a:t>
            </a:r>
            <a:endParaRPr lang="ru-RU" sz="2400" b="1" i="1" dirty="0" smtClean="0">
              <a:solidFill>
                <a:srgbClr val="002060"/>
              </a:solidFill>
              <a:latin typeface="Arial" pitchFamily="34" charset="0"/>
              <a:cs typeface="Arial" pitchFamily="34" charset="0"/>
            </a:endParaRPr>
          </a:p>
          <a:p>
            <a:pPr lvl="0" indent="450850" algn="ctr" eaLnBrk="0" fontAlgn="base" hangingPunct="0">
              <a:spcBef>
                <a:spcPct val="0"/>
              </a:spcBef>
              <a:spcAft>
                <a:spcPct val="0"/>
              </a:spcAft>
            </a:pPr>
            <a:r>
              <a:rPr lang="uk-UA" sz="2400" b="1" i="1" dirty="0" smtClean="0">
                <a:solidFill>
                  <a:srgbClr val="002060"/>
                </a:solidFill>
                <a:latin typeface="Arial" pitchFamily="34" charset="0"/>
                <a:ea typeface="Times New Roman" pitchFamily="18" charset="0"/>
                <a:cs typeface="Arial" pitchFamily="34" charset="0"/>
              </a:rPr>
              <a:t>Роман-хроніка — різновид роману, за основу сюжету якого взято історію суспільних або родинних подій, змальованих у їх часовій послідовності</a:t>
            </a:r>
            <a:r>
              <a:rPr lang="uk-UA" sz="2400" b="1" i="1" dirty="0" smtClean="0">
                <a:solidFill>
                  <a:srgbClr val="002060"/>
                </a:solidFill>
                <a:latin typeface="Arial" pitchFamily="34" charset="0"/>
                <a:ea typeface="Calibri" pitchFamily="34" charset="0"/>
                <a:cs typeface="Arial" pitchFamily="34" charset="0"/>
              </a:rPr>
              <a:t> </a:t>
            </a:r>
            <a:endParaRPr lang="ru-RU" sz="2400" b="1" i="1" dirty="0" smtClean="0">
              <a:solidFill>
                <a:srgbClr val="002060"/>
              </a:solidFill>
              <a:latin typeface="Arial" pitchFamily="34" charset="0"/>
              <a:cs typeface="Arial" pitchFamily="34" charset="0"/>
            </a:endParaRPr>
          </a:p>
          <a:p>
            <a:pPr lvl="0" indent="450850" algn="ctr" eaLnBrk="0" fontAlgn="base" hangingPunct="0">
              <a:spcBef>
                <a:spcPct val="0"/>
              </a:spcBef>
              <a:spcAft>
                <a:spcPct val="0"/>
              </a:spcAft>
            </a:pPr>
            <a:endParaRPr lang="ru-RU" sz="2400" b="1" i="1" dirty="0" smtClean="0">
              <a:solidFill>
                <a:srgbClr val="002060"/>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0" fill="hold"/>
                                        <p:tgtEl>
                                          <p:spTgt spid="6"/>
                                        </p:tgtEl>
                                        <p:attrNameLst>
                                          <p:attrName>ppt_x</p:attrName>
                                        </p:attrNameLst>
                                      </p:cBhvr>
                                      <p:tavLst>
                                        <p:tav tm="0">
                                          <p:val>
                                            <p:strVal val="#ppt_x"/>
                                          </p:val>
                                        </p:tav>
                                        <p:tav tm="100000">
                                          <p:val>
                                            <p:strVal val="#ppt_x"/>
                                          </p:val>
                                        </p:tav>
                                      </p:tavLst>
                                    </p:anim>
                                    <p:anim calcmode="lin" valueType="num">
                                      <p:cBhvr additive="base">
                                        <p:cTn id="13"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0" fill="hold"/>
                                        <p:tgtEl>
                                          <p:spTgt spid="3"/>
                                        </p:tgtEl>
                                        <p:attrNameLst>
                                          <p:attrName>ppt_x</p:attrName>
                                        </p:attrNameLst>
                                      </p:cBhvr>
                                      <p:tavLst>
                                        <p:tav tm="0">
                                          <p:val>
                                            <p:strVal val="#ppt_x"/>
                                          </p:val>
                                        </p:tav>
                                        <p:tav tm="100000">
                                          <p:val>
                                            <p:strVal val="#ppt_x"/>
                                          </p:val>
                                        </p:tav>
                                      </p:tavLst>
                                    </p:anim>
                                    <p:anim calcmode="lin" valueType="num">
                                      <p:cBhvr additive="base">
                                        <p:cTn id="19"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14480" y="4643446"/>
            <a:ext cx="6286544" cy="1754326"/>
          </a:xfrm>
          <a:prstGeom prst="rect">
            <a:avLst/>
          </a:prstGeom>
        </p:spPr>
        <p:txBody>
          <a:bodyPr wrap="square">
            <a:spAutoFit/>
          </a:bodyPr>
          <a:lstStyle/>
          <a:p>
            <a:pPr algn="ctr">
              <a:lnSpc>
                <a:spcPct val="90000"/>
              </a:lnSpc>
              <a:defRPr/>
            </a:pPr>
            <a:r>
              <a:rPr lang="uk-UA" altLang="uk-UA" sz="2000" b="1" i="1" dirty="0" smtClean="0">
                <a:latin typeface="Arial" pitchFamily="34" charset="0"/>
                <a:cs typeface="Arial" pitchFamily="34" charset="0"/>
              </a:rPr>
              <a:t> </a:t>
            </a:r>
            <a:r>
              <a:rPr lang="uk-UA" altLang="uk-UA" sz="2000" b="1" i="1" dirty="0" smtClean="0">
                <a:solidFill>
                  <a:srgbClr val="990033"/>
                </a:solidFill>
                <a:latin typeface="Arial" pitchFamily="34" charset="0"/>
                <a:cs typeface="Arial" pitchFamily="34" charset="0"/>
              </a:rPr>
              <a:t>Роман має підзаголовок “ </a:t>
            </a:r>
            <a:r>
              <a:rPr lang="uk-UA" altLang="uk-UA" sz="2000" b="1" i="1" dirty="0" err="1" smtClean="0">
                <a:solidFill>
                  <a:srgbClr val="990033"/>
                </a:solidFill>
                <a:latin typeface="Arial" pitchFamily="34" charset="0"/>
                <a:cs typeface="Arial" pitchFamily="34" charset="0"/>
              </a:rPr>
              <a:t>Хроніка</a:t>
            </a:r>
            <a:r>
              <a:rPr lang="uk-UA" altLang="uk-UA" sz="2000" b="1" i="1" dirty="0" smtClean="0">
                <a:solidFill>
                  <a:srgbClr val="990033"/>
                </a:solidFill>
                <a:latin typeface="Arial" pitchFamily="34" charset="0"/>
                <a:cs typeface="Arial" pitchFamily="34" charset="0"/>
              </a:rPr>
              <a:t> одного   </a:t>
            </a:r>
          </a:p>
          <a:p>
            <a:pPr algn="ctr">
              <a:lnSpc>
                <a:spcPct val="90000"/>
              </a:lnSpc>
              <a:defRPr/>
            </a:pPr>
            <a:r>
              <a:rPr lang="uk-UA" altLang="uk-UA" sz="2000" b="1" i="1" dirty="0" smtClean="0">
                <a:solidFill>
                  <a:srgbClr val="990033"/>
                </a:solidFill>
                <a:latin typeface="Arial" pitchFamily="34" charset="0"/>
                <a:cs typeface="Arial" pitchFamily="34" charset="0"/>
              </a:rPr>
              <a:t>  </a:t>
            </a:r>
            <a:r>
              <a:rPr lang="uk-UA" altLang="uk-UA" sz="2000" b="1" i="1" dirty="0" err="1" smtClean="0">
                <a:solidFill>
                  <a:srgbClr val="990033"/>
                </a:solidFill>
                <a:latin typeface="Arial" pitchFamily="34" charset="0"/>
                <a:cs typeface="Arial" pitchFamily="34" charset="0"/>
              </a:rPr>
              <a:t>життя”</a:t>
            </a:r>
            <a:r>
              <a:rPr lang="uk-UA" altLang="uk-UA" sz="2000" b="1" i="1" dirty="0" smtClean="0">
                <a:solidFill>
                  <a:srgbClr val="990033"/>
                </a:solidFill>
                <a:latin typeface="Arial" pitchFamily="34" charset="0"/>
                <a:cs typeface="Arial" pitchFamily="34" charset="0"/>
              </a:rPr>
              <a:t>  і складається з трьох частин:</a:t>
            </a:r>
          </a:p>
          <a:p>
            <a:pPr>
              <a:lnSpc>
                <a:spcPct val="90000"/>
              </a:lnSpc>
              <a:defRPr/>
            </a:pPr>
            <a:endParaRPr lang="uk-UA" altLang="uk-UA" sz="2000" b="1" i="1" dirty="0" smtClean="0">
              <a:solidFill>
                <a:srgbClr val="002060"/>
              </a:solidFill>
              <a:latin typeface="Arial" pitchFamily="34" charset="0"/>
              <a:cs typeface="Arial" pitchFamily="34" charset="0"/>
            </a:endParaRPr>
          </a:p>
          <a:p>
            <a:pPr algn="ctr">
              <a:lnSpc>
                <a:spcPct val="90000"/>
              </a:lnSpc>
              <a:defRPr/>
            </a:pPr>
            <a:r>
              <a:rPr lang="uk-UA" altLang="uk-UA" sz="2000" b="1" i="1" dirty="0" smtClean="0">
                <a:solidFill>
                  <a:srgbClr val="002060"/>
                </a:solidFill>
                <a:latin typeface="Arial" pitchFamily="34" charset="0"/>
                <a:cs typeface="Arial" pitchFamily="34" charset="0"/>
              </a:rPr>
              <a:t>“ Книга про народження Марії ” </a:t>
            </a:r>
          </a:p>
          <a:p>
            <a:pPr algn="ctr">
              <a:lnSpc>
                <a:spcPct val="90000"/>
              </a:lnSpc>
              <a:defRPr/>
            </a:pPr>
            <a:r>
              <a:rPr lang="uk-UA" altLang="uk-UA" sz="2000" b="1" i="1" dirty="0" smtClean="0">
                <a:solidFill>
                  <a:srgbClr val="002060"/>
                </a:solidFill>
                <a:latin typeface="Arial" pitchFamily="34" charset="0"/>
                <a:cs typeface="Arial" pitchFamily="34" charset="0"/>
              </a:rPr>
              <a:t>“ Книга днів Марії ” </a:t>
            </a:r>
          </a:p>
          <a:p>
            <a:pPr algn="ctr">
              <a:lnSpc>
                <a:spcPct val="90000"/>
              </a:lnSpc>
              <a:defRPr/>
            </a:pPr>
            <a:r>
              <a:rPr lang="uk-UA" altLang="uk-UA" sz="2000" b="1" i="1" dirty="0" smtClean="0">
                <a:solidFill>
                  <a:srgbClr val="002060"/>
                </a:solidFill>
                <a:latin typeface="Arial" pitchFamily="34" charset="0"/>
                <a:cs typeface="Arial" pitchFamily="34" charset="0"/>
              </a:rPr>
              <a:t>“ Книга про хліб ” </a:t>
            </a:r>
            <a:endParaRPr lang="ru-RU" sz="2000" b="1" i="1" dirty="0">
              <a:solidFill>
                <a:srgbClr val="002060"/>
              </a:solidFill>
              <a:latin typeface="Arial" pitchFamily="34" charset="0"/>
              <a:cs typeface="Arial" pitchFamily="34" charset="0"/>
            </a:endParaRPr>
          </a:p>
        </p:txBody>
      </p:sp>
      <p:sp>
        <p:nvSpPr>
          <p:cNvPr id="4" name="Прямоугольник 3"/>
          <p:cNvSpPr/>
          <p:nvPr/>
        </p:nvSpPr>
        <p:spPr>
          <a:xfrm>
            <a:off x="1428728" y="285728"/>
            <a:ext cx="6500858" cy="1200329"/>
          </a:xfrm>
          <a:prstGeom prst="rect">
            <a:avLst/>
          </a:prstGeom>
        </p:spPr>
        <p:txBody>
          <a:bodyPr wrap="square">
            <a:spAutoFit/>
          </a:bodyPr>
          <a:lstStyle/>
          <a:p>
            <a:pPr lvl="0" indent="450850" algn="ctr" fontAlgn="base">
              <a:spcBef>
                <a:spcPct val="0"/>
              </a:spcBef>
              <a:spcAft>
                <a:spcPct val="0"/>
              </a:spcAft>
            </a:pPr>
            <a:r>
              <a:rPr lang="ru-RU" sz="2400" b="1" i="1" dirty="0" smtClean="0">
                <a:solidFill>
                  <a:srgbClr val="002060"/>
                </a:solidFill>
                <a:latin typeface="Arial" pitchFamily="34" charset="0"/>
                <a:ea typeface="Times New Roman" pitchFamily="18" charset="0"/>
                <a:cs typeface="Arial" pitchFamily="34" charset="0"/>
              </a:rPr>
              <a:t>Роман має присвяту: «Матерям, що загинули голодною смертю на Україні в роках 1932-1933».</a:t>
            </a:r>
            <a:endParaRPr lang="ru-RU" sz="2400" b="1" i="1" dirty="0" smtClean="0">
              <a:solidFill>
                <a:srgbClr val="002060"/>
              </a:solidFill>
              <a:latin typeface="Arial" pitchFamily="34" charset="0"/>
              <a:cs typeface="Arial" pitchFamily="34" charset="0"/>
            </a:endParaRPr>
          </a:p>
        </p:txBody>
      </p:sp>
      <p:pic>
        <p:nvPicPr>
          <p:cNvPr id="5" name="Рисунок 4" descr="http://www.kbuapa.kharkov.ua/golodomor_2007/golod_a_12.jpg"/>
          <p:cNvPicPr/>
          <p:nvPr/>
        </p:nvPicPr>
        <p:blipFill>
          <a:blip r:embed="rId2" cstate="print"/>
          <a:srcRect t="3462" b="21477"/>
          <a:stretch>
            <a:fillRect/>
          </a:stretch>
        </p:blipFill>
        <p:spPr bwMode="auto">
          <a:xfrm>
            <a:off x="1857356" y="1643050"/>
            <a:ext cx="5613418" cy="2714644"/>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500042"/>
            <a:ext cx="7572428" cy="2492990"/>
          </a:xfrm>
          <a:prstGeom prst="rect">
            <a:avLst/>
          </a:prstGeom>
        </p:spPr>
        <p:txBody>
          <a:bodyPr wrap="square">
            <a:spAutoFit/>
          </a:bodyPr>
          <a:lstStyle/>
          <a:p>
            <a:pPr algn="ctr">
              <a:lnSpc>
                <a:spcPct val="150000"/>
              </a:lnSpc>
            </a:pPr>
            <a:r>
              <a:rPr lang="uk-UA" altLang="uk-UA" sz="2400" b="1" i="1" dirty="0" smtClean="0">
                <a:solidFill>
                  <a:srgbClr val="990033"/>
                </a:solidFill>
                <a:latin typeface="Arial" pitchFamily="34" charset="0"/>
                <a:cs typeface="Arial" pitchFamily="34" charset="0"/>
              </a:rPr>
              <a:t>Проблематика твору </a:t>
            </a:r>
          </a:p>
          <a:p>
            <a:pPr marL="342900" indent="-342900" algn="just">
              <a:lnSpc>
                <a:spcPct val="150000"/>
              </a:lnSpc>
            </a:pPr>
            <a:endParaRPr lang="uk-UA" altLang="uk-UA" sz="2000" b="1" dirty="0" smtClean="0"/>
          </a:p>
          <a:p>
            <a:pPr marL="342900" indent="-342900" algn="just">
              <a:lnSpc>
                <a:spcPct val="150000"/>
              </a:lnSpc>
            </a:pPr>
            <a:r>
              <a:rPr lang="uk-UA" altLang="uk-UA" sz="2000" b="1" dirty="0" smtClean="0"/>
              <a:t> Справедливість і кара</a:t>
            </a:r>
          </a:p>
          <a:p>
            <a:pPr marL="342900" indent="-342900" algn="just">
              <a:lnSpc>
                <a:spcPct val="150000"/>
              </a:lnSpc>
            </a:pPr>
            <a:endParaRPr lang="uk-UA" altLang="uk-UA" sz="2000" b="1" dirty="0" smtClean="0"/>
          </a:p>
          <a:p>
            <a:pPr marL="342900" indent="-342900" algn="just">
              <a:lnSpc>
                <a:spcPct val="150000"/>
              </a:lnSpc>
            </a:pPr>
            <a:r>
              <a:rPr lang="uk-UA" altLang="uk-UA" sz="2000" b="1" dirty="0" smtClean="0"/>
              <a:t>Життя і смерть    </a:t>
            </a:r>
          </a:p>
        </p:txBody>
      </p:sp>
      <p:sp>
        <p:nvSpPr>
          <p:cNvPr id="4" name="Прямоугольник 3"/>
          <p:cNvSpPr/>
          <p:nvPr/>
        </p:nvSpPr>
        <p:spPr>
          <a:xfrm>
            <a:off x="6215074" y="1643050"/>
            <a:ext cx="1774397" cy="400110"/>
          </a:xfrm>
          <a:prstGeom prst="rect">
            <a:avLst/>
          </a:prstGeom>
        </p:spPr>
        <p:txBody>
          <a:bodyPr wrap="none">
            <a:spAutoFit/>
          </a:bodyPr>
          <a:lstStyle/>
          <a:p>
            <a:r>
              <a:rPr lang="en-US" altLang="uk-UA" sz="1400" b="1" dirty="0" smtClean="0"/>
              <a:t> </a:t>
            </a:r>
            <a:r>
              <a:rPr lang="uk-UA" altLang="uk-UA" sz="2000" b="1" dirty="0" smtClean="0"/>
              <a:t>Добро і зло </a:t>
            </a:r>
            <a:endParaRPr lang="ru-RU" sz="2000" dirty="0"/>
          </a:p>
        </p:txBody>
      </p:sp>
      <p:sp>
        <p:nvSpPr>
          <p:cNvPr id="5" name="Прямоугольник 4"/>
          <p:cNvSpPr/>
          <p:nvPr/>
        </p:nvSpPr>
        <p:spPr>
          <a:xfrm>
            <a:off x="5500694" y="2500306"/>
            <a:ext cx="3026213" cy="400110"/>
          </a:xfrm>
          <a:prstGeom prst="rect">
            <a:avLst/>
          </a:prstGeom>
        </p:spPr>
        <p:txBody>
          <a:bodyPr wrap="none">
            <a:spAutoFit/>
          </a:bodyPr>
          <a:lstStyle/>
          <a:p>
            <a:r>
              <a:rPr lang="uk-UA" altLang="uk-UA" sz="2000" b="1" dirty="0" smtClean="0"/>
              <a:t>Любов до землі, праці</a:t>
            </a:r>
            <a:endParaRPr lang="ru-RU" sz="2000" dirty="0"/>
          </a:p>
        </p:txBody>
      </p:sp>
      <p:sp>
        <p:nvSpPr>
          <p:cNvPr id="6" name="Прямоугольник 5"/>
          <p:cNvSpPr/>
          <p:nvPr/>
        </p:nvSpPr>
        <p:spPr>
          <a:xfrm>
            <a:off x="2143108" y="5072074"/>
            <a:ext cx="4643964" cy="400110"/>
          </a:xfrm>
          <a:prstGeom prst="rect">
            <a:avLst/>
          </a:prstGeom>
        </p:spPr>
        <p:txBody>
          <a:bodyPr wrap="none">
            <a:spAutoFit/>
          </a:bodyPr>
          <a:lstStyle/>
          <a:p>
            <a:r>
              <a:rPr lang="uk-UA" altLang="uk-UA" sz="2000" b="1" dirty="0" smtClean="0"/>
              <a:t>Віра в Бога і потреба спокути гріха</a:t>
            </a:r>
            <a:endParaRPr lang="ru-RU" sz="2000" dirty="0"/>
          </a:p>
        </p:txBody>
      </p:sp>
      <p:sp>
        <p:nvSpPr>
          <p:cNvPr id="7" name="Прямоугольник 6"/>
          <p:cNvSpPr/>
          <p:nvPr/>
        </p:nvSpPr>
        <p:spPr>
          <a:xfrm>
            <a:off x="4857752" y="3929066"/>
            <a:ext cx="2554738" cy="400110"/>
          </a:xfrm>
          <a:prstGeom prst="rect">
            <a:avLst/>
          </a:prstGeom>
        </p:spPr>
        <p:txBody>
          <a:bodyPr wrap="none">
            <a:spAutoFit/>
          </a:bodyPr>
          <a:lstStyle/>
          <a:p>
            <a:r>
              <a:rPr lang="uk-UA" altLang="uk-UA" sz="2000" b="1" dirty="0" smtClean="0"/>
              <a:t>Проблема кохання</a:t>
            </a:r>
            <a:endParaRPr lang="ru-RU" sz="2000" dirty="0"/>
          </a:p>
        </p:txBody>
      </p:sp>
      <p:sp>
        <p:nvSpPr>
          <p:cNvPr id="8" name="Прямоугольник 7"/>
          <p:cNvSpPr/>
          <p:nvPr/>
        </p:nvSpPr>
        <p:spPr>
          <a:xfrm>
            <a:off x="785786" y="3929066"/>
            <a:ext cx="3346172" cy="496996"/>
          </a:xfrm>
          <a:prstGeom prst="rect">
            <a:avLst/>
          </a:prstGeom>
        </p:spPr>
        <p:txBody>
          <a:bodyPr wrap="none">
            <a:spAutoFit/>
          </a:bodyPr>
          <a:lstStyle/>
          <a:p>
            <a:pPr marL="342900" indent="-342900" algn="just">
              <a:lnSpc>
                <a:spcPct val="150000"/>
              </a:lnSpc>
            </a:pPr>
            <a:r>
              <a:rPr lang="uk-UA" altLang="uk-UA" sz="2000" b="1" dirty="0" smtClean="0"/>
              <a:t>Деформація особистості</a:t>
            </a:r>
            <a:endParaRPr lang="uk-UA" altLang="uk-UA" sz="2000" b="1" dirty="0"/>
          </a:p>
        </p:txBody>
      </p:sp>
      <p:sp>
        <p:nvSpPr>
          <p:cNvPr id="9" name="Прямоугольник 8"/>
          <p:cNvSpPr/>
          <p:nvPr/>
        </p:nvSpPr>
        <p:spPr>
          <a:xfrm>
            <a:off x="1214414" y="3214686"/>
            <a:ext cx="1717137" cy="369332"/>
          </a:xfrm>
          <a:prstGeom prst="rect">
            <a:avLst/>
          </a:prstGeom>
        </p:spPr>
        <p:txBody>
          <a:bodyPr wrap="none">
            <a:spAutoFit/>
          </a:bodyPr>
          <a:lstStyle/>
          <a:p>
            <a:r>
              <a:rPr lang="uk-UA" altLang="uk-UA" b="1" dirty="0" smtClean="0"/>
              <a:t> Батьки і діти</a:t>
            </a:r>
            <a:endParaRPr lang="ru-RU" dirty="0"/>
          </a:p>
        </p:txBody>
      </p:sp>
      <p:cxnSp>
        <p:nvCxnSpPr>
          <p:cNvPr id="11" name="Прямая со стрелкой 10"/>
          <p:cNvCxnSpPr/>
          <p:nvPr/>
        </p:nvCxnSpPr>
        <p:spPr>
          <a:xfrm rot="5400000">
            <a:off x="4357686" y="1428736"/>
            <a:ext cx="71438"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rot="10800000" flipV="1">
            <a:off x="2214546" y="1428736"/>
            <a:ext cx="2214578" cy="14287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4357686" y="1428736"/>
            <a:ext cx="1785950" cy="28575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rot="10800000" flipV="1">
            <a:off x="2571736" y="1428736"/>
            <a:ext cx="1785950" cy="128588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endCxn id="9" idx="3"/>
          </p:cNvCxnSpPr>
          <p:nvPr/>
        </p:nvCxnSpPr>
        <p:spPr>
          <a:xfrm rot="5400000">
            <a:off x="2659311" y="1700977"/>
            <a:ext cx="1970616" cy="142613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rot="16200000" flipH="1">
            <a:off x="4357686" y="1428736"/>
            <a:ext cx="1071570" cy="107157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p:cNvCxnSpPr/>
          <p:nvPr/>
        </p:nvCxnSpPr>
        <p:spPr>
          <a:xfrm rot="16200000" flipH="1">
            <a:off x="3571868" y="2214554"/>
            <a:ext cx="2500330" cy="92869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p:nvPr/>
        </p:nvCxnSpPr>
        <p:spPr>
          <a:xfrm rot="5400000">
            <a:off x="2714612" y="2285992"/>
            <a:ext cx="2500330" cy="785818"/>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Прямая со стрелкой 29"/>
          <p:cNvCxnSpPr/>
          <p:nvPr/>
        </p:nvCxnSpPr>
        <p:spPr>
          <a:xfrm rot="16200000" flipH="1">
            <a:off x="2750331" y="3036091"/>
            <a:ext cx="3357586" cy="14287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1538" y="1571612"/>
            <a:ext cx="7072362" cy="2985433"/>
          </a:xfrm>
          <a:prstGeom prst="rect">
            <a:avLst/>
          </a:prstGeom>
        </p:spPr>
        <p:txBody>
          <a:bodyPr wrap="square">
            <a:spAutoFit/>
          </a:bodyPr>
          <a:lstStyle/>
          <a:p>
            <a:pPr lvl="0" indent="450850" algn="just" fontAlgn="base">
              <a:spcBef>
                <a:spcPct val="0"/>
              </a:spcBef>
              <a:spcAft>
                <a:spcPct val="0"/>
              </a:spcAft>
            </a:pPr>
            <a:r>
              <a:rPr lang="uk-UA" sz="2400" b="1" i="1" dirty="0" smtClean="0">
                <a:latin typeface="Arial" pitchFamily="34" charset="0"/>
                <a:ea typeface="Calibri" pitchFamily="34" charset="0"/>
                <a:cs typeface="Arial" pitchFamily="34" charset="0"/>
              </a:rPr>
              <a:t>             </a:t>
            </a:r>
            <a:r>
              <a:rPr lang="uk-UA" sz="3600" b="1" i="1" dirty="0" smtClean="0">
                <a:latin typeface="Arial" pitchFamily="34" charset="0"/>
                <a:ea typeface="Calibri" pitchFamily="34" charset="0"/>
                <a:cs typeface="Arial" pitchFamily="34" charset="0"/>
              </a:rPr>
              <a:t>Словникова робота</a:t>
            </a:r>
            <a:endParaRPr lang="ru-RU" sz="3600" b="1" i="1" dirty="0" smtClean="0">
              <a:latin typeface="Arial" pitchFamily="34" charset="0"/>
              <a:cs typeface="Arial" pitchFamily="34" charset="0"/>
            </a:endParaRPr>
          </a:p>
          <a:p>
            <a:pPr lvl="0" indent="450850" algn="just" eaLnBrk="0" fontAlgn="base" hangingPunct="0">
              <a:spcBef>
                <a:spcPct val="0"/>
              </a:spcBef>
              <a:spcAft>
                <a:spcPct val="0"/>
              </a:spcAft>
            </a:pPr>
            <a:endParaRPr lang="uk-UA" sz="2400" b="1" i="1" dirty="0" smtClean="0">
              <a:latin typeface="Arial" pitchFamily="34" charset="0"/>
              <a:ea typeface="Calibri" pitchFamily="34" charset="0"/>
              <a:cs typeface="Arial" pitchFamily="34" charset="0"/>
            </a:endParaRPr>
          </a:p>
          <a:p>
            <a:pPr lvl="0" indent="450850" algn="just" eaLnBrk="0" fontAlgn="base" hangingPunct="0">
              <a:spcBef>
                <a:spcPct val="0"/>
              </a:spcBef>
              <a:spcAft>
                <a:spcPct val="0"/>
              </a:spcAft>
            </a:pPr>
            <a:r>
              <a:rPr lang="uk-UA" sz="3200" b="1" i="1" dirty="0" smtClean="0">
                <a:latin typeface="Arial" pitchFamily="34" charset="0"/>
                <a:ea typeface="Calibri" pitchFamily="34" charset="0"/>
                <a:cs typeface="Arial" pitchFamily="34" charset="0"/>
              </a:rPr>
              <a:t>Менталітет</a:t>
            </a:r>
            <a:r>
              <a:rPr lang="uk-UA" sz="2400" b="1" i="1" dirty="0" smtClean="0">
                <a:latin typeface="Arial" pitchFamily="34" charset="0"/>
                <a:ea typeface="Calibri" pitchFamily="34" charset="0"/>
                <a:cs typeface="Arial" pitchFamily="34" charset="0"/>
              </a:rPr>
              <a:t> – сукупність психічних, інтелектуальних, релігійних, естетичних та інших особливостей  мислення народу,що проявляються в мовленні, культурі, поведінці.  </a:t>
            </a:r>
            <a:endParaRPr lang="uk-UA" sz="2400" b="1" i="1" dirty="0" smtClean="0">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642910" y="1000108"/>
            <a:ext cx="392909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a:t>
            </a:r>
            <a:r>
              <a:rPr kumimoji="0" lang="ru-RU" sz="2000"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Марiя» – найсенсацiйнiший твiр письменника та перший художнiй документ української лiтератури про голодомор. Для розкриття теми автор використав жанр «Житiя Святих». Найпопулярнiшi джерела цього жанру – давня поема «Ходiння Богородицi      по муках» (про що зазначає й назва роману) та страдницькi подвиги християнських Святих  .</a:t>
            </a:r>
            <a:endParaRPr kumimoji="0" lang="ru-RU" sz="2000" b="1" i="1" u="none" strike="noStrike" cap="none" normalizeH="0" baseline="0" dirty="0" smtClean="0">
              <a:ln>
                <a:noFill/>
              </a:ln>
              <a:solidFill>
                <a:srgbClr val="00206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ru-RU" sz="2000" b="1" i="1" u="none" strike="noStrike" cap="none" normalizeH="0" baseline="0" dirty="0" smtClean="0">
              <a:ln>
                <a:noFill/>
              </a:ln>
              <a:solidFill>
                <a:srgbClr val="002060"/>
              </a:solidFill>
              <a:effectLst/>
              <a:latin typeface="Arial" pitchFamily="34" charset="0"/>
              <a:cs typeface="Arial" pitchFamily="34" charset="0"/>
            </a:endParaRPr>
          </a:p>
        </p:txBody>
      </p:sp>
      <p:pic>
        <p:nvPicPr>
          <p:cNvPr id="3" name="Рисунок 2"/>
          <p:cNvPicPr/>
          <p:nvPr/>
        </p:nvPicPr>
        <p:blipFill>
          <a:blip r:embed="rId2"/>
          <a:srcRect l="32347" t="21368" r="36665" b="23931"/>
          <a:stretch>
            <a:fillRect/>
          </a:stretch>
        </p:blipFill>
        <p:spPr bwMode="auto">
          <a:xfrm>
            <a:off x="4929190" y="857232"/>
            <a:ext cx="4000528" cy="49529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0721">
                                            <p:txEl>
                                              <p:pRg st="0" end="0"/>
                                            </p:txEl>
                                          </p:spTgt>
                                        </p:tgtEl>
                                        <p:attrNameLst>
                                          <p:attrName>style.visibility</p:attrName>
                                        </p:attrNameLst>
                                      </p:cBhvr>
                                      <p:to>
                                        <p:strVal val="visible"/>
                                      </p:to>
                                    </p:set>
                                    <p:anim calcmode="lin" valueType="num">
                                      <p:cBhvr additive="base">
                                        <p:cTn id="7" dur="5000" fill="hold"/>
                                        <p:tgtEl>
                                          <p:spTgt spid="30721">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072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142852"/>
            <a:ext cx="8143900" cy="5940088"/>
          </a:xfrm>
          <a:prstGeom prst="rect">
            <a:avLst/>
          </a:prstGeom>
        </p:spPr>
        <p:txBody>
          <a:bodyPr wrap="square">
            <a:spAutoFit/>
          </a:bodyPr>
          <a:lstStyle/>
          <a:p>
            <a:pPr lvl="0" indent="228600" algn="ctr" fontAlgn="base">
              <a:spcBef>
                <a:spcPct val="0"/>
              </a:spcBef>
              <a:spcAft>
                <a:spcPct val="0"/>
              </a:spcAft>
              <a:tabLst>
                <a:tab pos="406400" algn="l"/>
              </a:tabLst>
            </a:pPr>
            <a:r>
              <a:rPr lang="ru-RU" sz="2000" b="1" i="1" dirty="0" smtClean="0">
                <a:solidFill>
                  <a:srgbClr val="C00000"/>
                </a:solidFill>
                <a:latin typeface="Arial" pitchFamily="34" charset="0"/>
                <a:ea typeface="Times New Roman" pitchFamily="18" charset="0"/>
                <a:cs typeface="Arial" pitchFamily="34" charset="0"/>
              </a:rPr>
              <a:t>Роман «Марія» (1933)</a:t>
            </a:r>
            <a:endParaRPr lang="ru-RU" sz="2000" b="1" i="1" dirty="0" smtClean="0">
              <a:solidFill>
                <a:srgbClr val="C0000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Літературний рід</a:t>
            </a:r>
            <a:r>
              <a:rPr lang="ru-RU" b="1" i="1" dirty="0" smtClean="0">
                <a:solidFill>
                  <a:srgbClr val="002060"/>
                </a:solidFill>
                <a:latin typeface="Arial" pitchFamily="34" charset="0"/>
                <a:ea typeface="Times New Roman" pitchFamily="18" charset="0"/>
                <a:cs typeface="Arial" pitchFamily="34" charset="0"/>
              </a:rPr>
              <a:t>: епос.</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Жанр:</a:t>
            </a:r>
            <a:r>
              <a:rPr lang="ru-RU" b="1" i="1" dirty="0" smtClean="0">
                <a:solidFill>
                  <a:srgbClr val="002060"/>
                </a:solidFill>
                <a:latin typeface="Arial" pitchFamily="34" charset="0"/>
                <a:ea typeface="Times New Roman" pitchFamily="18" charset="0"/>
                <a:cs typeface="Arial" pitchFamily="34" charset="0"/>
              </a:rPr>
              <a:t> роман-хроніка.</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Тема: </a:t>
            </a:r>
            <a:r>
              <a:rPr lang="ru-RU" b="1" i="1" dirty="0" smtClean="0">
                <a:solidFill>
                  <a:srgbClr val="002060"/>
                </a:solidFill>
                <a:latin typeface="Arial" pitchFamily="34" charset="0"/>
                <a:ea typeface="Times New Roman" pitchFamily="18" charset="0"/>
                <a:cs typeface="Arial" pitchFamily="34" charset="0"/>
              </a:rPr>
              <a:t>хроніка життя української жінки як відображення долі   </a:t>
            </a:r>
          </a:p>
          <a:p>
            <a:pPr lvl="0" indent="228600" algn="just" eaLnBrk="0" fontAlgn="base" hangingPunct="0">
              <a:spcBef>
                <a:spcPct val="0"/>
              </a:spcBef>
              <a:spcAft>
                <a:spcPct val="0"/>
              </a:spcAft>
              <a:tabLst>
                <a:tab pos="406400" algn="l"/>
              </a:tabLst>
            </a:pPr>
            <a:r>
              <a:rPr lang="ru-RU" b="1" i="1" dirty="0" smtClean="0">
                <a:solidFill>
                  <a:srgbClr val="002060"/>
                </a:solidFill>
                <a:latin typeface="Arial" pitchFamily="34" charset="0"/>
                <a:ea typeface="Times New Roman" pitchFamily="18" charset="0"/>
                <a:cs typeface="Arial" pitchFamily="34" charset="0"/>
              </a:rPr>
              <a:t>           селянства.</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Головна ідея: </a:t>
            </a:r>
            <a:r>
              <a:rPr lang="ru-RU" b="1" i="1" dirty="0" smtClean="0">
                <a:solidFill>
                  <a:srgbClr val="002060"/>
                </a:solidFill>
                <a:latin typeface="Arial" pitchFamily="34" charset="0"/>
                <a:ea typeface="Times New Roman" pitchFamily="18" charset="0"/>
                <a:cs typeface="Arial" pitchFamily="34" charset="0"/>
              </a:rPr>
              <a:t>звеличення праці, любові, материнства, України.</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Головні герої: </a:t>
            </a:r>
            <a:r>
              <a:rPr lang="ru-RU" b="1" i="1" dirty="0" smtClean="0">
                <a:solidFill>
                  <a:srgbClr val="002060"/>
                </a:solidFill>
                <a:latin typeface="Arial" pitchFamily="34" charset="0"/>
                <a:ea typeface="Times New Roman" pitchFamily="18" charset="0"/>
                <a:cs typeface="Arial" pitchFamily="34" charset="0"/>
              </a:rPr>
              <a:t>Марія, її перший чоловік Гнат Кухарчук, другий — </a:t>
            </a:r>
          </a:p>
          <a:p>
            <a:pPr lvl="0" indent="228600" algn="just" eaLnBrk="0" fontAlgn="base" hangingPunct="0">
              <a:spcBef>
                <a:spcPct val="0"/>
              </a:spcBef>
              <a:spcAft>
                <a:spcPct val="0"/>
              </a:spcAft>
              <a:tabLst>
                <a:tab pos="406400" algn="l"/>
              </a:tabLst>
            </a:pPr>
            <a:r>
              <a:rPr lang="ru-RU" b="1" i="1" dirty="0" smtClean="0">
                <a:solidFill>
                  <a:srgbClr val="C00000"/>
                </a:solidFill>
                <a:latin typeface="Arial" pitchFamily="34" charset="0"/>
                <a:ea typeface="Times New Roman" pitchFamily="18" charset="0"/>
                <a:cs typeface="Arial" pitchFamily="34" charset="0"/>
              </a:rPr>
              <a:t>             Корній; </a:t>
            </a:r>
            <a:r>
              <a:rPr lang="ru-RU" b="1" i="1" dirty="0" smtClean="0">
                <a:solidFill>
                  <a:srgbClr val="002060"/>
                </a:solidFill>
                <a:latin typeface="Arial" pitchFamily="34" charset="0"/>
                <a:ea typeface="Times New Roman" pitchFamily="18" charset="0"/>
                <a:cs typeface="Arial" pitchFamily="34" charset="0"/>
              </a:rPr>
              <a:t>Демко, Максим, Лаврін і Надійка (діти Марії й   </a:t>
            </a:r>
          </a:p>
          <a:p>
            <a:pPr lvl="0" indent="228600" algn="just" eaLnBrk="0" fontAlgn="base" hangingPunct="0">
              <a:spcBef>
                <a:spcPct val="0"/>
              </a:spcBef>
              <a:spcAft>
                <a:spcPct val="0"/>
              </a:spcAft>
              <a:tabLst>
                <a:tab pos="406400" algn="l"/>
              </a:tabLst>
            </a:pPr>
            <a:r>
              <a:rPr lang="ru-RU" b="1" i="1" dirty="0" smtClean="0">
                <a:solidFill>
                  <a:srgbClr val="002060"/>
                </a:solidFill>
                <a:latin typeface="Arial" pitchFamily="34" charset="0"/>
                <a:ea typeface="Times New Roman" pitchFamily="18" charset="0"/>
                <a:cs typeface="Arial" pitchFamily="34" charset="0"/>
              </a:rPr>
              <a:t>             Корнія).</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C00000"/>
                </a:solidFill>
                <a:latin typeface="Arial" pitchFamily="34" charset="0"/>
                <a:ea typeface="Calibri" pitchFamily="34" charset="0"/>
                <a:cs typeface="Arial" pitchFamily="34" charset="0"/>
              </a:rPr>
              <a:t>Основні проблеми, порушені автором у творі </a:t>
            </a:r>
            <a:endParaRPr lang="ru-RU" sz="800" b="1" i="1" dirty="0" smtClean="0">
              <a:solidFill>
                <a:srgbClr val="C0000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Любов до землі, до праці як основи життя.</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Віра в Бога.</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Національне розуміння щастя, смислу життя.     </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Розуміння гріха та неминучості покарання за нього.</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Потреба спокути.</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Деформація українського національного характеру.  </a:t>
            </a:r>
            <a:endParaRPr lang="ru-RU" sz="800"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Батьки і діти.</a:t>
            </a:r>
            <a:endParaRPr lang="ru-RU" sz="800" b="1" i="1" dirty="0" smtClean="0">
              <a:solidFill>
                <a:srgbClr val="002060"/>
              </a:solidFill>
              <a:latin typeface="Arial" pitchFamily="34" charset="0"/>
              <a:cs typeface="Arial" pitchFamily="34" charset="0"/>
            </a:endParaRPr>
          </a:p>
          <a:p>
            <a:pPr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Проблема кохання, сімейного щастя. </a:t>
            </a:r>
            <a:endParaRPr lang="ru-RU"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Солдатчина.</a:t>
            </a:r>
            <a:endParaRPr lang="ru-RU"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tabLst>
                <a:tab pos="406400" algn="l"/>
              </a:tabLst>
            </a:pPr>
            <a:r>
              <a:rPr lang="uk-UA" b="1" i="1" dirty="0" smtClean="0">
                <a:solidFill>
                  <a:srgbClr val="002060"/>
                </a:solidFill>
                <a:latin typeface="Arial" pitchFamily="34" charset="0"/>
                <a:ea typeface="Calibri" pitchFamily="34" charset="0"/>
                <a:cs typeface="Arial" pitchFamily="34" charset="0"/>
              </a:rPr>
              <a:t>             Геноцид та репресії, влада, голод, добро і зло.</a:t>
            </a:r>
            <a:endParaRPr lang="uk-UA" b="1" i="1" dirty="0" smtClean="0">
              <a:solidFill>
                <a:srgbClr val="002060"/>
              </a:solidFill>
              <a:latin typeface="Arial" pitchFamily="34" charset="0"/>
              <a:cs typeface="Arial" pitchFamily="34" charset="0"/>
            </a:endParaRPr>
          </a:p>
          <a:p>
            <a:pPr lvl="0" indent="228600" algn="just" eaLnBrk="0" fontAlgn="base" hangingPunct="0">
              <a:spcBef>
                <a:spcPct val="0"/>
              </a:spcBef>
              <a:spcAft>
                <a:spcPct val="0"/>
              </a:spcAft>
              <a:buFont typeface="+mj-lt"/>
              <a:buAutoNum type="arabicPeriod"/>
              <a:tabLst>
                <a:tab pos="406400" algn="l"/>
              </a:tabLst>
            </a:pPr>
            <a:endParaRPr lang="ru-RU" b="1" i="1" dirty="0" smtClean="0">
              <a:solidFill>
                <a:srgbClr val="002060"/>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714348" y="357166"/>
            <a:ext cx="750099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Мета:   -  ознайомити  учнів із визначним твором</a:t>
            </a:r>
          </a:p>
          <a:p>
            <a:pPr lvl="0" fontAlgn="base">
              <a:spcBef>
                <a:spcPct val="0"/>
              </a:spcBef>
              <a:spcAft>
                <a:spcPct val="0"/>
              </a:spcAft>
            </a:pPr>
            <a:r>
              <a:rPr kumimoji="0" lang="uk-UA"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lang="uk-UA" b="1" i="1" dirty="0" smtClean="0">
                <a:solidFill>
                  <a:srgbClr val="002060"/>
                </a:solidFill>
                <a:latin typeface="Arial" pitchFamily="34" charset="0"/>
                <a:ea typeface="Calibri" pitchFamily="34" charset="0"/>
                <a:cs typeface="Arial" pitchFamily="34" charset="0"/>
              </a:rPr>
              <a:t>У. Самчука </a:t>
            </a: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«Марія»;       </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розкрити тему твору;</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дослідити особливості  змісту роману;</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визначити центральні проблеми в романі; </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розвивати спостережливість, формувати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навички аналізу твору;</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виховувати почуття національної свідомості та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людської  гідності, пам’ятати історію своєї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держави;             </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             -  виховувати шанобливе ставлення до людини,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kumimoji="0" lang="uk-UA" b="1" i="1" u="none" strike="noStrike" cap="none" normalizeH="0" baseline="0" dirty="0" smtClean="0">
                <a:ln>
                  <a:noFill/>
                </a:ln>
                <a:solidFill>
                  <a:srgbClr val="002060"/>
                </a:solidFill>
                <a:effectLst/>
                <a:latin typeface="Arial" pitchFamily="34" charset="0"/>
                <a:ea typeface="Calibri" pitchFamily="34" charset="0"/>
                <a:cs typeface="Arial" pitchFamily="34" charset="0"/>
              </a:rPr>
              <a:t>її прав;</a:t>
            </a:r>
            <a:endParaRPr kumimoji="0" lang="ru-RU" b="1" i="1" u="none" strike="noStrike" cap="none" normalizeH="0" baseline="0" dirty="0" smtClean="0">
              <a:ln>
                <a:noFill/>
              </a:ln>
              <a:solidFill>
                <a:srgbClr val="00206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 прищеплювати віру в краще майбутнє   </a:t>
            </a:r>
          </a:p>
          <a:p>
            <a:pPr marL="0" marR="0" lvl="0" indent="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dirty="0" smtClean="0">
                <a:ln>
                  <a:noFill/>
                </a:ln>
                <a:solidFill>
                  <a:srgbClr val="002060"/>
                </a:solidFill>
                <a:effectLst/>
                <a:latin typeface="Arial" pitchFamily="34" charset="0"/>
                <a:ea typeface="Times New Roman" pitchFamily="18" charset="0"/>
                <a:cs typeface="Arial" pitchFamily="34" charset="0"/>
              </a:rPr>
              <a:t>                </a:t>
            </a:r>
            <a:r>
              <a:rPr kumimoji="0" lang="uk-UA"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України.</a:t>
            </a:r>
            <a:endParaRPr kumimoji="0" lang="uk-UA" b="1" i="1" u="none" strike="noStrike" cap="none" normalizeH="0" baseline="0" dirty="0" smtClean="0">
              <a:ln>
                <a:noFill/>
              </a:ln>
              <a:solidFill>
                <a:srgbClr val="002060"/>
              </a:solidFill>
              <a:effectLst/>
              <a:latin typeface="Arial" pitchFamily="34" charset="0"/>
              <a:cs typeface="Arial" pitchFamily="34" charset="0"/>
            </a:endParaRPr>
          </a:p>
        </p:txBody>
      </p:sp>
      <p:pic>
        <p:nvPicPr>
          <p:cNvPr id="4" name="Picture 4"/>
          <p:cNvPicPr>
            <a:picLocks noChangeAspect="1" noChangeArrowheads="1"/>
          </p:cNvPicPr>
          <p:nvPr/>
        </p:nvPicPr>
        <p:blipFill>
          <a:blip r:embed="rId2"/>
          <a:srcRect/>
          <a:stretch>
            <a:fillRect/>
          </a:stretch>
        </p:blipFill>
        <p:spPr bwMode="auto">
          <a:xfrm>
            <a:off x="3571868" y="4143380"/>
            <a:ext cx="4530730" cy="2143140"/>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9633">
                                            <p:txEl>
                                              <p:pRg st="0" end="0"/>
                                            </p:txEl>
                                          </p:spTgt>
                                        </p:tgtEl>
                                        <p:attrNameLst>
                                          <p:attrName>style.visibility</p:attrName>
                                        </p:attrNameLst>
                                      </p:cBhvr>
                                      <p:to>
                                        <p:strVal val="visible"/>
                                      </p:to>
                                    </p:set>
                                    <p:animEffect transition="in" filter="dissolve">
                                      <p:cBhvr>
                                        <p:cTn id="7" dur="500"/>
                                        <p:tgtEl>
                                          <p:spTgt spid="6963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9633">
                                            <p:txEl>
                                              <p:pRg st="1" end="1"/>
                                            </p:txEl>
                                          </p:spTgt>
                                        </p:tgtEl>
                                        <p:attrNameLst>
                                          <p:attrName>style.visibility</p:attrName>
                                        </p:attrNameLst>
                                      </p:cBhvr>
                                      <p:to>
                                        <p:strVal val="visible"/>
                                      </p:to>
                                    </p:set>
                                    <p:animEffect transition="in" filter="dissolve">
                                      <p:cBhvr>
                                        <p:cTn id="10" dur="500"/>
                                        <p:tgtEl>
                                          <p:spTgt spid="69633">
                                            <p:txEl>
                                              <p:pRg st="1" end="1"/>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69633">
                                            <p:txEl>
                                              <p:pRg st="2" end="2"/>
                                            </p:txEl>
                                          </p:spTgt>
                                        </p:tgtEl>
                                        <p:attrNameLst>
                                          <p:attrName>style.visibility</p:attrName>
                                        </p:attrNameLst>
                                      </p:cBhvr>
                                      <p:to>
                                        <p:strVal val="visible"/>
                                      </p:to>
                                    </p:set>
                                    <p:animEffect transition="in" filter="dissolve">
                                      <p:cBhvr>
                                        <p:cTn id="13" dur="500"/>
                                        <p:tgtEl>
                                          <p:spTgt spid="69633">
                                            <p:txEl>
                                              <p:pRg st="2" end="2"/>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69633">
                                            <p:txEl>
                                              <p:pRg st="3" end="3"/>
                                            </p:txEl>
                                          </p:spTgt>
                                        </p:tgtEl>
                                        <p:attrNameLst>
                                          <p:attrName>style.visibility</p:attrName>
                                        </p:attrNameLst>
                                      </p:cBhvr>
                                      <p:to>
                                        <p:strVal val="visible"/>
                                      </p:to>
                                    </p:set>
                                    <p:animEffect transition="in" filter="dissolve">
                                      <p:cBhvr>
                                        <p:cTn id="16" dur="500"/>
                                        <p:tgtEl>
                                          <p:spTgt spid="69633">
                                            <p:txEl>
                                              <p:pRg st="3" end="3"/>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69633">
                                            <p:txEl>
                                              <p:pRg st="4" end="4"/>
                                            </p:txEl>
                                          </p:spTgt>
                                        </p:tgtEl>
                                        <p:attrNameLst>
                                          <p:attrName>style.visibility</p:attrName>
                                        </p:attrNameLst>
                                      </p:cBhvr>
                                      <p:to>
                                        <p:strVal val="visible"/>
                                      </p:to>
                                    </p:set>
                                    <p:animEffect transition="in" filter="dissolve">
                                      <p:cBhvr>
                                        <p:cTn id="19" dur="500"/>
                                        <p:tgtEl>
                                          <p:spTgt spid="69633">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69633">
                                            <p:txEl>
                                              <p:pRg st="5" end="5"/>
                                            </p:txEl>
                                          </p:spTgt>
                                        </p:tgtEl>
                                        <p:attrNameLst>
                                          <p:attrName>style.visibility</p:attrName>
                                        </p:attrNameLst>
                                      </p:cBhvr>
                                      <p:to>
                                        <p:strVal val="visible"/>
                                      </p:to>
                                    </p:set>
                                    <p:animEffect transition="in" filter="dissolve">
                                      <p:cBhvr>
                                        <p:cTn id="22" dur="500"/>
                                        <p:tgtEl>
                                          <p:spTgt spid="69633">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69633">
                                            <p:txEl>
                                              <p:pRg st="6" end="6"/>
                                            </p:txEl>
                                          </p:spTgt>
                                        </p:tgtEl>
                                        <p:attrNameLst>
                                          <p:attrName>style.visibility</p:attrName>
                                        </p:attrNameLst>
                                      </p:cBhvr>
                                      <p:to>
                                        <p:strVal val="visible"/>
                                      </p:to>
                                    </p:set>
                                    <p:animEffect transition="in" filter="dissolve">
                                      <p:cBhvr>
                                        <p:cTn id="25" dur="500"/>
                                        <p:tgtEl>
                                          <p:spTgt spid="69633">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69633">
                                            <p:txEl>
                                              <p:pRg st="7" end="7"/>
                                            </p:txEl>
                                          </p:spTgt>
                                        </p:tgtEl>
                                        <p:attrNameLst>
                                          <p:attrName>style.visibility</p:attrName>
                                        </p:attrNameLst>
                                      </p:cBhvr>
                                      <p:to>
                                        <p:strVal val="visible"/>
                                      </p:to>
                                    </p:set>
                                    <p:animEffect transition="in" filter="dissolve">
                                      <p:cBhvr>
                                        <p:cTn id="28" dur="500"/>
                                        <p:tgtEl>
                                          <p:spTgt spid="69633">
                                            <p:txEl>
                                              <p:pRg st="7" end="7"/>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69633">
                                            <p:txEl>
                                              <p:pRg st="8" end="8"/>
                                            </p:txEl>
                                          </p:spTgt>
                                        </p:tgtEl>
                                        <p:attrNameLst>
                                          <p:attrName>style.visibility</p:attrName>
                                        </p:attrNameLst>
                                      </p:cBhvr>
                                      <p:to>
                                        <p:strVal val="visible"/>
                                      </p:to>
                                    </p:set>
                                    <p:animEffect transition="in" filter="dissolve">
                                      <p:cBhvr>
                                        <p:cTn id="31" dur="500"/>
                                        <p:tgtEl>
                                          <p:spTgt spid="69633">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69633">
                                            <p:txEl>
                                              <p:pRg st="9" end="9"/>
                                            </p:txEl>
                                          </p:spTgt>
                                        </p:tgtEl>
                                        <p:attrNameLst>
                                          <p:attrName>style.visibility</p:attrName>
                                        </p:attrNameLst>
                                      </p:cBhvr>
                                      <p:to>
                                        <p:strVal val="visible"/>
                                      </p:to>
                                    </p:set>
                                    <p:animEffect transition="in" filter="dissolve">
                                      <p:cBhvr>
                                        <p:cTn id="34" dur="500"/>
                                        <p:tgtEl>
                                          <p:spTgt spid="69633">
                                            <p:txEl>
                                              <p:pRg st="9" end="9"/>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69633">
                                            <p:txEl>
                                              <p:pRg st="10" end="10"/>
                                            </p:txEl>
                                          </p:spTgt>
                                        </p:tgtEl>
                                        <p:attrNameLst>
                                          <p:attrName>style.visibility</p:attrName>
                                        </p:attrNameLst>
                                      </p:cBhvr>
                                      <p:to>
                                        <p:strVal val="visible"/>
                                      </p:to>
                                    </p:set>
                                    <p:animEffect transition="in" filter="dissolve">
                                      <p:cBhvr>
                                        <p:cTn id="37" dur="500"/>
                                        <p:tgtEl>
                                          <p:spTgt spid="69633">
                                            <p:txEl>
                                              <p:pRg st="10" end="10"/>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69633">
                                            <p:txEl>
                                              <p:pRg st="11" end="11"/>
                                            </p:txEl>
                                          </p:spTgt>
                                        </p:tgtEl>
                                        <p:attrNameLst>
                                          <p:attrName>style.visibility</p:attrName>
                                        </p:attrNameLst>
                                      </p:cBhvr>
                                      <p:to>
                                        <p:strVal val="visible"/>
                                      </p:to>
                                    </p:set>
                                    <p:animEffect transition="in" filter="dissolve">
                                      <p:cBhvr>
                                        <p:cTn id="40" dur="500"/>
                                        <p:tgtEl>
                                          <p:spTgt spid="69633">
                                            <p:txEl>
                                              <p:pRg st="11" end="11"/>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69633">
                                            <p:txEl>
                                              <p:pRg st="12" end="12"/>
                                            </p:txEl>
                                          </p:spTgt>
                                        </p:tgtEl>
                                        <p:attrNameLst>
                                          <p:attrName>style.visibility</p:attrName>
                                        </p:attrNameLst>
                                      </p:cBhvr>
                                      <p:to>
                                        <p:strVal val="visible"/>
                                      </p:to>
                                    </p:set>
                                    <p:animEffect transition="in" filter="dissolve">
                                      <p:cBhvr>
                                        <p:cTn id="43" dur="500"/>
                                        <p:tgtEl>
                                          <p:spTgt spid="69633">
                                            <p:txEl>
                                              <p:pRg st="12" end="12"/>
                                            </p:txEl>
                                          </p:spTgt>
                                        </p:tgtEl>
                                      </p:cBhvr>
                                    </p:animEffect>
                                  </p:childTnLst>
                                </p:cTn>
                              </p:par>
                              <p:par>
                                <p:cTn id="44" presetID="9" presetClass="entr" presetSubtype="0" fill="hold" nodeType="withEffect">
                                  <p:stCondLst>
                                    <p:cond delay="0"/>
                                  </p:stCondLst>
                                  <p:childTnLst>
                                    <p:set>
                                      <p:cBhvr>
                                        <p:cTn id="45" dur="1" fill="hold">
                                          <p:stCondLst>
                                            <p:cond delay="0"/>
                                          </p:stCondLst>
                                        </p:cTn>
                                        <p:tgtEl>
                                          <p:spTgt spid="69633">
                                            <p:txEl>
                                              <p:pRg st="13" end="13"/>
                                            </p:txEl>
                                          </p:spTgt>
                                        </p:tgtEl>
                                        <p:attrNameLst>
                                          <p:attrName>style.visibility</p:attrName>
                                        </p:attrNameLst>
                                      </p:cBhvr>
                                      <p:to>
                                        <p:strVal val="visible"/>
                                      </p:to>
                                    </p:set>
                                    <p:animEffect transition="in" filter="dissolve">
                                      <p:cBhvr>
                                        <p:cTn id="46" dur="500"/>
                                        <p:tgtEl>
                                          <p:spTgt spid="6963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357166"/>
            <a:ext cx="7500990" cy="1631216"/>
          </a:xfrm>
          <a:prstGeom prst="rect">
            <a:avLst/>
          </a:prstGeom>
        </p:spPr>
        <p:txBody>
          <a:bodyPr wrap="square">
            <a:spAutoFit/>
          </a:bodyPr>
          <a:lstStyle/>
          <a:p>
            <a:pPr algn="ctr">
              <a:defRPr/>
            </a:pPr>
            <a:r>
              <a:rPr lang="uk-UA" sz="2000" b="1" i="1" dirty="0" smtClean="0">
                <a:solidFill>
                  <a:srgbClr val="002060"/>
                </a:solidFill>
                <a:latin typeface="Arial" pitchFamily="34" charset="0"/>
                <a:cs typeface="Arial" pitchFamily="34" charset="0"/>
              </a:rPr>
              <a:t>    Вся історія розділена на три періоди, які вкладаються в розділи “ Книга про народження Марії ”, “ Книга днів Марії ”, “ Книга про хліб ”. Кожен із них є також розповіддю про           певний етап у житті          українського          селянства.</a:t>
            </a:r>
            <a:endParaRPr lang="ru-RU" sz="2000" b="1" i="1" dirty="0" smtClean="0">
              <a:solidFill>
                <a:srgbClr val="002060"/>
              </a:solidFill>
              <a:latin typeface="Arial" pitchFamily="34" charset="0"/>
              <a:cs typeface="Arial" pitchFamily="34" charset="0"/>
            </a:endParaRPr>
          </a:p>
        </p:txBody>
      </p:sp>
      <p:sp>
        <p:nvSpPr>
          <p:cNvPr id="3" name="Прямоугольник 2"/>
          <p:cNvSpPr/>
          <p:nvPr/>
        </p:nvSpPr>
        <p:spPr>
          <a:xfrm>
            <a:off x="3643306" y="2571744"/>
            <a:ext cx="5036700" cy="461665"/>
          </a:xfrm>
          <a:prstGeom prst="rect">
            <a:avLst/>
          </a:prstGeom>
        </p:spPr>
        <p:txBody>
          <a:bodyPr wrap="none">
            <a:spAutoFit/>
          </a:bodyPr>
          <a:lstStyle/>
          <a:p>
            <a:r>
              <a:rPr lang="uk-UA" sz="2400" b="1" i="1" dirty="0" smtClean="0">
                <a:solidFill>
                  <a:srgbClr val="C00000"/>
                </a:solidFill>
                <a:latin typeface="Arial" pitchFamily="34" charset="0"/>
                <a:cs typeface="Arial" pitchFamily="34" charset="0"/>
              </a:rPr>
              <a:t>“ Книга про народження Марії ”</a:t>
            </a:r>
            <a:endParaRPr lang="ru-RU" sz="2400" b="1" i="1" dirty="0">
              <a:solidFill>
                <a:srgbClr val="C00000"/>
              </a:solidFill>
              <a:latin typeface="Arial" pitchFamily="34" charset="0"/>
              <a:cs typeface="Arial" pitchFamily="34" charset="0"/>
            </a:endParaRPr>
          </a:p>
        </p:txBody>
      </p:sp>
      <p:sp>
        <p:nvSpPr>
          <p:cNvPr id="4" name="Прямоугольник 3"/>
          <p:cNvSpPr/>
          <p:nvPr/>
        </p:nvSpPr>
        <p:spPr>
          <a:xfrm>
            <a:off x="3786182" y="3286124"/>
            <a:ext cx="4572000" cy="2308324"/>
          </a:xfrm>
          <a:prstGeom prst="rect">
            <a:avLst/>
          </a:prstGeom>
        </p:spPr>
        <p:txBody>
          <a:bodyPr>
            <a:spAutoFit/>
          </a:bodyPr>
          <a:lstStyle/>
          <a:p>
            <a:r>
              <a:rPr lang="uk-UA" b="1" i="1" dirty="0" smtClean="0">
                <a:solidFill>
                  <a:srgbClr val="002060"/>
                </a:solidFill>
                <a:latin typeface="Arial" pitchFamily="34" charset="0"/>
                <a:cs typeface="Arial" pitchFamily="34" charset="0"/>
              </a:rPr>
              <a:t>    У цій книзі йдеться про сирітське дитинство, кохання до Корнія і життя з нелюбим Гнатом, аж до розлучення.</a:t>
            </a:r>
          </a:p>
          <a:p>
            <a:r>
              <a:rPr lang="uk-UA" b="1" i="1" dirty="0" smtClean="0">
                <a:solidFill>
                  <a:srgbClr val="002060"/>
                </a:solidFill>
                <a:latin typeface="Arial" pitchFamily="34" charset="0"/>
                <a:cs typeface="Arial" pitchFamily="34" charset="0"/>
              </a:rPr>
              <a:t>    Власне, йдеться про народження жінки, особистості, її формування і змужніння. Вона нарешті стає сильною і рішучою</a:t>
            </a:r>
            <a:endParaRPr lang="ru-RU" b="1" i="1" dirty="0" smtClean="0">
              <a:solidFill>
                <a:srgbClr val="002060"/>
              </a:solidFill>
              <a:latin typeface="Arial" pitchFamily="34" charset="0"/>
              <a:cs typeface="Arial" pitchFamily="34" charset="0"/>
            </a:endParaRPr>
          </a:p>
        </p:txBody>
      </p:sp>
      <p:pic>
        <p:nvPicPr>
          <p:cNvPr id="35842" name="Picture 2" descr="http://ridnakraina.dn.ua/wp-content/uploads/golodom01_650x410-580x365.jpg"/>
          <p:cNvPicPr>
            <a:picLocks noChangeAspect="1" noChangeArrowheads="1"/>
          </p:cNvPicPr>
          <p:nvPr/>
        </p:nvPicPr>
        <p:blipFill>
          <a:blip r:embed="rId2"/>
          <a:srcRect l="20690" r="34051"/>
          <a:stretch>
            <a:fillRect/>
          </a:stretch>
        </p:blipFill>
        <p:spPr bwMode="auto">
          <a:xfrm>
            <a:off x="642910" y="2071678"/>
            <a:ext cx="2786050" cy="4214842"/>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0" fill="hold"/>
                                        <p:tgtEl>
                                          <p:spTgt spid="4"/>
                                        </p:tgtEl>
                                        <p:attrNameLst>
                                          <p:attrName>ppt_x</p:attrName>
                                        </p:attrNameLst>
                                      </p:cBhvr>
                                      <p:tavLst>
                                        <p:tav tm="0">
                                          <p:val>
                                            <p:strVal val="#ppt_x"/>
                                          </p:val>
                                        </p:tav>
                                        <p:tav tm="100000">
                                          <p:val>
                                            <p:strVal val="#ppt_x"/>
                                          </p:val>
                                        </p:tav>
                                      </p:tavLst>
                                    </p:anim>
                                    <p:anim calcmode="lin" valueType="num">
                                      <p:cBhvr additive="base">
                                        <p:cTn id="14"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143240" y="3571876"/>
            <a:ext cx="3162789" cy="461665"/>
          </a:xfrm>
          <a:prstGeom prst="rect">
            <a:avLst/>
          </a:prstGeom>
        </p:spPr>
        <p:txBody>
          <a:bodyPr wrap="none">
            <a:spAutoFit/>
          </a:bodyPr>
          <a:lstStyle/>
          <a:p>
            <a:r>
              <a:rPr lang="uk-UA" sz="2400" b="1" i="1" dirty="0" smtClean="0">
                <a:solidFill>
                  <a:srgbClr val="C00000"/>
                </a:solidFill>
                <a:latin typeface="Arial" pitchFamily="34" charset="0"/>
                <a:cs typeface="Arial" pitchFamily="34" charset="0"/>
              </a:rPr>
              <a:t>“ Книга днів Марії “</a:t>
            </a:r>
            <a:endParaRPr lang="ru-RU" sz="2400" b="1" i="1" dirty="0">
              <a:solidFill>
                <a:srgbClr val="C00000"/>
              </a:solidFill>
              <a:latin typeface="Arial" pitchFamily="34" charset="0"/>
              <a:cs typeface="Arial" pitchFamily="34" charset="0"/>
            </a:endParaRPr>
          </a:p>
        </p:txBody>
      </p:sp>
      <p:sp>
        <p:nvSpPr>
          <p:cNvPr id="6" name="Прямоугольник 5"/>
          <p:cNvSpPr/>
          <p:nvPr/>
        </p:nvSpPr>
        <p:spPr>
          <a:xfrm>
            <a:off x="1214414" y="4286256"/>
            <a:ext cx="7000924" cy="1938992"/>
          </a:xfrm>
          <a:prstGeom prst="rect">
            <a:avLst/>
          </a:prstGeom>
        </p:spPr>
        <p:txBody>
          <a:bodyPr wrap="square">
            <a:spAutoFit/>
          </a:bodyPr>
          <a:lstStyle/>
          <a:p>
            <a:r>
              <a:rPr lang="uk-UA" sz="2000" b="1" i="1" dirty="0" smtClean="0">
                <a:solidFill>
                  <a:srgbClr val="002060"/>
                </a:solidFill>
                <a:latin typeface="Arial" pitchFamily="34" charset="0"/>
                <a:cs typeface="Arial" pitchFamily="34" charset="0"/>
              </a:rPr>
              <a:t>   Тут уже інша людина, яка знайшла себе, нарешті, стала вільною в почуттях і діях. Нелегко починалося для неї нове життя. Корній бідний і ледачий. Цей другий етап її життя сповнений революційними подіями. В цей час донька Марії Надія одружується з колишнім матросом Архипом. </a:t>
            </a:r>
            <a:endParaRPr lang="ru-RU" sz="2000" b="1" i="1" dirty="0" smtClean="0">
              <a:solidFill>
                <a:srgbClr val="002060"/>
              </a:solidFill>
              <a:latin typeface="Arial" pitchFamily="34" charset="0"/>
              <a:cs typeface="Arial" pitchFamily="34" charset="0"/>
            </a:endParaRPr>
          </a:p>
        </p:txBody>
      </p:sp>
      <p:pic>
        <p:nvPicPr>
          <p:cNvPr id="7" name="Picture 2" descr="http://i.obozrevatel.ua/8/333695/gallery/126181_image_large.jpg"/>
          <p:cNvPicPr>
            <a:picLocks noChangeAspect="1" noChangeArrowheads="1"/>
          </p:cNvPicPr>
          <p:nvPr/>
        </p:nvPicPr>
        <p:blipFill>
          <a:blip r:embed="rId2"/>
          <a:srcRect/>
          <a:stretch>
            <a:fillRect/>
          </a:stretch>
        </p:blipFill>
        <p:spPr bwMode="auto">
          <a:xfrm>
            <a:off x="1500166" y="214290"/>
            <a:ext cx="6215106" cy="3000396"/>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28926" y="3643314"/>
            <a:ext cx="3423309" cy="584775"/>
          </a:xfrm>
          <a:prstGeom prst="rect">
            <a:avLst/>
          </a:prstGeom>
        </p:spPr>
        <p:txBody>
          <a:bodyPr wrap="none">
            <a:spAutoFit/>
          </a:bodyPr>
          <a:lstStyle/>
          <a:p>
            <a:r>
              <a:rPr lang="uk-UA" sz="3200" dirty="0" smtClean="0">
                <a:solidFill>
                  <a:srgbClr val="C00000"/>
                </a:solidFill>
                <a:effectLst>
                  <a:outerShdw blurRad="38100" dist="38100" dir="2700000" algn="tl">
                    <a:srgbClr val="000000"/>
                  </a:outerShdw>
                </a:effectLst>
                <a:latin typeface="Arial" pitchFamily="34" charset="0"/>
                <a:cs typeface="Arial" pitchFamily="34" charset="0"/>
              </a:rPr>
              <a:t>“ Книга про хліб ”</a:t>
            </a:r>
            <a:endParaRPr lang="ru-RU" sz="3200" dirty="0">
              <a:solidFill>
                <a:srgbClr val="C00000"/>
              </a:solidFill>
              <a:latin typeface="Arial" pitchFamily="34" charset="0"/>
              <a:cs typeface="Arial" pitchFamily="34" charset="0"/>
            </a:endParaRPr>
          </a:p>
        </p:txBody>
      </p:sp>
      <p:sp>
        <p:nvSpPr>
          <p:cNvPr id="3" name="Прямоугольник 2"/>
          <p:cNvSpPr/>
          <p:nvPr/>
        </p:nvSpPr>
        <p:spPr>
          <a:xfrm>
            <a:off x="2071670" y="4357694"/>
            <a:ext cx="5786478" cy="2031325"/>
          </a:xfrm>
          <a:prstGeom prst="rect">
            <a:avLst/>
          </a:prstGeom>
        </p:spPr>
        <p:txBody>
          <a:bodyPr wrap="square">
            <a:spAutoFit/>
          </a:bodyPr>
          <a:lstStyle/>
          <a:p>
            <a:pPr>
              <a:lnSpc>
                <a:spcPct val="90000"/>
              </a:lnSpc>
              <a:defRPr/>
            </a:pPr>
            <a:r>
              <a:rPr lang="uk-UA" sz="2000" b="1" i="1" dirty="0" smtClean="0">
                <a:solidFill>
                  <a:srgbClr val="002060"/>
                </a:solidFill>
                <a:latin typeface="Arial" pitchFamily="34" charset="0"/>
                <a:cs typeface="Arial" pitchFamily="34" charset="0"/>
              </a:rPr>
              <a:t>    Розповідає про “ початок кінця ” - тотальне винищення українського селянства в 30-х роках.</a:t>
            </a:r>
          </a:p>
          <a:p>
            <a:pPr>
              <a:lnSpc>
                <a:spcPct val="90000"/>
              </a:lnSpc>
              <a:defRPr/>
            </a:pPr>
            <a:r>
              <a:rPr lang="uk-UA" sz="2000" b="1" i="1" dirty="0" smtClean="0">
                <a:solidFill>
                  <a:srgbClr val="002060"/>
                </a:solidFill>
                <a:latin typeface="Arial" pitchFamily="34" charset="0"/>
                <a:cs typeface="Arial" pitchFamily="34" charset="0"/>
              </a:rPr>
              <a:t>   Тут присутня кульмінація схвильованої авторської оповіді-страшні картини голодомору. Весь Маріїн рід розпався.</a:t>
            </a:r>
          </a:p>
          <a:p>
            <a:pPr>
              <a:lnSpc>
                <a:spcPct val="90000"/>
              </a:lnSpc>
              <a:defRPr/>
            </a:pPr>
            <a:r>
              <a:rPr lang="uk-UA" sz="2000" b="1" i="1" dirty="0" smtClean="0">
                <a:solidFill>
                  <a:srgbClr val="002060"/>
                </a:solidFill>
                <a:latin typeface="Arial" pitchFamily="34" charset="0"/>
                <a:cs typeface="Arial" pitchFamily="34" charset="0"/>
              </a:rPr>
              <a:t> </a:t>
            </a:r>
            <a:endParaRPr lang="ru-RU" sz="2000" b="1" i="1" dirty="0" smtClean="0">
              <a:solidFill>
                <a:srgbClr val="002060"/>
              </a:solidFill>
              <a:latin typeface="Arial" pitchFamily="34" charset="0"/>
              <a:cs typeface="Arial" pitchFamily="34" charset="0"/>
            </a:endParaRPr>
          </a:p>
        </p:txBody>
      </p:sp>
      <p:pic>
        <p:nvPicPr>
          <p:cNvPr id="4" name="Picture 2" descr="http://img02.rl0.ru/afisha/720x-/vozduh.afisha.ru/uploads/images/1/fa/1faa3778ffe04f5790da7ed5e9f59792.jpg"/>
          <p:cNvPicPr>
            <a:picLocks noChangeAspect="1" noChangeArrowheads="1"/>
          </p:cNvPicPr>
          <p:nvPr/>
        </p:nvPicPr>
        <p:blipFill>
          <a:blip r:embed="rId2"/>
          <a:srcRect/>
          <a:stretch>
            <a:fillRect/>
          </a:stretch>
        </p:blipFill>
        <p:spPr bwMode="auto">
          <a:xfrm>
            <a:off x="1643042" y="214290"/>
            <a:ext cx="6072230" cy="3286148"/>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928662" y="857232"/>
            <a:ext cx="378621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uk-UA" sz="2000" b="1" i="1" u="none" strike="noStrike" cap="none" normalizeH="0" baseline="0" dirty="0" smtClean="0">
                <a:ln>
                  <a:noFill/>
                </a:ln>
                <a:solidFill>
                  <a:srgbClr val="002060"/>
                </a:solidFill>
                <a:effectLst/>
                <a:latin typeface="Arial" pitchFamily="34" charset="0"/>
                <a:ea typeface="Calibri" pitchFamily="34" charset="0"/>
                <a:cs typeface="Arial" pitchFamily="34" charset="0"/>
              </a:rPr>
              <a:t>Розв’язка</a:t>
            </a:r>
            <a:r>
              <a:rPr kumimoji="0" lang="uk-UA" sz="2000" b="1" i="1" u="none" strike="noStrike" cap="none" normalizeH="0" dirty="0" smtClean="0">
                <a:ln>
                  <a:noFill/>
                </a:ln>
                <a:solidFill>
                  <a:srgbClr val="002060"/>
                </a:solidFill>
                <a:effectLst/>
                <a:latin typeface="Arial" pitchFamily="34" charset="0"/>
                <a:ea typeface="Calibri" pitchFamily="34" charset="0"/>
                <a:cs typeface="Arial" pitchFamily="34" charset="0"/>
              </a:rPr>
              <a:t> </a:t>
            </a:r>
            <a:r>
              <a:rPr kumimoji="0" lang="uk-UA" sz="2000" b="1" i="1" u="none" strike="noStrike" cap="none" normalizeH="0" baseline="0" dirty="0" smtClean="0">
                <a:ln>
                  <a:noFill/>
                </a:ln>
                <a:solidFill>
                  <a:srgbClr val="002060"/>
                </a:solidFill>
                <a:effectLst/>
                <a:latin typeface="Arial" pitchFamily="34" charset="0"/>
                <a:ea typeface="Calibri" pitchFamily="34" charset="0"/>
                <a:cs typeface="Arial" pitchFamily="34" charset="0"/>
              </a:rPr>
              <a:t>роману трагічна: у той час, коли невисушене зерно, зсипане в велику купу пріє в монастирі – село вимирає з голоду. Гине не тільки родина Марії, гине нація: чоловіки – господарі землі, жінки – берегині роду, діти – майбутнє народу. Зникли носії народних традицій, порвалася виплекана предками основа життя. І тому роман «Марія» звучить як набат, застереження .</a:t>
            </a:r>
            <a:endParaRPr kumimoji="0" lang="uk-UA" sz="2000" b="1" i="1" u="none" strike="noStrike" cap="none" normalizeH="0" baseline="0" dirty="0" smtClean="0">
              <a:ln>
                <a:noFill/>
              </a:ln>
              <a:solidFill>
                <a:srgbClr val="002060"/>
              </a:solidFill>
              <a:effectLst/>
              <a:latin typeface="Arial" pitchFamily="34" charset="0"/>
              <a:cs typeface="Arial" pitchFamily="34" charset="0"/>
            </a:endParaRPr>
          </a:p>
        </p:txBody>
      </p:sp>
      <p:pic>
        <p:nvPicPr>
          <p:cNvPr id="38917" name="Picture 5" descr="https://im1-tub-ua.yandex.net/i?id=7bca011a222f2e9f15d474868e55a956&amp;n=33&amp;h=190&amp;w=233"/>
          <p:cNvPicPr>
            <a:picLocks noChangeAspect="1" noChangeArrowheads="1"/>
          </p:cNvPicPr>
          <p:nvPr/>
        </p:nvPicPr>
        <p:blipFill>
          <a:blip r:embed="rId2"/>
          <a:srcRect/>
          <a:stretch>
            <a:fillRect/>
          </a:stretch>
        </p:blipFill>
        <p:spPr bwMode="auto">
          <a:xfrm>
            <a:off x="5500694" y="928670"/>
            <a:ext cx="3214710" cy="4953023"/>
          </a:xfrm>
          <a:prstGeom prst="rect">
            <a:avLst/>
          </a:prstGeom>
          <a:ln>
            <a:noFill/>
          </a:ln>
          <a:effectLst>
            <a:softEdge rad="11250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8913">
                                            <p:txEl>
                                              <p:pRg st="0" end="0"/>
                                            </p:txEl>
                                          </p:spTgt>
                                        </p:tgtEl>
                                        <p:attrNameLst>
                                          <p:attrName>style.visibility</p:attrName>
                                        </p:attrNameLst>
                                      </p:cBhvr>
                                      <p:to>
                                        <p:strVal val="visible"/>
                                      </p:to>
                                    </p:set>
                                    <p:anim calcmode="lin" valueType="num">
                                      <p:cBhvr additive="base">
                                        <p:cTn id="7" dur="5000" fill="hold"/>
                                        <p:tgtEl>
                                          <p:spTgt spid="3891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89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500166" y="928670"/>
            <a:ext cx="6286544"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rPr>
              <a:t>                        Домашнє завдання</a:t>
            </a:r>
            <a:endParaRPr kumimoji="0" lang="ru-RU" b="1" i="1" u="none" strike="noStrike" cap="none" normalizeH="0" baseline="0" dirty="0" smtClean="0">
              <a:ln>
                <a:noFill/>
              </a:ln>
              <a:solidFill>
                <a:srgbClr val="002060"/>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rPr>
              <a:t> </a:t>
            </a: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rPr>
              <a:t>1.  Дати письмову відповідь на запитання: «Чи можна стверджувати, що роман  Уласа Самчука «Марія» трагічний?»</a:t>
            </a:r>
            <a:endParaRPr kumimoji="0" lang="ru-RU" b="1" i="1" u="none" strike="noStrike" cap="none" normalizeH="0" baseline="0" dirty="0" smtClean="0">
              <a:ln>
                <a:noFill/>
              </a:ln>
              <a:solidFill>
                <a:srgbClr val="002060"/>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rPr>
              <a:t>2.</a:t>
            </a:r>
            <a:r>
              <a:rPr kumimoji="0" lang="ru-RU" b="1" i="1" u="none" strike="noStrike" cap="none" normalizeH="0" baseline="0" dirty="0" smtClean="0">
                <a:ln>
                  <a:noFill/>
                </a:ln>
                <a:solidFill>
                  <a:srgbClr val="002060"/>
                </a:solidFill>
                <a:effectLst/>
                <a:latin typeface="Arial" pitchFamily="34" charset="0"/>
                <a:ea typeface="Times New Roman" pitchFamily="18" charset="0"/>
              </a:rPr>
              <a:t> Охарактеризувати героїв твору, представників української нації. </a:t>
            </a:r>
            <a:r>
              <a:rPr kumimoji="0" lang="uk-UA" b="1" i="1" u="none" strike="noStrike" cap="none" normalizeH="0" baseline="0" dirty="0" smtClean="0">
                <a:ln>
                  <a:noFill/>
                </a:ln>
                <a:solidFill>
                  <a:srgbClr val="002060"/>
                </a:solidFill>
                <a:effectLst/>
                <a:latin typeface="Arial" pitchFamily="34" charset="0"/>
                <a:ea typeface="Times New Roman" pitchFamily="18" charset="0"/>
              </a:rPr>
              <a:t> </a:t>
            </a:r>
            <a:endParaRPr kumimoji="0" lang="ru-RU" b="1" i="1" u="none" strike="noStrike" cap="none" normalizeH="0" baseline="0" dirty="0" smtClean="0">
              <a:ln>
                <a:noFill/>
              </a:ln>
              <a:solidFill>
                <a:srgbClr val="002060"/>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rgbClr val="002060"/>
                </a:solidFill>
                <a:effectLst/>
                <a:latin typeface="Arial" pitchFamily="34" charset="0"/>
                <a:ea typeface="Times New Roman" pitchFamily="18" charset="0"/>
              </a:rPr>
              <a:t> </a:t>
            </a:r>
            <a:endParaRPr kumimoji="0" lang="ru-RU" b="1" i="1" u="none" strike="noStrike" cap="none" normalizeH="0" baseline="0" dirty="0" smtClean="0">
              <a:ln>
                <a:noFill/>
              </a:ln>
              <a:solidFill>
                <a:srgbClr val="002060"/>
              </a:solidFill>
              <a:effectLst/>
              <a:latin typeface="Arial" pitchFamily="34"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uk-UA" b="1" i="1" u="none" strike="noStrike" cap="none" normalizeH="0" baseline="0" dirty="0" smtClean="0">
                <a:ln>
                  <a:noFill/>
                </a:ln>
                <a:solidFill>
                  <a:schemeClr val="tx1"/>
                </a:solidFill>
                <a:effectLst/>
                <a:latin typeface="Arial" pitchFamily="34" charset="0"/>
                <a:ea typeface="Times New Roman" pitchFamily="18" charset="0"/>
              </a:rPr>
              <a:t> </a:t>
            </a:r>
            <a:endParaRPr kumimoji="0" lang="uk-UA" b="1" i="1" u="none" strike="noStrike" cap="none" normalizeH="0" baseline="0" dirty="0" smtClean="0">
              <a:ln>
                <a:noFill/>
              </a:ln>
              <a:solidFill>
                <a:schemeClr val="tx1"/>
              </a:solidFill>
              <a:effectLst/>
              <a:latin typeface="Arial" pitchFamily="34" charset="0"/>
            </a:endParaRPr>
          </a:p>
        </p:txBody>
      </p:sp>
      <p:pic>
        <p:nvPicPr>
          <p:cNvPr id="2050" name="Picture 2" descr="https://im2-tub-ua.yandex.net/i?id=a1e761b117ab6f6f2310a0d088d22698&amp;n=33&amp;h=215&amp;w=300"/>
          <p:cNvPicPr>
            <a:picLocks noChangeAspect="1" noChangeArrowheads="1"/>
          </p:cNvPicPr>
          <p:nvPr/>
        </p:nvPicPr>
        <p:blipFill>
          <a:blip r:embed="rId2"/>
          <a:srcRect/>
          <a:stretch>
            <a:fillRect/>
          </a:stretch>
        </p:blipFill>
        <p:spPr bwMode="auto">
          <a:xfrm>
            <a:off x="2285984" y="3000372"/>
            <a:ext cx="4786346" cy="3071834"/>
          </a:xfrm>
          <a:prstGeom prst="rect">
            <a:avLst/>
          </a:prstGeom>
          <a:ln>
            <a:noFill/>
          </a:ln>
          <a:effectLst>
            <a:softEdge rad="112500"/>
          </a:effectLst>
        </p:spPr>
      </p:pic>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00232" y="428604"/>
            <a:ext cx="4572000" cy="923330"/>
          </a:xfrm>
          <a:prstGeom prst="rect">
            <a:avLst/>
          </a:prstGeom>
        </p:spPr>
        <p:txBody>
          <a:bodyPr>
            <a:spAutoFit/>
          </a:bodyPr>
          <a:lstStyle/>
          <a:p>
            <a:pPr algn="ctr"/>
            <a:r>
              <a:rPr lang="uk-UA" altLang="ru-RU" b="1" i="1" dirty="0" smtClean="0">
                <a:solidFill>
                  <a:srgbClr val="002060"/>
                </a:solidFill>
                <a:latin typeface="Arial" pitchFamily="34" charset="0"/>
                <a:cs typeface="Arial" pitchFamily="34" charset="0"/>
              </a:rPr>
              <a:t>Використані джерела</a:t>
            </a:r>
            <a:br>
              <a:rPr lang="uk-UA" altLang="ru-RU" b="1" i="1" dirty="0" smtClean="0">
                <a:solidFill>
                  <a:srgbClr val="002060"/>
                </a:solidFill>
                <a:latin typeface="Arial" pitchFamily="34" charset="0"/>
                <a:cs typeface="Arial" pitchFamily="34" charset="0"/>
              </a:rPr>
            </a:br>
            <a:endParaRPr lang="uk-UA" altLang="ru-RU" b="1" i="1" dirty="0" smtClean="0">
              <a:solidFill>
                <a:srgbClr val="002060"/>
              </a:solidFill>
              <a:latin typeface="Arial" pitchFamily="34" charset="0"/>
              <a:cs typeface="Arial" pitchFamily="34" charset="0"/>
            </a:endParaRPr>
          </a:p>
          <a:p>
            <a:pPr algn="ctr"/>
            <a:r>
              <a:rPr lang="uk-UA" altLang="ru-RU" b="1" i="1" dirty="0" smtClean="0">
                <a:solidFill>
                  <a:srgbClr val="002060"/>
                </a:solidFill>
                <a:latin typeface="Arial" pitchFamily="34" charset="0"/>
                <a:cs typeface="Arial" pitchFamily="34" charset="0"/>
              </a:rPr>
              <a:t>Література:</a:t>
            </a:r>
            <a:endParaRPr lang="ru-RU" i="1" dirty="0">
              <a:solidFill>
                <a:srgbClr val="002060"/>
              </a:solidFill>
              <a:latin typeface="Arial" pitchFamily="34" charset="0"/>
              <a:cs typeface="Arial" pitchFamily="34" charset="0"/>
            </a:endParaRPr>
          </a:p>
        </p:txBody>
      </p:sp>
      <p:sp>
        <p:nvSpPr>
          <p:cNvPr id="3" name="Прямоугольник 2"/>
          <p:cNvSpPr/>
          <p:nvPr/>
        </p:nvSpPr>
        <p:spPr>
          <a:xfrm>
            <a:off x="539552" y="1357298"/>
            <a:ext cx="8175852" cy="3754874"/>
          </a:xfrm>
          <a:prstGeom prst="rect">
            <a:avLst/>
          </a:prstGeom>
        </p:spPr>
        <p:txBody>
          <a:bodyPr wrap="square">
            <a:spAutoFit/>
          </a:bodyPr>
          <a:lstStyle/>
          <a:p>
            <a:pPr>
              <a:defRPr/>
            </a:pPr>
            <a:r>
              <a:rPr lang="uk-UA" altLang="ru-RU" b="1" i="1" dirty="0" smtClean="0">
                <a:solidFill>
                  <a:srgbClr val="002060"/>
                </a:solidFill>
                <a:latin typeface="Arial" pitchFamily="34" charset="0"/>
                <a:cs typeface="Arial" pitchFamily="34" charset="0"/>
              </a:rPr>
              <a:t>-   Бас Ольга. Українська література. Розробки уроків. 11 клас. – Тернопіль. Підручники і посібники, 2005. – 224с.</a:t>
            </a:r>
            <a:endParaRPr lang="ru-RU" altLang="ru-RU" b="1" i="1" dirty="0" smtClean="0">
              <a:solidFill>
                <a:srgbClr val="002060"/>
              </a:solidFill>
              <a:latin typeface="Arial" pitchFamily="34" charset="0"/>
              <a:cs typeface="Arial" pitchFamily="34" charset="0"/>
            </a:endParaRPr>
          </a:p>
          <a:p>
            <a:pPr>
              <a:defRPr/>
            </a:pPr>
            <a:r>
              <a:rPr lang="uk-UA" altLang="ru-RU" b="1" i="1" dirty="0" smtClean="0">
                <a:solidFill>
                  <a:srgbClr val="002060"/>
                </a:solidFill>
                <a:latin typeface="Arial" pitchFamily="34" charset="0"/>
                <a:cs typeface="Arial" pitchFamily="34" charset="0"/>
              </a:rPr>
              <a:t>-   Бусел В.Т. </a:t>
            </a:r>
            <a:r>
              <a:rPr lang="ru-RU" altLang="ru-RU" b="1" i="1" dirty="0" smtClean="0">
                <a:solidFill>
                  <a:srgbClr val="002060"/>
                </a:solidFill>
                <a:latin typeface="Arial" pitchFamily="34" charset="0"/>
                <a:cs typeface="Arial" pitchFamily="34" charset="0"/>
              </a:rPr>
              <a:t>Великий тлумачний словник </a:t>
            </a:r>
            <a:r>
              <a:rPr lang="uk-UA" altLang="ru-RU" b="1" i="1" dirty="0" smtClean="0">
                <a:solidFill>
                  <a:srgbClr val="002060"/>
                </a:solidFill>
                <a:latin typeface="Arial" pitchFamily="34" charset="0"/>
                <a:cs typeface="Arial" pitchFamily="34" charset="0"/>
              </a:rPr>
              <a:t>сучасної української мови. </a:t>
            </a:r>
            <a:r>
              <a:rPr lang="uk-UA" altLang="ru-RU" b="1" i="1" dirty="0" smtClean="0">
                <a:solidFill>
                  <a:srgbClr val="002060"/>
                </a:solidFill>
                <a:latin typeface="Arial" pitchFamily="34" charset="0"/>
                <a:cs typeface="Arial" pitchFamily="34" charset="0"/>
              </a:rPr>
              <a:t>-  </a:t>
            </a:r>
            <a:r>
              <a:rPr lang="uk-UA" altLang="ru-RU" b="1" i="1" dirty="0" smtClean="0">
                <a:solidFill>
                  <a:srgbClr val="002060"/>
                </a:solidFill>
                <a:latin typeface="Arial" pitchFamily="34" charset="0"/>
                <a:cs typeface="Arial" pitchFamily="34" charset="0"/>
              </a:rPr>
              <a:t>Київ: Ірпінь: ВТФ «Перун», 2004. – 1440с.</a:t>
            </a:r>
            <a:endParaRPr lang="ru-RU" altLang="ru-RU" b="1" i="1" dirty="0" smtClean="0">
              <a:solidFill>
                <a:srgbClr val="002060"/>
              </a:solidFill>
              <a:latin typeface="Arial" pitchFamily="34" charset="0"/>
              <a:cs typeface="Arial" pitchFamily="34" charset="0"/>
            </a:endParaRPr>
          </a:p>
          <a:p>
            <a:pPr>
              <a:defRPr/>
            </a:pPr>
            <a:r>
              <a:rPr lang="uk-UA" altLang="ru-RU" b="1" i="1" dirty="0" smtClean="0">
                <a:solidFill>
                  <a:srgbClr val="002060"/>
                </a:solidFill>
                <a:latin typeface="Arial" pitchFamily="34" charset="0"/>
                <a:cs typeface="Arial" pitchFamily="34" charset="0"/>
              </a:rPr>
              <a:t>-   Кривка Н.В. Українська література.11 клас. Плани-конспекти уроків. – Харків: Веста: Видавництво «Ранок», 2002. – 240с.</a:t>
            </a:r>
            <a:endParaRPr lang="ru-RU" altLang="ru-RU" b="1" i="1" dirty="0" smtClean="0">
              <a:solidFill>
                <a:srgbClr val="002060"/>
              </a:solidFill>
              <a:latin typeface="Arial" pitchFamily="34" charset="0"/>
              <a:cs typeface="Arial" pitchFamily="34" charset="0"/>
            </a:endParaRPr>
          </a:p>
          <a:p>
            <a:pPr>
              <a:defRPr/>
            </a:pPr>
            <a:r>
              <a:rPr lang="uk-UA" altLang="ru-RU" b="1" i="1" dirty="0" smtClean="0">
                <a:solidFill>
                  <a:srgbClr val="002060"/>
                </a:solidFill>
                <a:latin typeface="Arial" pitchFamily="34" charset="0"/>
                <a:cs typeface="Arial" pitchFamily="34" charset="0"/>
              </a:rPr>
              <a:t> -   </a:t>
            </a:r>
            <a:r>
              <a:rPr lang="uk-UA" altLang="ru-RU" b="1" i="1" dirty="0" err="1" smtClean="0">
                <a:solidFill>
                  <a:srgbClr val="002060"/>
                </a:solidFill>
                <a:latin typeface="Arial" pitchFamily="34" charset="0"/>
                <a:cs typeface="Arial" pitchFamily="34" charset="0"/>
              </a:rPr>
              <a:t>Куриліна</a:t>
            </a:r>
            <a:r>
              <a:rPr lang="uk-UA" altLang="ru-RU" b="1" i="1" dirty="0" smtClean="0">
                <a:solidFill>
                  <a:srgbClr val="002060"/>
                </a:solidFill>
                <a:latin typeface="Arial" pitchFamily="34" charset="0"/>
                <a:cs typeface="Arial" pitchFamily="34" charset="0"/>
              </a:rPr>
              <a:t> О. В., Шевчук Н.І., Горячева О. М., Земляна Г. І., Осьмак Н.Д. Українська література. Довідник + Тести. (повний повторювальний курс, підготовка до зовнішнього незалежного оцінювання). – Кам</a:t>
            </a:r>
            <a:r>
              <a:rPr lang="en-US" altLang="ru-RU" b="1" i="1" dirty="0" smtClean="0">
                <a:solidFill>
                  <a:srgbClr val="002060"/>
                </a:solidFill>
                <a:latin typeface="Arial" pitchFamily="34" charset="0"/>
                <a:cs typeface="Arial" pitchFamily="34" charset="0"/>
              </a:rPr>
              <a:t>`</a:t>
            </a:r>
            <a:r>
              <a:rPr lang="uk-UA" altLang="ru-RU" b="1" i="1" dirty="0" smtClean="0">
                <a:solidFill>
                  <a:srgbClr val="002060"/>
                </a:solidFill>
                <a:latin typeface="Arial" pitchFamily="34" charset="0"/>
                <a:cs typeface="Arial" pitchFamily="34" charset="0"/>
              </a:rPr>
              <a:t>янець- </a:t>
            </a:r>
            <a:r>
              <a:rPr lang="uk-UA" altLang="ru-RU" b="1" i="1" dirty="0" err="1" smtClean="0">
                <a:solidFill>
                  <a:srgbClr val="002060"/>
                </a:solidFill>
                <a:latin typeface="Arial" pitchFamily="34" charset="0"/>
                <a:cs typeface="Arial" pitchFamily="34" charset="0"/>
              </a:rPr>
              <a:t>Подільськ</a:t>
            </a:r>
            <a:r>
              <a:rPr lang="uk-UA" altLang="ru-RU" b="1" i="1" dirty="0" smtClean="0">
                <a:solidFill>
                  <a:srgbClr val="002060"/>
                </a:solidFill>
                <a:latin typeface="Arial" pitchFamily="34" charset="0"/>
                <a:cs typeface="Arial" pitchFamily="34" charset="0"/>
              </a:rPr>
              <a:t> : </a:t>
            </a:r>
            <a:r>
              <a:rPr lang="uk-UA" altLang="ru-RU" b="1" i="1" dirty="0" err="1" smtClean="0">
                <a:solidFill>
                  <a:srgbClr val="002060"/>
                </a:solidFill>
                <a:latin typeface="Arial" pitchFamily="34" charset="0"/>
                <a:cs typeface="Arial" pitchFamily="34" charset="0"/>
              </a:rPr>
              <a:t>ФОП</a:t>
            </a:r>
            <a:r>
              <a:rPr lang="uk-UA" altLang="ru-RU" b="1" i="1" dirty="0" smtClean="0">
                <a:solidFill>
                  <a:srgbClr val="002060"/>
                </a:solidFill>
                <a:latin typeface="Arial" pitchFamily="34" charset="0"/>
                <a:cs typeface="Arial" pitchFamily="34" charset="0"/>
              </a:rPr>
              <a:t>  </a:t>
            </a:r>
            <a:r>
              <a:rPr lang="uk-UA" altLang="ru-RU" b="1" i="1" dirty="0" err="1" smtClean="0">
                <a:solidFill>
                  <a:srgbClr val="002060"/>
                </a:solidFill>
                <a:latin typeface="Arial" pitchFamily="34" charset="0"/>
                <a:cs typeface="Arial" pitchFamily="34" charset="0"/>
              </a:rPr>
              <a:t>Сисин</a:t>
            </a:r>
            <a:r>
              <a:rPr lang="uk-UA" altLang="ru-RU" b="1" i="1" dirty="0" smtClean="0">
                <a:solidFill>
                  <a:srgbClr val="002060"/>
                </a:solidFill>
                <a:latin typeface="Arial" pitchFamily="34" charset="0"/>
                <a:cs typeface="Arial" pitchFamily="34" charset="0"/>
              </a:rPr>
              <a:t> О.В., 2008. – 532 с.</a:t>
            </a:r>
          </a:p>
          <a:p>
            <a:pPr algn="ctr">
              <a:defRPr/>
            </a:pPr>
            <a:endParaRPr lang="uk-UA" altLang="ru-RU" sz="2000" b="1" i="1" dirty="0" smtClean="0">
              <a:solidFill>
                <a:srgbClr val="002060"/>
              </a:solidFill>
              <a:latin typeface="Arial" pitchFamily="34" charset="0"/>
              <a:cs typeface="Arial" pitchFamily="34" charset="0"/>
            </a:endParaRPr>
          </a:p>
          <a:p>
            <a:pPr algn="ctr">
              <a:defRPr/>
            </a:pPr>
            <a:r>
              <a:rPr lang="uk-UA" altLang="ru-RU" sz="2000" b="1" i="1" dirty="0" smtClean="0">
                <a:solidFill>
                  <a:srgbClr val="002060"/>
                </a:solidFill>
                <a:latin typeface="Arial" pitchFamily="34" charset="0"/>
                <a:cs typeface="Arial" pitchFamily="34" charset="0"/>
              </a:rPr>
              <a:t>Інтернет - ресурси:</a:t>
            </a:r>
            <a:endParaRPr lang="ru-RU" altLang="ru-RU" sz="2000" b="1" i="1" dirty="0" smtClean="0">
              <a:solidFill>
                <a:srgbClr val="002060"/>
              </a:solidFill>
              <a:latin typeface="Arial" pitchFamily="34" charset="0"/>
              <a:cs typeface="Arial" pitchFamily="34" charset="0"/>
            </a:endParaRPr>
          </a:p>
          <a:p>
            <a:pPr>
              <a:defRPr/>
            </a:pPr>
            <a:r>
              <a:rPr lang="uk-UA" altLang="ru-RU" b="1" dirty="0" smtClean="0">
                <a:solidFill>
                  <a:srgbClr val="002060"/>
                </a:solidFill>
                <a:latin typeface="Arial" pitchFamily="34" charset="0"/>
                <a:cs typeface="Arial" pitchFamily="34" charset="0"/>
              </a:rPr>
              <a:t> </a:t>
            </a:r>
            <a:endParaRPr lang="ru-RU" altLang="ru-RU" i="1" dirty="0" smtClean="0">
              <a:solidFill>
                <a:srgbClr val="002060"/>
              </a:solidFill>
              <a:latin typeface="Arial" pitchFamily="34" charset="0"/>
              <a:cs typeface="Arial" pitchFamily="34" charset="0"/>
            </a:endParaRPr>
          </a:p>
        </p:txBody>
      </p:sp>
      <p:sp>
        <p:nvSpPr>
          <p:cNvPr id="1025" name="Rectangle 1"/>
          <p:cNvSpPr>
            <a:spLocks noChangeArrowheads="1"/>
          </p:cNvSpPr>
          <p:nvPr/>
        </p:nvSpPr>
        <p:spPr bwMode="auto">
          <a:xfrm>
            <a:off x="785786" y="4786322"/>
            <a:ext cx="78581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b="1" i="1" dirty="0" smtClean="0">
                <a:solidFill>
                  <a:srgbClr val="002060"/>
                </a:solidFill>
                <a:latin typeface="Arial" pitchFamily="34" charset="0"/>
                <a:cs typeface="Arial" pitchFamily="34" charset="0"/>
              </a:rPr>
              <a:t>https</a:t>
            </a:r>
            <a:r>
              <a:rPr lang="en-US" b="1" i="1" dirty="0" smtClean="0">
                <a:solidFill>
                  <a:srgbClr val="002060"/>
                </a:solidFill>
                <a:latin typeface="Arial" pitchFamily="34" charset="0"/>
                <a:cs typeface="Arial" pitchFamily="34" charset="0"/>
              </a:rPr>
              <a:t>://yandex.ua/images/search?text=</a:t>
            </a:r>
            <a:r>
              <a:rPr lang="uk-UA" b="1" i="1" dirty="0" err="1" smtClean="0">
                <a:solidFill>
                  <a:srgbClr val="002060"/>
                </a:solidFill>
                <a:latin typeface="Arial" pitchFamily="34" charset="0"/>
                <a:cs typeface="Arial" pitchFamily="34" charset="0"/>
              </a:rPr>
              <a:t>самчук</a:t>
            </a:r>
            <a:r>
              <a:rPr lang="uk-UA" b="1" i="1" dirty="0" smtClean="0">
                <a:solidFill>
                  <a:srgbClr val="002060"/>
                </a:solidFill>
                <a:latin typeface="Arial" pitchFamily="34" charset="0"/>
                <a:cs typeface="Arial" pitchFamily="34" charset="0"/>
              </a:rPr>
              <a:t>%20марія&amp;</a:t>
            </a:r>
            <a:r>
              <a:rPr lang="en-US" b="1" i="1" dirty="0" err="1" smtClean="0">
                <a:solidFill>
                  <a:srgbClr val="002060"/>
                </a:solidFill>
                <a:latin typeface="Arial" pitchFamily="34" charset="0"/>
                <a:cs typeface="Arial" pitchFamily="34" charset="0"/>
              </a:rPr>
              <a:t>stype</a:t>
            </a:r>
            <a:r>
              <a:rPr lang="en-US" b="1" i="1" dirty="0" smtClean="0">
                <a:solidFill>
                  <a:srgbClr val="002060"/>
                </a:solidFill>
                <a:latin typeface="Arial" pitchFamily="34" charset="0"/>
                <a:cs typeface="Arial" pitchFamily="34" charset="0"/>
              </a:rPr>
              <a:t>=</a:t>
            </a:r>
            <a:r>
              <a:rPr lang="en-US" b="1" i="1" dirty="0" err="1" smtClean="0">
                <a:solidFill>
                  <a:srgbClr val="002060"/>
                </a:solidFill>
                <a:latin typeface="Arial" pitchFamily="34" charset="0"/>
                <a:cs typeface="Arial" pitchFamily="34" charset="0"/>
              </a:rPr>
              <a:t>image&amp;lr</a:t>
            </a:r>
            <a:r>
              <a:rPr lang="en-US" b="1" i="1" dirty="0" smtClean="0">
                <a:solidFill>
                  <a:srgbClr val="002060"/>
                </a:solidFill>
                <a:latin typeface="Arial" pitchFamily="34" charset="0"/>
                <a:cs typeface="Arial" pitchFamily="34" charset="0"/>
              </a:rPr>
              <a:t>=143&amp;noreask=1&amp;source=wiz</a:t>
            </a:r>
            <a:endParaRPr kumimoji="0" lang="uk-UA" b="1" i="1" u="none" strike="noStrike" cap="none" normalizeH="0" baseline="0" dirty="0" smtClean="0">
              <a:ln>
                <a:noFill/>
              </a:ln>
              <a:solidFill>
                <a:srgbClr val="002060"/>
              </a:solidFill>
              <a:effectLst/>
              <a:latin typeface="Arial" pitchFamily="34" charset="0"/>
              <a:cs typeface="Arial" pitchFamily="34" charset="0"/>
            </a:endParaRPr>
          </a:p>
        </p:txBody>
      </p:sp>
      <p:sp>
        <p:nvSpPr>
          <p:cNvPr id="7" name="Прямоугольник 6"/>
          <p:cNvSpPr/>
          <p:nvPr/>
        </p:nvSpPr>
        <p:spPr>
          <a:xfrm>
            <a:off x="785786" y="5429264"/>
            <a:ext cx="4114781" cy="369332"/>
          </a:xfrm>
          <a:prstGeom prst="rect">
            <a:avLst/>
          </a:prstGeom>
        </p:spPr>
        <p:txBody>
          <a:bodyPr wrap="none">
            <a:spAutoFit/>
          </a:bodyPr>
          <a:lstStyle/>
          <a:p>
            <a:r>
              <a:rPr lang="en-US" b="1" i="1" dirty="0" smtClean="0">
                <a:solidFill>
                  <a:srgbClr val="002060"/>
                </a:solidFill>
                <a:latin typeface="Arial" pitchFamily="34" charset="0"/>
                <a:cs typeface="Arial" pitchFamily="34" charset="0"/>
              </a:rPr>
              <a:t>http://academia.in.ua/?q=node/1993</a:t>
            </a:r>
            <a:endParaRPr lang="ru-RU" b="1" i="1" dirty="0">
              <a:solidFill>
                <a:srgbClr val="002060"/>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2928926" y="1071546"/>
            <a:ext cx="5786478"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02060"/>
                </a:solidFill>
                <a:effectLst/>
                <a:latin typeface="Arial" pitchFamily="34" charset="0"/>
                <a:ea typeface="Times New Roman" pitchFamily="18" charset="0"/>
              </a:rPr>
              <a:t>Хочу бути літописцем українського</a:t>
            </a:r>
            <a:endParaRPr kumimoji="0" lang="ru-RU" sz="2400" b="1" i="1" u="none" strike="noStrike" cap="none" normalizeH="0" baseline="0" dirty="0" smtClean="0">
              <a:ln>
                <a:noFill/>
              </a:ln>
              <a:solidFill>
                <a:srgbClr val="002060"/>
              </a:solidFill>
              <a:effectLst/>
              <a:latin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02060"/>
                </a:solidFill>
                <a:effectLst/>
                <a:latin typeface="Arial" pitchFamily="34" charset="0"/>
                <a:ea typeface="Times New Roman" pitchFamily="18" charset="0"/>
              </a:rPr>
              <a:t>народу в добі, яку сам бачу, чую,</a:t>
            </a:r>
            <a:endParaRPr kumimoji="0" lang="ru-RU" sz="2400" b="1" i="1" u="none" strike="noStrike" cap="none" normalizeH="0" baseline="0" dirty="0" smtClean="0">
              <a:ln>
                <a:noFill/>
              </a:ln>
              <a:solidFill>
                <a:srgbClr val="002060"/>
              </a:solidFill>
              <a:effectLst/>
              <a:latin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02060"/>
                </a:solidFill>
                <a:effectLst/>
                <a:latin typeface="Arial" pitchFamily="34" charset="0"/>
                <a:ea typeface="Times New Roman" pitchFamily="18" charset="0"/>
              </a:rPr>
              <a:t>переживаю.</a:t>
            </a:r>
            <a:endParaRPr kumimoji="0" lang="uk-UA" sz="2400" b="1" i="1" u="none" strike="noStrike" cap="none" normalizeH="0" baseline="0" dirty="0" smtClean="0">
              <a:ln>
                <a:noFill/>
              </a:ln>
              <a:solidFill>
                <a:srgbClr val="002060"/>
              </a:solidFill>
              <a:effectLst/>
              <a:latin typeface="Arial" pitchFamily="34" charset="0"/>
              <a:ea typeface="Calibri" pitchFamily="34"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uk-UA" sz="2800" b="1" i="1" u="none" strike="noStrike" cap="none" normalizeH="0" baseline="0" dirty="0" smtClean="0">
                <a:ln>
                  <a:noFill/>
                </a:ln>
                <a:solidFill>
                  <a:srgbClr val="002060"/>
                </a:solidFill>
                <a:effectLst/>
                <a:latin typeface="Arial" pitchFamily="34" charset="0"/>
                <a:ea typeface="Calibri" pitchFamily="34" charset="0"/>
                <a:cs typeface="Times New Roman" pitchFamily="18" charset="0"/>
              </a:rPr>
              <a:t>Улас Самчук</a:t>
            </a:r>
            <a:r>
              <a:rPr kumimoji="0" lang="ru-RU" sz="2800" b="1" i="1" u="none" strike="noStrike" cap="none" normalizeH="0" baseline="0" dirty="0" smtClean="0">
                <a:ln>
                  <a:noFill/>
                </a:ln>
                <a:solidFill>
                  <a:srgbClr val="002060"/>
                </a:solidFill>
                <a:effectLst/>
                <a:latin typeface="Arial" pitchFamily="34" charset="0"/>
              </a:rPr>
              <a:t> </a:t>
            </a:r>
          </a:p>
        </p:txBody>
      </p:sp>
      <p:pic>
        <p:nvPicPr>
          <p:cNvPr id="30722" name="Picture 2" descr="http://www.logoslovo.ru/media/pic_middle/2/7424.jpg"/>
          <p:cNvPicPr>
            <a:picLocks noChangeAspect="1" noChangeArrowheads="1"/>
          </p:cNvPicPr>
          <p:nvPr/>
        </p:nvPicPr>
        <p:blipFill>
          <a:blip r:embed="rId2"/>
          <a:srcRect/>
          <a:stretch>
            <a:fillRect/>
          </a:stretch>
        </p:blipFill>
        <p:spPr bwMode="auto">
          <a:xfrm>
            <a:off x="1428728" y="2285992"/>
            <a:ext cx="4786346" cy="34289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1071538" y="714356"/>
            <a:ext cx="692948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k-UA" sz="2400" b="1" i="1" u="none" strike="noStrike" cap="none" normalizeH="0" baseline="0" dirty="0" smtClean="0">
                <a:ln>
                  <a:noFill/>
                </a:ln>
                <a:solidFill>
                  <a:srgbClr val="002060"/>
                </a:solidFill>
                <a:effectLst/>
                <a:latin typeface="Arial" pitchFamily="34" charset="0"/>
                <a:ea typeface="Times New Roman" pitchFamily="18" charset="0"/>
                <a:cs typeface="Arial" pitchFamily="34" charset="0"/>
              </a:rPr>
              <a:t>« Я не тому письменник українського народу, що вмію писати. Я тому письменник, що відчуваю обов’язок перед народом. Бог вложив у мої руки перо. Хай буде дозволено мені використати його для доброго, для потрібного»,- писав Улас Самчук.</a:t>
            </a:r>
            <a:endParaRPr kumimoji="0" lang="uk-UA" sz="2400" b="1" i="1" u="none" strike="noStrike" cap="none" normalizeH="0" baseline="0" dirty="0" smtClean="0">
              <a:ln>
                <a:noFill/>
              </a:ln>
              <a:solidFill>
                <a:srgbClr val="002060"/>
              </a:solidFill>
              <a:effectLst/>
              <a:latin typeface="Arial" pitchFamily="34" charset="0"/>
              <a:cs typeface="Arial" pitchFamily="34" charset="0"/>
            </a:endParaRPr>
          </a:p>
        </p:txBody>
      </p:sp>
      <p:pic>
        <p:nvPicPr>
          <p:cNvPr id="29698" name="Picture 2" descr="http://www.ogo.ua/images/articles/1567/big/1373390915.jpg"/>
          <p:cNvPicPr>
            <a:picLocks noChangeAspect="1" noChangeArrowheads="1"/>
          </p:cNvPicPr>
          <p:nvPr/>
        </p:nvPicPr>
        <p:blipFill>
          <a:blip r:embed="rId2"/>
          <a:srcRect t="14062" b="3125"/>
          <a:stretch>
            <a:fillRect/>
          </a:stretch>
        </p:blipFill>
        <p:spPr bwMode="auto">
          <a:xfrm>
            <a:off x="2214546" y="3429000"/>
            <a:ext cx="4786346" cy="29289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193"/>
                                        </p:tgtEl>
                                        <p:attrNameLst>
                                          <p:attrName>style.visibility</p:attrName>
                                        </p:attrNameLst>
                                      </p:cBhvr>
                                      <p:to>
                                        <p:strVal val="visible"/>
                                      </p:to>
                                    </p:set>
                                    <p:anim calcmode="lin" valueType="num">
                                      <p:cBhvr additive="base">
                                        <p:cTn id="7" dur="5000" fill="hold"/>
                                        <p:tgtEl>
                                          <p:spTgt spid="8193"/>
                                        </p:tgtEl>
                                        <p:attrNameLst>
                                          <p:attrName>ppt_x</p:attrName>
                                        </p:attrNameLst>
                                      </p:cBhvr>
                                      <p:tavLst>
                                        <p:tav tm="0">
                                          <p:val>
                                            <p:strVal val="#ppt_x"/>
                                          </p:val>
                                        </p:tav>
                                        <p:tav tm="100000">
                                          <p:val>
                                            <p:strVal val="#ppt_x"/>
                                          </p:val>
                                        </p:tav>
                                      </p:tavLst>
                                    </p:anim>
                                    <p:anim calcmode="lin" valueType="num">
                                      <p:cBhvr additive="base">
                                        <p:cTn id="8" dur="5000" fill="hold"/>
                                        <p:tgtEl>
                                          <p:spTgt spid="8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ulas"/>
          <p:cNvPicPr>
            <a:picLocks noChangeAspect="1" noChangeArrowheads="1"/>
          </p:cNvPicPr>
          <p:nvPr/>
        </p:nvPicPr>
        <p:blipFill>
          <a:blip r:embed="rId2"/>
          <a:srcRect/>
          <a:stretch>
            <a:fillRect/>
          </a:stretch>
        </p:blipFill>
        <p:spPr>
          <a:xfrm>
            <a:off x="928662" y="642918"/>
            <a:ext cx="2435225" cy="33829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Прямоугольник 2"/>
          <p:cNvSpPr/>
          <p:nvPr/>
        </p:nvSpPr>
        <p:spPr>
          <a:xfrm>
            <a:off x="3714744" y="1285860"/>
            <a:ext cx="5214974" cy="2308324"/>
          </a:xfrm>
          <a:prstGeom prst="rect">
            <a:avLst/>
          </a:prstGeom>
        </p:spPr>
        <p:txBody>
          <a:bodyPr wrap="square">
            <a:spAutoFit/>
          </a:bodyPr>
          <a:lstStyle/>
          <a:p>
            <a:r>
              <a:rPr lang="uk-UA" altLang="uk-UA" b="1" i="1" dirty="0" smtClean="0">
                <a:solidFill>
                  <a:srgbClr val="002060"/>
                </a:solidFill>
                <a:latin typeface="Arial" pitchFamily="34" charset="0"/>
                <a:cs typeface="Arial" pitchFamily="34" charset="0"/>
              </a:rPr>
              <a:t>Дата народження:	    20 лютого         </a:t>
            </a:r>
          </a:p>
          <a:p>
            <a:r>
              <a:rPr lang="uk-UA" altLang="uk-UA" b="1" i="1" dirty="0" smtClean="0">
                <a:solidFill>
                  <a:srgbClr val="002060"/>
                </a:solidFill>
                <a:latin typeface="Arial" pitchFamily="34" charset="0"/>
                <a:cs typeface="Arial" pitchFamily="34" charset="0"/>
              </a:rPr>
              <a:t>                                               1905</a:t>
            </a:r>
          </a:p>
          <a:p>
            <a:r>
              <a:rPr lang="uk-UA" altLang="uk-UA" b="1" i="1" dirty="0" smtClean="0">
                <a:solidFill>
                  <a:srgbClr val="002060"/>
                </a:solidFill>
                <a:latin typeface="Arial" pitchFamily="34" charset="0"/>
                <a:cs typeface="Arial" pitchFamily="34" charset="0"/>
              </a:rPr>
              <a:t>Місце народження:	   Дермань,                       </a:t>
            </a:r>
          </a:p>
          <a:p>
            <a:r>
              <a:rPr lang="uk-UA" altLang="uk-UA" b="1" i="1" dirty="0" smtClean="0">
                <a:solidFill>
                  <a:srgbClr val="002060"/>
                </a:solidFill>
                <a:latin typeface="Arial" pitchFamily="34" charset="0"/>
                <a:cs typeface="Arial" pitchFamily="34" charset="0"/>
              </a:rPr>
              <a:t>                                              Рівненська</a:t>
            </a:r>
          </a:p>
          <a:p>
            <a:r>
              <a:rPr lang="uk-UA" altLang="uk-UA" b="1" i="1" dirty="0" smtClean="0">
                <a:solidFill>
                  <a:srgbClr val="002060"/>
                </a:solidFill>
                <a:latin typeface="Arial" pitchFamily="34" charset="0"/>
                <a:cs typeface="Arial" pitchFamily="34" charset="0"/>
              </a:rPr>
              <a:t>                                              область,  Україна</a:t>
            </a:r>
          </a:p>
          <a:p>
            <a:r>
              <a:rPr lang="uk-UA" altLang="uk-UA" b="1" i="1" dirty="0" smtClean="0">
                <a:solidFill>
                  <a:srgbClr val="002060"/>
                </a:solidFill>
                <a:latin typeface="Arial" pitchFamily="34" charset="0"/>
                <a:cs typeface="Arial" pitchFamily="34" charset="0"/>
              </a:rPr>
              <a:t>Дата смерті:	                 9 липня 1987</a:t>
            </a:r>
          </a:p>
          <a:p>
            <a:r>
              <a:rPr lang="uk-UA" altLang="uk-UA" b="1" i="1" dirty="0" smtClean="0">
                <a:solidFill>
                  <a:srgbClr val="002060"/>
                </a:solidFill>
                <a:latin typeface="Arial" pitchFamily="34" charset="0"/>
                <a:cs typeface="Arial" pitchFamily="34" charset="0"/>
              </a:rPr>
              <a:t>Місце смерті:	                Торонто,  Канада</a:t>
            </a:r>
          </a:p>
          <a:p>
            <a:r>
              <a:rPr lang="uk-UA" altLang="uk-UA" b="1" i="1" dirty="0" smtClean="0">
                <a:solidFill>
                  <a:srgbClr val="002060"/>
                </a:solidFill>
                <a:latin typeface="Arial" pitchFamily="34" charset="0"/>
                <a:cs typeface="Arial" pitchFamily="34" charset="0"/>
              </a:rPr>
              <a:t>Рід діяльності:    	  письменник</a:t>
            </a:r>
            <a:endParaRPr lang="uk-UA" altLang="uk-UA" b="1" i="1" dirty="0">
              <a:solidFill>
                <a:srgbClr val="002060"/>
              </a:solidFill>
              <a:latin typeface="Arial" pitchFamily="34" charset="0"/>
              <a:cs typeface="Arial" pitchFamily="34" charset="0"/>
            </a:endParaRPr>
          </a:p>
        </p:txBody>
      </p:sp>
      <p:sp>
        <p:nvSpPr>
          <p:cNvPr id="4" name="Прямоугольник 3"/>
          <p:cNvSpPr/>
          <p:nvPr/>
        </p:nvSpPr>
        <p:spPr>
          <a:xfrm>
            <a:off x="857224" y="4214818"/>
            <a:ext cx="7786742" cy="2308324"/>
          </a:xfrm>
          <a:prstGeom prst="rect">
            <a:avLst/>
          </a:prstGeom>
        </p:spPr>
        <p:txBody>
          <a:bodyPr wrap="square">
            <a:spAutoFit/>
          </a:bodyPr>
          <a:lstStyle/>
          <a:p>
            <a:r>
              <a:rPr lang="uk-UA" altLang="uk-UA" b="1" dirty="0" smtClean="0"/>
              <a:t>      </a:t>
            </a:r>
            <a:r>
              <a:rPr lang="uk-UA" altLang="uk-UA" b="1" i="1" dirty="0" smtClean="0">
                <a:solidFill>
                  <a:srgbClr val="002060"/>
                </a:solidFill>
                <a:latin typeface="Arial" pitchFamily="34" charset="0"/>
                <a:cs typeface="Arial" pitchFamily="34" charset="0"/>
              </a:rPr>
              <a:t>Улас Олексійович Самчук — український письменник, журналіст і публіцист, редактор, лауреат УММАН, член уряду УНР на вигнанні, член ОУП  «Слово». Народився на Волині    20 лютого 1905 р. в селі Дермань </a:t>
            </a:r>
            <a:r>
              <a:rPr lang="uk-UA" altLang="uk-UA" b="1" i="1" dirty="0" err="1" smtClean="0">
                <a:solidFill>
                  <a:srgbClr val="002060"/>
                </a:solidFill>
                <a:latin typeface="Arial" pitchFamily="34" charset="0"/>
                <a:cs typeface="Arial" pitchFamily="34" charset="0"/>
              </a:rPr>
              <a:t>Дубенського</a:t>
            </a:r>
            <a:r>
              <a:rPr lang="uk-UA" altLang="uk-UA" b="1" i="1" dirty="0" smtClean="0">
                <a:solidFill>
                  <a:srgbClr val="002060"/>
                </a:solidFill>
                <a:latin typeface="Arial" pitchFamily="34" charset="0"/>
                <a:cs typeface="Arial" pitchFamily="34" charset="0"/>
              </a:rPr>
              <a:t> повіту Волинської губернії   у родині Олексія Антоновича та Настасії </a:t>
            </a:r>
            <a:r>
              <a:rPr lang="uk-UA" altLang="uk-UA" b="1" i="1" dirty="0" err="1" smtClean="0">
                <a:solidFill>
                  <a:srgbClr val="002060"/>
                </a:solidFill>
                <a:latin typeface="Arial" pitchFamily="34" charset="0"/>
                <a:cs typeface="Arial" pitchFamily="34" charset="0"/>
              </a:rPr>
              <a:t>Улянівни</a:t>
            </a:r>
            <a:r>
              <a:rPr lang="uk-UA" altLang="uk-UA" b="1" i="1" dirty="0" smtClean="0">
                <a:solidFill>
                  <a:srgbClr val="002060"/>
                </a:solidFill>
                <a:latin typeface="Arial" pitchFamily="34" charset="0"/>
                <a:cs typeface="Arial" pitchFamily="34" charset="0"/>
              </a:rPr>
              <a:t> </a:t>
            </a:r>
            <a:r>
              <a:rPr lang="uk-UA" altLang="uk-UA" b="1" i="1" dirty="0" err="1" smtClean="0">
                <a:solidFill>
                  <a:srgbClr val="002060"/>
                </a:solidFill>
                <a:latin typeface="Arial" pitchFamily="34" charset="0"/>
                <a:cs typeface="Arial" pitchFamily="34" charset="0"/>
              </a:rPr>
              <a:t>Самчуків</a:t>
            </a:r>
            <a:r>
              <a:rPr lang="uk-UA" altLang="uk-UA" b="1" i="1" dirty="0" smtClean="0">
                <a:solidFill>
                  <a:srgbClr val="002060"/>
                </a:solidFill>
                <a:latin typeface="Arial" pitchFamily="34" charset="0"/>
                <a:cs typeface="Arial" pitchFamily="34" charset="0"/>
              </a:rPr>
              <a:t>, — як на той час, заможних селян. По суті, світогляд майбутнього визначного письменника світу формували як родина, так і довкілля.</a:t>
            </a:r>
            <a:endParaRPr lang="ru-RU" i="1" dirty="0">
              <a:solidFill>
                <a:srgbClr val="002060"/>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srcRect/>
          <a:stretch>
            <a:fillRect/>
          </a:stretch>
        </p:blipFill>
        <p:spPr bwMode="auto">
          <a:xfrm>
            <a:off x="428596" y="2786058"/>
            <a:ext cx="3786214" cy="28400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Прямоугольник 2"/>
          <p:cNvSpPr/>
          <p:nvPr/>
        </p:nvSpPr>
        <p:spPr>
          <a:xfrm>
            <a:off x="-2357486" y="5857892"/>
            <a:ext cx="9286940" cy="523220"/>
          </a:xfrm>
          <a:prstGeom prst="rect">
            <a:avLst/>
          </a:prstGeom>
        </p:spPr>
        <p:txBody>
          <a:bodyPr wrap="square">
            <a:spAutoFit/>
          </a:bodyPr>
          <a:lstStyle/>
          <a:p>
            <a:pPr algn="ctr"/>
            <a:r>
              <a:rPr lang="ru-RU" altLang="uk-UA" sz="1400" b="1" i="1" dirty="0" err="1" smtClean="0">
                <a:solidFill>
                  <a:srgbClr val="002060"/>
                </a:solidFill>
                <a:latin typeface="Arial" pitchFamily="34" charset="0"/>
                <a:cs typeface="Arial" pitchFamily="34" charset="0"/>
              </a:rPr>
              <a:t>Пам</a:t>
            </a:r>
            <a:r>
              <a:rPr lang="en-US" altLang="uk-UA" sz="1400" b="1" i="1" dirty="0" smtClean="0">
                <a:solidFill>
                  <a:srgbClr val="002060"/>
                </a:solidFill>
                <a:latin typeface="Arial" pitchFamily="34" charset="0"/>
                <a:cs typeface="Arial" pitchFamily="34" charset="0"/>
              </a:rPr>
              <a:t>’</a:t>
            </a:r>
            <a:r>
              <a:rPr lang="ru-RU" altLang="uk-UA" sz="1400" b="1" i="1" dirty="0" err="1" smtClean="0">
                <a:solidFill>
                  <a:srgbClr val="002060"/>
                </a:solidFill>
                <a:latin typeface="Arial" pitchFamily="34" charset="0"/>
                <a:cs typeface="Arial" pitchFamily="34" charset="0"/>
              </a:rPr>
              <a:t>ятник</a:t>
            </a:r>
            <a:r>
              <a:rPr lang="ru-RU" altLang="uk-UA" sz="1400" b="1" i="1" dirty="0" smtClean="0">
                <a:solidFill>
                  <a:srgbClr val="002060"/>
                </a:solidFill>
                <a:latin typeface="Arial" pitchFamily="34" charset="0"/>
                <a:cs typeface="Arial" pitchFamily="34" charset="0"/>
              </a:rPr>
              <a:t>  </a:t>
            </a:r>
            <a:r>
              <a:rPr lang="ru-RU" altLang="uk-UA" sz="1400" b="1" i="1" dirty="0" err="1" smtClean="0">
                <a:solidFill>
                  <a:srgbClr val="002060"/>
                </a:solidFill>
                <a:latin typeface="Arial" pitchFamily="34" charset="0"/>
                <a:cs typeface="Arial" pitchFamily="34" charset="0"/>
              </a:rPr>
              <a:t>Уласу</a:t>
            </a:r>
            <a:endParaRPr lang="ru-RU" altLang="uk-UA" sz="1400" b="1" i="1" dirty="0" smtClean="0">
              <a:solidFill>
                <a:srgbClr val="002060"/>
              </a:solidFill>
              <a:latin typeface="Arial" pitchFamily="34" charset="0"/>
              <a:cs typeface="Arial" pitchFamily="34" charset="0"/>
            </a:endParaRPr>
          </a:p>
          <a:p>
            <a:pPr algn="ctr"/>
            <a:r>
              <a:rPr lang="ru-RU" altLang="uk-UA" sz="1400" b="1" i="1" dirty="0" smtClean="0">
                <a:solidFill>
                  <a:srgbClr val="002060"/>
                </a:solidFill>
                <a:latin typeface="Arial" pitchFamily="34" charset="0"/>
                <a:cs typeface="Arial" pitchFamily="34" charset="0"/>
              </a:rPr>
              <a:t> Самчуку в </a:t>
            </a:r>
            <a:r>
              <a:rPr lang="ru-RU" altLang="uk-UA" sz="1400" b="1" i="1" dirty="0" err="1" smtClean="0">
                <a:solidFill>
                  <a:srgbClr val="002060"/>
                </a:solidFill>
                <a:latin typeface="Arial" pitchFamily="34" charset="0"/>
                <a:cs typeface="Arial" pitchFamily="34" charset="0"/>
              </a:rPr>
              <a:t>Рівном</a:t>
            </a:r>
            <a:r>
              <a:rPr lang="ru-RU" altLang="uk-UA" sz="1400" b="1" i="1" dirty="0" err="1" smtClean="0"/>
              <a:t>у</a:t>
            </a:r>
            <a:endParaRPr lang="ru-RU" altLang="uk-UA" sz="1400" b="1" i="1" dirty="0"/>
          </a:p>
        </p:txBody>
      </p:sp>
      <p:sp>
        <p:nvSpPr>
          <p:cNvPr id="5" name="Прямоугольник 4"/>
          <p:cNvSpPr/>
          <p:nvPr/>
        </p:nvSpPr>
        <p:spPr>
          <a:xfrm>
            <a:off x="5214942" y="1000108"/>
            <a:ext cx="3357554" cy="4524315"/>
          </a:xfrm>
          <a:prstGeom prst="rect">
            <a:avLst/>
          </a:prstGeom>
        </p:spPr>
        <p:txBody>
          <a:bodyPr wrap="square">
            <a:spAutoFit/>
          </a:bodyPr>
          <a:lstStyle/>
          <a:p>
            <a:endParaRPr lang="uk-UA" altLang="uk-UA" b="1" dirty="0" smtClean="0">
              <a:latin typeface="Franklin Gothic Book" pitchFamily="34" charset="0"/>
            </a:endParaRPr>
          </a:p>
          <a:p>
            <a:endParaRPr lang="uk-UA" altLang="uk-UA" b="1" dirty="0" smtClean="0">
              <a:latin typeface="Franklin Gothic Book" pitchFamily="34" charset="0"/>
            </a:endParaRPr>
          </a:p>
          <a:p>
            <a:r>
              <a:rPr lang="uk-UA" altLang="uk-UA" b="1" dirty="0" smtClean="0">
                <a:latin typeface="Franklin Gothic Book" pitchFamily="34" charset="0"/>
              </a:rPr>
              <a:t>  </a:t>
            </a:r>
          </a:p>
          <a:p>
            <a:r>
              <a:rPr lang="uk-UA" altLang="uk-UA" b="1" dirty="0" smtClean="0">
                <a:latin typeface="Franklin Gothic Book" pitchFamily="34" charset="0"/>
              </a:rPr>
              <a:t>  </a:t>
            </a:r>
            <a:r>
              <a:rPr lang="uk-UA" altLang="uk-UA" b="1" i="1" dirty="0" smtClean="0">
                <a:solidFill>
                  <a:srgbClr val="002060"/>
                </a:solidFill>
                <a:latin typeface="Arial" pitchFamily="34" charset="0"/>
                <a:cs typeface="Arial" pitchFamily="34" charset="0"/>
              </a:rPr>
              <a:t>У 1944-48 жив у Німеччині, був одним із засновників і головою літературної організації Мистецького Управлінського Руху (МУР). По переїзді до Канади (1948) був засновником ОУП </a:t>
            </a:r>
          </a:p>
          <a:p>
            <a:r>
              <a:rPr lang="uk-UA" altLang="uk-UA" b="1" i="1" dirty="0" smtClean="0">
                <a:solidFill>
                  <a:srgbClr val="002060"/>
                </a:solidFill>
                <a:latin typeface="Arial" pitchFamily="34" charset="0"/>
                <a:cs typeface="Arial" pitchFamily="34" charset="0"/>
              </a:rPr>
              <a:t>“ Слово ” (1954). 1947 р. переїхав до Торонто і прожив там,працюючи, до кінця своїх днів  9 липня 1987 року.</a:t>
            </a:r>
            <a:endParaRPr lang="uk-UA" altLang="uk-UA" b="1" i="1" dirty="0">
              <a:solidFill>
                <a:srgbClr val="002060"/>
              </a:solidFill>
              <a:latin typeface="Arial" pitchFamily="34" charset="0"/>
              <a:cs typeface="Arial" pitchFamily="34" charset="0"/>
            </a:endParaRPr>
          </a:p>
        </p:txBody>
      </p:sp>
      <p:sp>
        <p:nvSpPr>
          <p:cNvPr id="6" name="Прямоугольник 5"/>
          <p:cNvSpPr/>
          <p:nvPr/>
        </p:nvSpPr>
        <p:spPr>
          <a:xfrm>
            <a:off x="571472" y="785794"/>
            <a:ext cx="4143404" cy="1200329"/>
          </a:xfrm>
          <a:prstGeom prst="rect">
            <a:avLst/>
          </a:prstGeom>
        </p:spPr>
        <p:txBody>
          <a:bodyPr wrap="square">
            <a:spAutoFit/>
          </a:bodyPr>
          <a:lstStyle/>
          <a:p>
            <a:pPr lvl="0"/>
            <a:r>
              <a:rPr lang="uk-UA" altLang="uk-UA" b="1" i="1" dirty="0" smtClean="0">
                <a:solidFill>
                  <a:srgbClr val="002060"/>
                </a:solidFill>
                <a:latin typeface="Arial" pitchFamily="34" charset="0"/>
                <a:cs typeface="Arial" pitchFamily="34" charset="0"/>
              </a:rPr>
              <a:t>    У роки Великої Вітчизняної війни Улас Самчук приїхав до окупованого Львова, став редактором газети “ Волинь.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0" fill="hold"/>
                                        <p:tgtEl>
                                          <p:spTgt spid="5"/>
                                        </p:tgtEl>
                                        <p:attrNameLst>
                                          <p:attrName>ppt_x</p:attrName>
                                        </p:attrNameLst>
                                      </p:cBhvr>
                                      <p:tavLst>
                                        <p:tav tm="0">
                                          <p:val>
                                            <p:strVal val="#ppt_x"/>
                                          </p:val>
                                        </p:tav>
                                        <p:tav tm="100000">
                                          <p:val>
                                            <p:strVal val="#ppt_x"/>
                                          </p:val>
                                        </p:tav>
                                      </p:tavLst>
                                    </p:anim>
                                    <p:anim calcmode="lin" valueType="num">
                                      <p:cBhvr additive="base">
                                        <p:cTn id="1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85918" y="642918"/>
            <a:ext cx="5800755" cy="523220"/>
          </a:xfrm>
          <a:prstGeom prst="rect">
            <a:avLst/>
          </a:prstGeom>
        </p:spPr>
        <p:txBody>
          <a:bodyPr wrap="none">
            <a:spAutoFit/>
          </a:bodyPr>
          <a:lstStyle/>
          <a:p>
            <a:r>
              <a:rPr lang="ru-RU" sz="2800" b="1" i="1" dirty="0" smtClean="0">
                <a:solidFill>
                  <a:srgbClr val="002060"/>
                </a:solidFill>
                <a:latin typeface="Arial" pitchFamily="34" charset="0"/>
                <a:cs typeface="Arial" pitchFamily="34" charset="0"/>
              </a:rPr>
              <a:t>Творча спадщина письменника</a:t>
            </a:r>
            <a:endParaRPr lang="ru-RU" sz="2800" i="1" dirty="0">
              <a:solidFill>
                <a:srgbClr val="002060"/>
              </a:solidFill>
              <a:latin typeface="Arial" pitchFamily="34" charset="0"/>
              <a:cs typeface="Arial" pitchFamily="34" charset="0"/>
            </a:endParaRPr>
          </a:p>
        </p:txBody>
      </p:sp>
      <p:sp>
        <p:nvSpPr>
          <p:cNvPr id="3" name="Прямоугольник 2"/>
          <p:cNvSpPr/>
          <p:nvPr/>
        </p:nvSpPr>
        <p:spPr>
          <a:xfrm>
            <a:off x="357158" y="1571612"/>
            <a:ext cx="4357718" cy="4278094"/>
          </a:xfrm>
          <a:prstGeom prst="rect">
            <a:avLst/>
          </a:prstGeom>
        </p:spPr>
        <p:txBody>
          <a:bodyPr wrap="square">
            <a:spAutoFit/>
          </a:bodyPr>
          <a:lstStyle/>
          <a:p>
            <a:pPr>
              <a:lnSpc>
                <a:spcPct val="80000"/>
              </a:lnSpc>
              <a:defRPr/>
            </a:pPr>
            <a:r>
              <a:rPr lang="uk-UA" altLang="uk-UA" sz="2000" b="1" i="1" dirty="0" smtClean="0">
                <a:solidFill>
                  <a:srgbClr val="002060"/>
                </a:solidFill>
                <a:latin typeface="Arial" pitchFamily="34" charset="0"/>
                <a:cs typeface="Arial" pitchFamily="34" charset="0"/>
              </a:rPr>
              <a:t>Волинь (1932—1937)</a:t>
            </a:r>
          </a:p>
          <a:p>
            <a:pPr>
              <a:lnSpc>
                <a:spcPct val="80000"/>
              </a:lnSpc>
              <a:defRPr/>
            </a:pPr>
            <a:r>
              <a:rPr lang="uk-UA" altLang="uk-UA" sz="2000" b="1" i="1" dirty="0" smtClean="0">
                <a:solidFill>
                  <a:srgbClr val="002060"/>
                </a:solidFill>
                <a:latin typeface="Arial" pitchFamily="34" charset="0"/>
                <a:cs typeface="Arial" pitchFamily="34" charset="0"/>
              </a:rPr>
              <a:t>Кулак (1932)</a:t>
            </a:r>
          </a:p>
          <a:p>
            <a:pPr>
              <a:lnSpc>
                <a:spcPct val="80000"/>
              </a:lnSpc>
              <a:defRPr/>
            </a:pPr>
            <a:r>
              <a:rPr lang="uk-UA" altLang="uk-UA" sz="2000" b="1" i="1" dirty="0" smtClean="0">
                <a:solidFill>
                  <a:srgbClr val="002060"/>
                </a:solidFill>
                <a:latin typeface="Arial" pitchFamily="34" charset="0"/>
                <a:cs typeface="Arial" pitchFamily="34" charset="0"/>
              </a:rPr>
              <a:t>Гори говорять (1934)</a:t>
            </a:r>
          </a:p>
          <a:p>
            <a:pPr>
              <a:lnSpc>
                <a:spcPct val="80000"/>
              </a:lnSpc>
              <a:defRPr/>
            </a:pPr>
            <a:r>
              <a:rPr lang="uk-UA" altLang="uk-UA" sz="2000" b="1" i="1" dirty="0" smtClean="0">
                <a:solidFill>
                  <a:srgbClr val="002060"/>
                </a:solidFill>
                <a:latin typeface="Arial" pitchFamily="34" charset="0"/>
                <a:cs typeface="Arial" pitchFamily="34" charset="0"/>
              </a:rPr>
              <a:t>Марія (1934)</a:t>
            </a:r>
          </a:p>
          <a:p>
            <a:pPr>
              <a:lnSpc>
                <a:spcPct val="80000"/>
              </a:lnSpc>
              <a:defRPr/>
            </a:pPr>
            <a:r>
              <a:rPr lang="uk-UA" altLang="uk-UA" sz="2000" b="1" i="1" dirty="0" smtClean="0">
                <a:solidFill>
                  <a:srgbClr val="002060"/>
                </a:solidFill>
                <a:latin typeface="Arial" pitchFamily="34" charset="0"/>
                <a:cs typeface="Arial" pitchFamily="34" charset="0"/>
              </a:rPr>
              <a:t>Юність Василя Шеремети (1946—1947)</a:t>
            </a:r>
          </a:p>
          <a:p>
            <a:pPr>
              <a:lnSpc>
                <a:spcPct val="80000"/>
              </a:lnSpc>
              <a:defRPr/>
            </a:pPr>
            <a:r>
              <a:rPr lang="uk-UA" altLang="uk-UA" sz="2000" b="1" i="1" dirty="0" smtClean="0">
                <a:solidFill>
                  <a:srgbClr val="002060"/>
                </a:solidFill>
                <a:latin typeface="Arial" pitchFamily="34" charset="0"/>
                <a:cs typeface="Arial" pitchFamily="34" charset="0"/>
              </a:rPr>
              <a:t>Морозів хутір (1948)</a:t>
            </a:r>
          </a:p>
          <a:p>
            <a:pPr>
              <a:lnSpc>
                <a:spcPct val="80000"/>
              </a:lnSpc>
              <a:defRPr/>
            </a:pPr>
            <a:r>
              <a:rPr lang="uk-UA" altLang="uk-UA" sz="2000" b="1" i="1" dirty="0" smtClean="0">
                <a:solidFill>
                  <a:srgbClr val="002060"/>
                </a:solidFill>
                <a:latin typeface="Arial" pitchFamily="34" charset="0"/>
                <a:cs typeface="Arial" pitchFamily="34" charset="0"/>
              </a:rPr>
              <a:t>Темнота (1957)</a:t>
            </a:r>
          </a:p>
          <a:p>
            <a:pPr>
              <a:lnSpc>
                <a:spcPct val="80000"/>
              </a:lnSpc>
              <a:defRPr/>
            </a:pPr>
            <a:r>
              <a:rPr lang="uk-UA" altLang="uk-UA" sz="2000" b="1" i="1" dirty="0" smtClean="0">
                <a:solidFill>
                  <a:srgbClr val="002060"/>
                </a:solidFill>
                <a:latin typeface="Arial" pitchFamily="34" charset="0"/>
                <a:cs typeface="Arial" pitchFamily="34" charset="0"/>
              </a:rPr>
              <a:t>Втеча від себе</a:t>
            </a:r>
          </a:p>
          <a:p>
            <a:pPr>
              <a:lnSpc>
                <a:spcPct val="80000"/>
              </a:lnSpc>
              <a:defRPr/>
            </a:pPr>
            <a:r>
              <a:rPr lang="uk-UA" altLang="uk-UA" sz="2000" b="1" i="1" dirty="0" err="1" smtClean="0">
                <a:solidFill>
                  <a:srgbClr val="002060"/>
                </a:solidFill>
                <a:latin typeface="Arial" pitchFamily="34" charset="0"/>
                <a:cs typeface="Arial" pitchFamily="34" charset="0"/>
              </a:rPr>
              <a:t>Нарід</a:t>
            </a:r>
            <a:r>
              <a:rPr lang="uk-UA" altLang="uk-UA" sz="2000" b="1" i="1" dirty="0" smtClean="0">
                <a:solidFill>
                  <a:srgbClr val="002060"/>
                </a:solidFill>
                <a:latin typeface="Arial" pitchFamily="34" charset="0"/>
                <a:cs typeface="Arial" pitchFamily="34" charset="0"/>
              </a:rPr>
              <a:t> чи чернь?</a:t>
            </a:r>
          </a:p>
          <a:p>
            <a:pPr>
              <a:lnSpc>
                <a:spcPct val="80000"/>
              </a:lnSpc>
              <a:defRPr/>
            </a:pPr>
            <a:r>
              <a:rPr lang="uk-UA" altLang="uk-UA" sz="2000" b="1" i="1" dirty="0" smtClean="0">
                <a:solidFill>
                  <a:srgbClr val="002060"/>
                </a:solidFill>
                <a:latin typeface="Arial" pitchFamily="34" charset="0"/>
                <a:cs typeface="Arial" pitchFamily="34" charset="0"/>
              </a:rPr>
              <a:t>П'ять по дванадцятій (1954)</a:t>
            </a:r>
          </a:p>
          <a:p>
            <a:pPr>
              <a:lnSpc>
                <a:spcPct val="80000"/>
              </a:lnSpc>
              <a:defRPr/>
            </a:pPr>
            <a:r>
              <a:rPr lang="uk-UA" altLang="uk-UA" sz="2000" b="1" i="1" dirty="0" smtClean="0">
                <a:solidFill>
                  <a:srgbClr val="002060"/>
                </a:solidFill>
                <a:latin typeface="Arial" pitchFamily="34" charset="0"/>
                <a:cs typeface="Arial" pitchFamily="34" charset="0"/>
              </a:rPr>
              <a:t>На білому коні (1956)</a:t>
            </a:r>
          </a:p>
          <a:p>
            <a:pPr>
              <a:lnSpc>
                <a:spcPct val="80000"/>
              </a:lnSpc>
              <a:defRPr/>
            </a:pPr>
            <a:r>
              <a:rPr lang="uk-UA" altLang="uk-UA" sz="2000" b="1" i="1" dirty="0" smtClean="0">
                <a:solidFill>
                  <a:srgbClr val="002060"/>
                </a:solidFill>
                <a:latin typeface="Arial" pitchFamily="34" charset="0"/>
                <a:cs typeface="Arial" pitchFamily="34" charset="0"/>
              </a:rPr>
              <a:t>На коні вороному</a:t>
            </a:r>
          </a:p>
          <a:p>
            <a:pPr>
              <a:lnSpc>
                <a:spcPct val="80000"/>
              </a:lnSpc>
              <a:defRPr/>
            </a:pPr>
            <a:r>
              <a:rPr lang="uk-UA" altLang="uk-UA" sz="2000" b="1" i="1" dirty="0" smtClean="0">
                <a:solidFill>
                  <a:srgbClr val="002060"/>
                </a:solidFill>
                <a:latin typeface="Arial" pitchFamily="34" charset="0"/>
                <a:cs typeface="Arial" pitchFamily="34" charset="0"/>
              </a:rPr>
              <a:t>Чого не гоїть огонь (1959)</a:t>
            </a:r>
          </a:p>
          <a:p>
            <a:pPr>
              <a:lnSpc>
                <a:spcPct val="80000"/>
              </a:lnSpc>
              <a:defRPr/>
            </a:pPr>
            <a:r>
              <a:rPr lang="uk-UA" altLang="uk-UA" sz="2000" b="1" i="1" dirty="0" smtClean="0">
                <a:solidFill>
                  <a:srgbClr val="002060"/>
                </a:solidFill>
                <a:latin typeface="Arial" pitchFamily="34" charset="0"/>
                <a:cs typeface="Arial" pitchFamily="34" charset="0"/>
              </a:rPr>
              <a:t>Куди тече та річка?</a:t>
            </a:r>
          </a:p>
          <a:p>
            <a:pPr>
              <a:lnSpc>
                <a:spcPct val="80000"/>
              </a:lnSpc>
              <a:defRPr/>
            </a:pPr>
            <a:r>
              <a:rPr lang="uk-UA" altLang="uk-UA" sz="2000" b="1" i="1" dirty="0" smtClean="0">
                <a:solidFill>
                  <a:srgbClr val="002060"/>
                </a:solidFill>
                <a:latin typeface="Arial" pitchFamily="34" charset="0"/>
                <a:cs typeface="Arial" pitchFamily="34" charset="0"/>
              </a:rPr>
              <a:t>На твердій землі (1967)</a:t>
            </a:r>
          </a:p>
          <a:p>
            <a:pPr>
              <a:lnSpc>
                <a:spcPct val="80000"/>
              </a:lnSpc>
              <a:defRPr/>
            </a:pPr>
            <a:r>
              <a:rPr lang="uk-UA" altLang="uk-UA" sz="2000" b="1" i="1" dirty="0" smtClean="0">
                <a:solidFill>
                  <a:srgbClr val="002060"/>
                </a:solidFill>
                <a:latin typeface="Arial" pitchFamily="34" charset="0"/>
                <a:cs typeface="Arial" pitchFamily="34" charset="0"/>
              </a:rPr>
              <a:t>Планета </a:t>
            </a:r>
            <a:r>
              <a:rPr lang="uk-UA" altLang="uk-UA" sz="2000" b="1" i="1" dirty="0" err="1" smtClean="0">
                <a:solidFill>
                  <a:srgbClr val="002060"/>
                </a:solidFill>
                <a:latin typeface="Arial" pitchFamily="34" charset="0"/>
                <a:cs typeface="Arial" pitchFamily="34" charset="0"/>
              </a:rPr>
              <a:t>Ді</a:t>
            </a:r>
            <a:r>
              <a:rPr lang="uk-UA" altLang="uk-UA" sz="2000" b="1" i="1" dirty="0" smtClean="0">
                <a:solidFill>
                  <a:srgbClr val="002060"/>
                </a:solidFill>
                <a:latin typeface="Arial" pitchFamily="34" charset="0"/>
                <a:cs typeface="Arial" pitchFamily="34" charset="0"/>
              </a:rPr>
              <a:t> - Пі</a:t>
            </a:r>
          </a:p>
        </p:txBody>
      </p:sp>
      <p:pic>
        <p:nvPicPr>
          <p:cNvPr id="4" name="Picture 2" descr="http://libr.rv.ua/images/pages/virtual/samchuk3.gif"/>
          <p:cNvPicPr>
            <a:picLocks noChangeAspect="1" noChangeArrowheads="1"/>
          </p:cNvPicPr>
          <p:nvPr/>
        </p:nvPicPr>
        <p:blipFill>
          <a:blip r:embed="rId2"/>
          <a:srcRect b="2782"/>
          <a:stretch>
            <a:fillRect/>
          </a:stretch>
        </p:blipFill>
        <p:spPr bwMode="auto">
          <a:xfrm>
            <a:off x="4500562" y="1285860"/>
            <a:ext cx="4357718" cy="4786322"/>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srcRect/>
          <a:stretch>
            <a:fillRect/>
          </a:stretch>
        </p:blipFill>
        <p:spPr bwMode="auto">
          <a:xfrm>
            <a:off x="357158" y="428604"/>
            <a:ext cx="2819400" cy="36544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Прямоугольник 4"/>
          <p:cNvSpPr/>
          <p:nvPr/>
        </p:nvSpPr>
        <p:spPr>
          <a:xfrm>
            <a:off x="4143372" y="928670"/>
            <a:ext cx="4572000" cy="4801314"/>
          </a:xfrm>
          <a:prstGeom prst="rect">
            <a:avLst/>
          </a:prstGeom>
        </p:spPr>
        <p:txBody>
          <a:bodyPr>
            <a:spAutoFit/>
          </a:bodyPr>
          <a:lstStyle/>
          <a:p>
            <a:pPr algn="just"/>
            <a:r>
              <a:rPr lang="uk-UA" altLang="uk-UA" b="1" i="1" dirty="0" smtClean="0">
                <a:solidFill>
                  <a:srgbClr val="002060"/>
                </a:solidFill>
                <a:latin typeface="Arial" pitchFamily="34" charset="0"/>
                <a:cs typeface="Arial" pitchFamily="34" charset="0"/>
              </a:rPr>
              <a:t>       Найсенсаційнішим з усіх творів Самчука став роман-спалах </a:t>
            </a:r>
            <a:r>
              <a:rPr lang="uk-UA" altLang="uk-UA" b="1" i="1" dirty="0" err="1" smtClean="0">
                <a:solidFill>
                  <a:srgbClr val="002060"/>
                </a:solidFill>
                <a:latin typeface="Arial" pitchFamily="34" charset="0"/>
                <a:cs typeface="Arial" pitchFamily="34" charset="0"/>
              </a:rPr>
              <a:t>“Марія”</a:t>
            </a:r>
            <a:r>
              <a:rPr lang="uk-UA" altLang="uk-UA" b="1" i="1" dirty="0" smtClean="0">
                <a:solidFill>
                  <a:srgbClr val="002060"/>
                </a:solidFill>
                <a:latin typeface="Arial" pitchFamily="34" charset="0"/>
                <a:cs typeface="Arial" pitchFamily="34" charset="0"/>
              </a:rPr>
              <a:t>, написаний у 1933 році. Твір присвячено матерям, що загинули голодною смертю на Україні в роках 1932-33.</a:t>
            </a:r>
          </a:p>
          <a:p>
            <a:pPr algn="just"/>
            <a:r>
              <a:rPr lang="uk-UA" altLang="uk-UA" b="1" i="1" dirty="0" smtClean="0">
                <a:solidFill>
                  <a:srgbClr val="002060"/>
                </a:solidFill>
                <a:latin typeface="Arial" pitchFamily="34" charset="0"/>
                <a:cs typeface="Arial" pitchFamily="34" charset="0"/>
              </a:rPr>
              <a:t>    Світову громадськість у 1933 році потрясло нечуване в історії лихоліття, яке спало на голову українського народу – організований сталінсько-більшовицькою системою голодомор, що призвів до кількісного зменшення українців на одну п’яту, тобто 7,5-8 млн. жертв. Це була перша велика акція етноциду, спрямована проти українського народу. </a:t>
            </a:r>
            <a:endParaRPr lang="ru-RU" b="1" i="1" dirty="0">
              <a:solidFill>
                <a:srgbClr val="002060"/>
              </a:solidFill>
              <a:latin typeface="Arial" pitchFamily="34" charset="0"/>
              <a:cs typeface="Arial" pitchFamily="34" charset="0"/>
            </a:endParaRPr>
          </a:p>
        </p:txBody>
      </p:sp>
      <p:pic>
        <p:nvPicPr>
          <p:cNvPr id="6" name="Picture 9" descr="7881"/>
          <p:cNvPicPr>
            <a:picLocks noChangeAspect="1" noChangeArrowheads="1"/>
          </p:cNvPicPr>
          <p:nvPr/>
        </p:nvPicPr>
        <p:blipFill>
          <a:blip r:embed="rId3"/>
          <a:srcRect/>
          <a:stretch>
            <a:fillRect/>
          </a:stretch>
        </p:blipFill>
        <p:spPr bwMode="auto">
          <a:xfrm>
            <a:off x="1071538" y="2500306"/>
            <a:ext cx="2571768" cy="3571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4"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in)">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0" fill="hold"/>
                                        <p:tgtEl>
                                          <p:spTgt spid="5"/>
                                        </p:tgtEl>
                                        <p:attrNameLst>
                                          <p:attrName>ppt_x</p:attrName>
                                        </p:attrNameLst>
                                      </p:cBhvr>
                                      <p:tavLst>
                                        <p:tav tm="0">
                                          <p:val>
                                            <p:strVal val="#ppt_x"/>
                                          </p:val>
                                        </p:tav>
                                        <p:tav tm="100000">
                                          <p:val>
                                            <p:strVal val="#ppt_x"/>
                                          </p:val>
                                        </p:tav>
                                      </p:tavLst>
                                    </p:anim>
                                    <p:anim calcmode="lin" valueType="num">
                                      <p:cBhvr additive="base">
                                        <p:cTn id="16"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Содержимое 4" descr="06.jpg"/>
          <p:cNvPicPr>
            <a:picLocks noChangeAspect="1"/>
          </p:cNvPicPr>
          <p:nvPr/>
        </p:nvPicPr>
        <p:blipFill>
          <a:blip r:embed="rId2"/>
          <a:stretch>
            <a:fillRect/>
          </a:stretch>
        </p:blipFill>
        <p:spPr>
          <a:xfrm>
            <a:off x="784808" y="3543641"/>
            <a:ext cx="3859200" cy="2820185"/>
          </a:xfrm>
          <a:prstGeom prst="rect">
            <a:avLst/>
          </a:prstGeom>
          <a:ln>
            <a:noFill/>
          </a:ln>
          <a:effectLst>
            <a:softEdge rad="112500"/>
          </a:effectLst>
        </p:spPr>
      </p:pic>
      <p:sp>
        <p:nvSpPr>
          <p:cNvPr id="6" name="TextBox 5"/>
          <p:cNvSpPr txBox="1"/>
          <p:nvPr/>
        </p:nvSpPr>
        <p:spPr>
          <a:xfrm>
            <a:off x="4786314" y="1000108"/>
            <a:ext cx="4032448" cy="5755422"/>
          </a:xfrm>
          <a:prstGeom prst="rect">
            <a:avLst/>
          </a:prstGeom>
          <a:noFill/>
        </p:spPr>
        <p:txBody>
          <a:bodyPr wrap="square" rtlCol="0">
            <a:spAutoFit/>
          </a:bodyPr>
          <a:lstStyle/>
          <a:p>
            <a:r>
              <a:rPr lang="uk-UA" sz="2800" b="1" dirty="0" smtClean="0">
                <a:latin typeface="Arial" pitchFamily="34" charset="0"/>
                <a:cs typeface="Arial" pitchFamily="34" charset="0"/>
              </a:rPr>
              <a:t>Геноцид</a:t>
            </a:r>
            <a:r>
              <a:rPr lang="uk-UA" sz="2000" b="1" dirty="0" smtClean="0">
                <a:latin typeface="Arial" pitchFamily="34" charset="0"/>
                <a:cs typeface="Arial" pitchFamily="34" charset="0"/>
              </a:rPr>
              <a:t> – це діяння, умисно вчинене з метою повного або часткового знищення будь-якої національної етнічної, расової чи релігійно групи шляхом позбавлення життя членів такої чи заподіяння їм тяжких тілесних ушкоджень, створення для групи життєвих умов, розрахованих на повне чи часткове її фізичне знищення, </a:t>
            </a:r>
            <a:r>
              <a:rPr lang="uk-UA" sz="2000" b="1" dirty="0" smtClean="0">
                <a:latin typeface="Arial" pitchFamily="34" charset="0"/>
                <a:ea typeface="Times New Roman" pitchFamily="18" charset="0"/>
                <a:cs typeface="Arial" pitchFamily="34" charset="0"/>
              </a:rPr>
              <a:t>скорочення дітонародження чи запобігання йому в такій групі або шляхом насильницької передачі дітей з однієї групи в іншу.</a:t>
            </a:r>
            <a:endParaRPr lang="ru-RU" sz="2000" b="1" dirty="0">
              <a:latin typeface="Arial" pitchFamily="34" charset="0"/>
              <a:cs typeface="Arial" pitchFamily="34" charset="0"/>
            </a:endParaRPr>
          </a:p>
        </p:txBody>
      </p:sp>
      <p:pic>
        <p:nvPicPr>
          <p:cNvPr id="24578" name="Picture 2" descr="http://static.telkku.com/telkku/articleimages/1363694440543.jpg"/>
          <p:cNvPicPr>
            <a:picLocks noChangeAspect="1" noChangeArrowheads="1"/>
          </p:cNvPicPr>
          <p:nvPr/>
        </p:nvPicPr>
        <p:blipFill>
          <a:blip r:embed="rId3"/>
          <a:srcRect l="3704" r="1852"/>
          <a:stretch>
            <a:fillRect/>
          </a:stretch>
        </p:blipFill>
        <p:spPr bwMode="auto">
          <a:xfrm>
            <a:off x="750352" y="1265138"/>
            <a:ext cx="3857652" cy="2064862"/>
          </a:xfrm>
          <a:prstGeom prst="rect">
            <a:avLst/>
          </a:prstGeom>
          <a:ln>
            <a:noFill/>
          </a:ln>
          <a:effectLst>
            <a:softEdge rad="112500"/>
          </a:effectLst>
        </p:spPr>
      </p:pic>
      <p:sp>
        <p:nvSpPr>
          <p:cNvPr id="7" name="TextBox 6"/>
          <p:cNvSpPr txBox="1"/>
          <p:nvPr/>
        </p:nvSpPr>
        <p:spPr>
          <a:xfrm>
            <a:off x="3143240" y="285728"/>
            <a:ext cx="3929090" cy="646331"/>
          </a:xfrm>
          <a:prstGeom prst="rect">
            <a:avLst/>
          </a:prstGeom>
          <a:noFill/>
        </p:spPr>
        <p:txBody>
          <a:bodyPr wrap="square" rtlCol="0">
            <a:spAutoFit/>
          </a:bodyPr>
          <a:lstStyle/>
          <a:p>
            <a:pPr algn="just"/>
            <a:r>
              <a:rPr lang="uk-UA" sz="3600" b="1" dirty="0" smtClean="0">
                <a:latin typeface="Arial" pitchFamily="34" charset="0"/>
                <a:cs typeface="Arial" pitchFamily="34" charset="0"/>
              </a:rPr>
              <a:t>Словник</a:t>
            </a:r>
            <a:endParaRPr lang="ru-RU" sz="3600" b="1" dirty="0">
              <a:latin typeface="Arial"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541</TotalTime>
  <Words>1470</Words>
  <Application>Microsoft Office PowerPoint</Application>
  <PresentationFormat>Экран (4:3)</PresentationFormat>
  <Paragraphs>148</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58</cp:revision>
  <dcterms:created xsi:type="dcterms:W3CDTF">2016-01-31T17:00:41Z</dcterms:created>
  <dcterms:modified xsi:type="dcterms:W3CDTF">2016-02-08T19:14:25Z</dcterms:modified>
</cp:coreProperties>
</file>