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57" r:id="rId3"/>
    <p:sldId id="273" r:id="rId4"/>
    <p:sldId id="260" r:id="rId5"/>
    <p:sldId id="258" r:id="rId6"/>
    <p:sldId id="261" r:id="rId7"/>
    <p:sldId id="263" r:id="rId8"/>
    <p:sldId id="274" r:id="rId9"/>
    <p:sldId id="271" r:id="rId10"/>
    <p:sldId id="266" r:id="rId11"/>
    <p:sldId id="275" r:id="rId12"/>
    <p:sldId id="270" r:id="rId13"/>
    <p:sldId id="264" r:id="rId14"/>
    <p:sldId id="268" r:id="rId15"/>
    <p:sldId id="267" r:id="rId16"/>
    <p:sldId id="259" r:id="rId17"/>
    <p:sldId id="262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4AC2E8"/>
    <a:srgbClr val="1C84A4"/>
    <a:srgbClr val="1D50A3"/>
    <a:srgbClr val="0066FF"/>
    <a:srgbClr val="0099FF"/>
    <a:srgbClr val="3388BD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62" autoAdjust="0"/>
  </p:normalViewPr>
  <p:slideViewPr>
    <p:cSldViewPr>
      <p:cViewPr varScale="1">
        <p:scale>
          <a:sx n="44" d="100"/>
          <a:sy n="44" d="100"/>
        </p:scale>
        <p:origin x="1188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2CEB3-3600-4C0B-BA2C-7E379646E1D1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40DF9-B4CB-4C6F-AC41-6B6DD6321B1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730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40DF9-B4CB-4C6F-AC41-6B6DD6321B12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615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5510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0125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265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35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149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2369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5540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5061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6587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578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9782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D6805-35A5-4014-AE2C-744D76C94F48}" type="datetimeFigureOut">
              <a:rPr lang="uk-UA" smtClean="0"/>
              <a:pPr/>
              <a:t>04.04.2016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62803-4301-4C6C-83C7-CEA8DB3BA8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12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0.png"/><Relationship Id="rId4" Type="http://schemas.openxmlformats.org/officeDocument/2006/relationships/image" Target="../media/image260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фізика 2016\free-business-vector-background-with-globe-0918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4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6522/16969765.a1/0_6ab93_86b802d7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9692" y="2176215"/>
            <a:ext cx="2459440" cy="164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1096" y="548680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Рівномірний прямолінійний рух. Швидкість руху. Графік швидкості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1" name="Picture 7" descr="D:\фізика 2016\00r624\00r624\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13" y="3435036"/>
            <a:ext cx="3027199" cy="35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07904" y="4221868"/>
            <a:ext cx="5100096" cy="2677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Лук</a:t>
            </a:r>
            <a:r>
              <a:rPr lang="en-US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’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яненко Зоя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Миколаївна</a:t>
            </a:r>
            <a:r>
              <a:rPr lang="uk-UA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,</a:t>
            </a:r>
            <a:endParaRPr lang="ru-RU" sz="2400" b="1" dirty="0" smtClean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      вчитель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фізики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Свидівоцької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загальноосвітньої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школи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І-ІІІ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ступенів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Черкаської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районної ради Черкаської області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3"/>
          <a:srcRect l="2312" t="3446" r="1124" b="2374"/>
          <a:stretch/>
        </p:blipFill>
        <p:spPr>
          <a:xfrm>
            <a:off x="1871211" y="2924944"/>
            <a:ext cx="5335480" cy="344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1484784"/>
            <a:ext cx="84556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>
                <a:solidFill>
                  <a:srgbClr val="3366FF"/>
                </a:solidFill>
              </a:rPr>
              <a:t>Напрямок і значення швидкості руху тіла залежать від того, відносно якого тіла розглядають рух</a:t>
            </a:r>
            <a:endParaRPr lang="uk-UA" sz="32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Швидкість.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6106" y="1556792"/>
            <a:ext cx="5510677" cy="413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2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719" y="226870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Позначається    , вимірюється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6418" y="2376421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en-US" dirty="0" smtClean="0"/>
              <a:t> </a:t>
            </a:r>
            <a:endParaRPr lang="uk-UA" dirty="0"/>
          </a:p>
        </p:txBody>
      </p:sp>
      <p:sp>
        <p:nvSpPr>
          <p:cNvPr id="25" name="TextBox 24"/>
          <p:cNvSpPr txBox="1"/>
          <p:nvPr/>
        </p:nvSpPr>
        <p:spPr>
          <a:xfrm>
            <a:off x="6651751" y="2212146"/>
            <a:ext cx="1398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90821" y="220491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8568" y="2892470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Відстань, яку проходить тіло за певний проміжок часу називається шляхом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8579" y="1628800"/>
            <a:ext cx="2636439" cy="50434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Шлях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6887" y="5823326"/>
            <a:ext cx="7882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Шлях гепарда за 0, 5 години          = 114 км/год *0, 5 год= 57 км= 57000 м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99792" y="2295906"/>
            <a:ext cx="667788" cy="584775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r>
              <a:rPr lang="uk-UA">
                <a:solidFill>
                  <a:srgbClr val="FF0000"/>
                </a:solidFill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752971" y="2255536"/>
                <a:ext cx="667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366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m:t>𝒍</m:t>
                      </m:r>
                    </m:oMath>
                  </m:oMathPara>
                </a14:m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971" y="2255536"/>
                <a:ext cx="667788" cy="58477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единительная линия 8"/>
          <p:cNvCxnSpPr/>
          <p:nvPr/>
        </p:nvCxnSpPr>
        <p:spPr>
          <a:xfrm flipV="1">
            <a:off x="4283968" y="5229329"/>
            <a:ext cx="4032448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707904" y="5653256"/>
                <a:ext cx="667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366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m:t>𝒍</m:t>
                      </m:r>
                    </m:oMath>
                  </m:oMathPara>
                </a14:m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5653256"/>
                <a:ext cx="667788" cy="58477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Прямая соединительная линия 12"/>
          <p:cNvCxnSpPr/>
          <p:nvPr/>
        </p:nvCxnSpPr>
        <p:spPr>
          <a:xfrm>
            <a:off x="4283968" y="5229329"/>
            <a:ext cx="0" cy="389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310257" y="5236598"/>
            <a:ext cx="0" cy="389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283968" y="5424251"/>
            <a:ext cx="4032448" cy="7269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5815121" y="5360868"/>
                <a:ext cx="667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366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m:t>𝒍</m:t>
                      </m:r>
                    </m:oMath>
                  </m:oMathPara>
                </a14:m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121" y="5360868"/>
                <a:ext cx="667788" cy="58477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7" t="56808" b="8201"/>
          <a:stretch/>
        </p:blipFill>
        <p:spPr>
          <a:xfrm>
            <a:off x="6876256" y="4107945"/>
            <a:ext cx="688322" cy="760054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987" y="4059175"/>
            <a:ext cx="2714696" cy="1170154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397247" y="4363650"/>
            <a:ext cx="2636439" cy="86567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43608" y="4422540"/>
                <a:ext cx="159171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3366FF"/>
                        </a:solidFill>
                        <a:latin typeface="Cambria Math" panose="02040503050406030204" pitchFamily="18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m:t>𝒍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m:t> </m:t>
                    </m:r>
                  </m:oMath>
                </a14:m>
                <a:r>
                  <a:rPr lang="en-US" sz="3200" b="1" dirty="0" smtClean="0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ѵ t</a:t>
                </a:r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4422540"/>
                <a:ext cx="1591715" cy="861774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t="-915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32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 0.00139 L 0.63681 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0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Графік швидкості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7596336" y="4172564"/>
            <a:ext cx="197755" cy="192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1376779" y="2492896"/>
            <a:ext cx="6219557" cy="1584176"/>
            <a:chOff x="1475656" y="2996952"/>
            <a:chExt cx="6219557" cy="158417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475656" y="2996952"/>
              <a:ext cx="208823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707904" y="4268834"/>
              <a:ext cx="3987309" cy="3122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8"/>
          <a:stretch/>
        </p:blipFill>
        <p:spPr>
          <a:xfrm>
            <a:off x="467544" y="1393565"/>
            <a:ext cx="8280920" cy="2198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052" name="Прямая со стрелкой 2051"/>
          <p:cNvCxnSpPr/>
          <p:nvPr/>
        </p:nvCxnSpPr>
        <p:spPr>
          <a:xfrm flipH="1" flipV="1">
            <a:off x="1426217" y="3764778"/>
            <a:ext cx="1" cy="2400526"/>
          </a:xfrm>
          <a:prstGeom prst="straightConnector1">
            <a:avLst/>
          </a:prstGeom>
          <a:ln w="38100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7" name="Прямая со стрелкой 2056"/>
          <p:cNvCxnSpPr/>
          <p:nvPr/>
        </p:nvCxnSpPr>
        <p:spPr>
          <a:xfrm>
            <a:off x="899592" y="5877272"/>
            <a:ext cx="2880320" cy="0"/>
          </a:xfrm>
          <a:prstGeom prst="straightConnector1">
            <a:avLst/>
          </a:prstGeom>
          <a:ln w="38100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706137" y="3628537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ѵ</a:t>
            </a:r>
            <a:endParaRPr lang="uk-UA" sz="3200" dirty="0">
              <a:solidFill>
                <a:srgbClr val="3366FF"/>
              </a:solidFill>
            </a:endParaRPr>
          </a:p>
        </p:txBody>
      </p:sp>
      <p:sp>
        <p:nvSpPr>
          <p:cNvPr id="2059" name="TextBox 2058"/>
          <p:cNvSpPr txBox="1"/>
          <p:nvPr/>
        </p:nvSpPr>
        <p:spPr>
          <a:xfrm>
            <a:off x="633310" y="4172564"/>
            <a:ext cx="693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(</a:t>
            </a:r>
            <a:r>
              <a:rPr lang="uk-UA" dirty="0" smtClean="0">
                <a:solidFill>
                  <a:srgbClr val="3366FF"/>
                </a:solidFill>
              </a:rPr>
              <a:t>м/с</a:t>
            </a:r>
            <a:r>
              <a:rPr lang="en-US" dirty="0" smtClean="0">
                <a:solidFill>
                  <a:srgbClr val="3366FF"/>
                </a:solidFill>
              </a:rPr>
              <a:t>)</a:t>
            </a:r>
            <a:endParaRPr lang="uk-UA" dirty="0">
              <a:solidFill>
                <a:srgbClr val="3366FF"/>
              </a:solidFill>
            </a:endParaRPr>
          </a:p>
        </p:txBody>
      </p:sp>
      <p:cxnSp>
        <p:nvCxnSpPr>
          <p:cNvPr id="2061" name="Прямая соединительная линия 2060"/>
          <p:cNvCxnSpPr/>
          <p:nvPr/>
        </p:nvCxnSpPr>
        <p:spPr>
          <a:xfrm flipH="1">
            <a:off x="1426218" y="5517232"/>
            <a:ext cx="193454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1426218" y="5085184"/>
            <a:ext cx="193454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1417071" y="4669726"/>
            <a:ext cx="193454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4" name="Прямая соединительная линия 2063"/>
          <p:cNvCxnSpPr/>
          <p:nvPr/>
        </p:nvCxnSpPr>
        <p:spPr>
          <a:xfrm flipV="1">
            <a:off x="1835696" y="57332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2195736" y="575950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2555776" y="574164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2915816" y="5759506"/>
            <a:ext cx="0" cy="1011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7" name="TextBox 2066"/>
          <p:cNvSpPr txBox="1"/>
          <p:nvPr/>
        </p:nvSpPr>
        <p:spPr>
          <a:xfrm>
            <a:off x="3432622" y="6154934"/>
            <a:ext cx="242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366FF"/>
                </a:solidFill>
              </a:rPr>
              <a:t>t</a:t>
            </a:r>
            <a:endParaRPr lang="uk-UA" dirty="0">
              <a:solidFill>
                <a:srgbClr val="3366FF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11683" y="6154107"/>
            <a:ext cx="472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(c)</a:t>
            </a:r>
            <a:endParaRPr lang="uk-UA" dirty="0">
              <a:solidFill>
                <a:srgbClr val="3366FF"/>
              </a:solidFill>
            </a:endParaRPr>
          </a:p>
        </p:txBody>
      </p:sp>
      <p:cxnSp>
        <p:nvCxnSpPr>
          <p:cNvPr id="2069" name="Прямая соединительная линия 2068"/>
          <p:cNvCxnSpPr/>
          <p:nvPr/>
        </p:nvCxnSpPr>
        <p:spPr>
          <a:xfrm flipH="1">
            <a:off x="1835696" y="2902795"/>
            <a:ext cx="6120681" cy="0"/>
          </a:xfrm>
          <a:prstGeom prst="line">
            <a:avLst/>
          </a:prstGeom>
          <a:ln w="381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2" name="Прямая со стрелкой 2071"/>
          <p:cNvCxnSpPr/>
          <p:nvPr/>
        </p:nvCxnSpPr>
        <p:spPr>
          <a:xfrm flipH="1">
            <a:off x="6546901" y="2509629"/>
            <a:ext cx="504056" cy="0"/>
          </a:xfrm>
          <a:prstGeom prst="straightConnector1">
            <a:avLst/>
          </a:prstGeom>
          <a:ln w="28575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8" name="Группа 2077"/>
          <p:cNvGrpSpPr/>
          <p:nvPr/>
        </p:nvGrpSpPr>
        <p:grpSpPr>
          <a:xfrm>
            <a:off x="6507777" y="1568596"/>
            <a:ext cx="1477128" cy="1344370"/>
            <a:chOff x="6556612" y="1896316"/>
            <a:chExt cx="1477128" cy="1344370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6612" y="2708920"/>
              <a:ext cx="1477128" cy="531766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6717167" y="1896316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3366FF"/>
                  </a:solidFill>
                </a:rPr>
                <a:t>ѵ</a:t>
              </a:r>
              <a:endParaRPr lang="uk-UA" sz="2800" dirty="0">
                <a:solidFill>
                  <a:srgbClr val="3366FF"/>
                </a:solidFill>
              </a:endParaRPr>
            </a:p>
          </p:txBody>
        </p:sp>
      </p:grpSp>
      <p:cxnSp>
        <p:nvCxnSpPr>
          <p:cNvPr id="2075" name="Прямая соединительная линия 2074"/>
          <p:cNvCxnSpPr/>
          <p:nvPr/>
        </p:nvCxnSpPr>
        <p:spPr>
          <a:xfrm>
            <a:off x="1426218" y="4669726"/>
            <a:ext cx="200640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585022" y="6307334"/>
            <a:ext cx="242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366FF"/>
                </a:solidFill>
              </a:rPr>
              <a:t>t</a:t>
            </a:r>
            <a:endParaRPr lang="uk-UA" dirty="0">
              <a:solidFill>
                <a:srgbClr val="3366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99591" y="4469671"/>
            <a:ext cx="477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30 </a:t>
            </a:r>
            <a:endParaRPr lang="uk-UA" sz="2000" dirty="0">
              <a:solidFill>
                <a:srgbClr val="3366FF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83206" y="3807911"/>
            <a:ext cx="45652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Графіком швидкості  прямолінійного рівномірного руху є пряма лінія, паралельна осі </a:t>
            </a:r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475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74879E-6 L -0.62153 -0.00255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76" y="-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807E-6 L -0.62309 0.00532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63" y="2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6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985" y="4797152"/>
            <a:ext cx="8424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прямолінійному рівномірному русі шлях </a:t>
            </a:r>
            <a:r>
              <a:rPr lang="uk-UA" sz="32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чисельно</a:t>
            </a:r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дорівнює площі прямокутника 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графіком швидкості  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1331640" y="1772816"/>
            <a:ext cx="0" cy="28803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11560" y="4077072"/>
            <a:ext cx="410445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835696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92896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71800" y="394604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75856" y="394604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6985" y="178383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810" y="2351336"/>
            <a:ext cx="75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м/с</a:t>
            </a:r>
            <a:endParaRPr lang="uk-UA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87216" y="4221088"/>
            <a:ext cx="26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6016" y="422458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uk-UA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361923" y="2386587"/>
            <a:ext cx="3035777" cy="1656184"/>
          </a:xfrm>
          <a:prstGeom prst="rect">
            <a:avLst/>
          </a:prstGeom>
          <a:gradFill flip="none" rotWithShape="1">
            <a:gsLst>
              <a:gs pos="0">
                <a:srgbClr val="4AC2E8">
                  <a:tint val="66000"/>
                  <a:satMod val="160000"/>
                </a:srgbClr>
              </a:gs>
              <a:gs pos="50000">
                <a:srgbClr val="4AC2E8">
                  <a:tint val="44500"/>
                  <a:satMod val="160000"/>
                </a:srgbClr>
              </a:gs>
              <a:gs pos="100000">
                <a:srgbClr val="4AC2E8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351439" y="3501008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342596" y="2924944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835696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395909" y="3929371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879812" y="3943469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347864" y="392753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851920" y="393305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387216" y="392753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1331640" y="2386587"/>
            <a:ext cx="3055576" cy="0"/>
          </a:xfrm>
          <a:prstGeom prst="line">
            <a:avLst/>
          </a:prstGeom>
          <a:ln w="28575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TextBox 2050"/>
          <p:cNvSpPr txBox="1"/>
          <p:nvPr/>
        </p:nvSpPr>
        <p:spPr>
          <a:xfrm>
            <a:off x="3642568" y="419221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10</a:t>
            </a:r>
            <a:endParaRPr lang="uk-UA" dirty="0">
              <a:solidFill>
                <a:srgbClr val="3366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50089" y="22019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30</a:t>
            </a:r>
            <a:endParaRPr lang="uk-UA" dirty="0">
              <a:solidFill>
                <a:srgbClr val="336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975942" y="2924944"/>
                <a:ext cx="159171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3366FF"/>
                        </a:solidFill>
                        <a:latin typeface="Cambria Math" panose="02040503050406030204" pitchFamily="18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m:t>𝒍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m:t> </m:t>
                    </m:r>
                  </m:oMath>
                </a14:m>
                <a:r>
                  <a:rPr lang="en-US" sz="3200" b="1" dirty="0" smtClean="0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ѵ t</a:t>
                </a:r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5942" y="2924944"/>
                <a:ext cx="1591715" cy="86177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t="-922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561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4877961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41304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Графік шляху 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540" y="4989824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Графіком залежності шляху від часу прямолінійного рівномірного руху є пряма лінія, що нахилена під кутом до осі </a:t>
            </a:r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551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фізика 2016\00r624\00r624\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3396027"/>
            <a:ext cx="3027199" cy="35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16"/>
          <a:stretch/>
        </p:blipFill>
        <p:spPr>
          <a:xfrm>
            <a:off x="5839435" y="896898"/>
            <a:ext cx="3209632" cy="5711964"/>
          </a:xfrm>
          <a:prstGeom prst="rect">
            <a:avLst/>
          </a:prstGeom>
        </p:spPr>
      </p:pic>
      <p:pic>
        <p:nvPicPr>
          <p:cNvPr id="9" name="Picture 6" descr="http://img-fotki.yandex.ru/get/6522/16969765.a1/0_6ab93_86b802d7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8116" flipH="1">
            <a:off x="3797421" y="556493"/>
            <a:ext cx="2555696" cy="171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85" t="49114" b="25443"/>
          <a:stretch/>
        </p:blipFill>
        <p:spPr>
          <a:xfrm>
            <a:off x="6165877" y="5013176"/>
            <a:ext cx="1278374" cy="12349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93" b="60590"/>
          <a:stretch/>
        </p:blipFill>
        <p:spPr>
          <a:xfrm>
            <a:off x="611560" y="548680"/>
            <a:ext cx="1623880" cy="270274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11560" y="2924944"/>
            <a:ext cx="59062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запитає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вчив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запитає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знаєш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  <a:endParaRPr lang="en-US" sz="3200" b="1" dirty="0" smtClean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 мудрість</a:t>
            </a:r>
            <a: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279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5180" y="404664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джерел: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23362" y="2276872"/>
            <a:ext cx="406845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Інтернет</a:t>
            </a:r>
            <a:r>
              <a:rPr lang="ru-RU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- </a:t>
            </a:r>
            <a:r>
              <a:rPr lang="ru-RU" sz="3200" b="1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ресурси</a:t>
            </a:r>
            <a:r>
              <a:rPr lang="uk-UA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  <a:endParaRPr lang="ru-RU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029" y="1268616"/>
            <a:ext cx="8189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Література: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894" y="2861647"/>
            <a:ext cx="8712968" cy="36933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uk-U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rgbClr val="3366FF"/>
                </a:solidFill>
                <a:latin typeface="+mn-lt"/>
              </a:rPr>
              <a:t>http://pro-status.com.ua/citaty/8/326_8.php</a:t>
            </a:r>
            <a:r>
              <a:rPr lang="ru-RU" dirty="0">
                <a:solidFill>
                  <a:srgbClr val="3366FF"/>
                </a:solidFill>
                <a:latin typeface="+mn-lt"/>
              </a:rPr>
              <a:t>.</a:t>
            </a:r>
            <a:endParaRPr lang="ru-RU" dirty="0" smtClean="0">
              <a:solidFill>
                <a:srgbClr val="3366FF"/>
              </a:solidFill>
              <a:latin typeface="+mn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uk-UA" dirty="0">
                <a:solidFill>
                  <a:srgbClr val="3366FF"/>
                </a:solidFill>
                <a:latin typeface="+mn-lt"/>
              </a:rPr>
              <a:t>http://photoshablon.ru</a:t>
            </a:r>
            <a:r>
              <a:rPr lang="uk-UA" dirty="0" smtClean="0">
                <a:solidFill>
                  <a:srgbClr val="3366FF"/>
                </a:solidFill>
                <a:latin typeface="+mn-lt"/>
              </a:rPr>
              <a:t>/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3366FF"/>
                </a:solidFill>
                <a:latin typeface="+mn-lt"/>
              </a:rPr>
              <a:t>http</a:t>
            </a:r>
            <a:r>
              <a:rPr lang="en-US" dirty="0">
                <a:solidFill>
                  <a:srgbClr val="3366FF"/>
                </a:solidFill>
                <a:latin typeface="+mn-lt"/>
              </a:rPr>
              <a:t>://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physik.ucoz.ru/load/videofilmy/mekhanika/ravnomernoe_prjamolinejnoe_dvizhenie/14-1-0-15</a:t>
            </a:r>
            <a:r>
              <a:rPr lang="ru-RU" dirty="0" smtClean="0">
                <a:solidFill>
                  <a:srgbClr val="3366FF"/>
                </a:solidFill>
                <a:latin typeface="+mn-lt"/>
              </a:rPr>
              <a:t>.</a:t>
            </a:r>
            <a:endParaRPr lang="uk-UA" dirty="0" smtClean="0">
              <a:solidFill>
                <a:srgbClr val="3366FF"/>
              </a:solidFill>
              <a:latin typeface="+mn-lt"/>
            </a:endParaRPr>
          </a:p>
          <a:p>
            <a:r>
              <a:rPr lang="ru-RU" dirty="0">
                <a:solidFill>
                  <a:srgbClr val="3366FF"/>
                </a:solidFill>
                <a:latin typeface="+mn-lt"/>
              </a:rPr>
              <a:t> </a:t>
            </a:r>
            <a:r>
              <a:rPr lang="ru-RU" dirty="0" smtClean="0">
                <a:solidFill>
                  <a:srgbClr val="3366FF"/>
                </a:solidFill>
                <a:latin typeface="+mn-lt"/>
              </a:rPr>
              <a:t>- 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https</a:t>
            </a:r>
            <a:r>
              <a:rPr lang="en-US" dirty="0">
                <a:solidFill>
                  <a:srgbClr val="3366FF"/>
                </a:solidFill>
                <a:latin typeface="+mn-lt"/>
              </a:rPr>
              <a:t>://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www.google.com.ua/s</a:t>
            </a:r>
            <a:r>
              <a:rPr lang="ru-RU" dirty="0" smtClean="0">
                <a:solidFill>
                  <a:srgbClr val="3366FF"/>
                </a:solidFill>
                <a:latin typeface="+mn-lt"/>
              </a:rPr>
              <a:t>.</a:t>
            </a:r>
            <a:endParaRPr lang="uk-UA" dirty="0">
              <a:solidFill>
                <a:srgbClr val="3366FF"/>
              </a:solidFill>
              <a:latin typeface="+mn-lt"/>
            </a:endParaRPr>
          </a:p>
          <a:p>
            <a:r>
              <a:rPr lang="ru-RU" dirty="0" smtClean="0">
                <a:solidFill>
                  <a:srgbClr val="3366FF"/>
                </a:solidFill>
                <a:latin typeface="+mn-lt"/>
              </a:rPr>
              <a:t>- </a:t>
            </a:r>
            <a:r>
              <a:rPr lang="uk-UA" dirty="0" smtClean="0">
                <a:solidFill>
                  <a:srgbClr val="3366FF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http</a:t>
            </a:r>
            <a:r>
              <a:rPr lang="en-US" dirty="0">
                <a:solidFill>
                  <a:srgbClr val="3366FF"/>
                </a:solidFill>
                <a:latin typeface="+mn-lt"/>
              </a:rPr>
              <a:t>://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photo-designs.ru/14193-klipart-na-prozrachnom-fone-png.</a:t>
            </a:r>
            <a:endParaRPr lang="uk-UA" dirty="0">
              <a:solidFill>
                <a:srgbClr val="3366FF"/>
              </a:solidFill>
              <a:latin typeface="+mn-lt"/>
            </a:endParaRPr>
          </a:p>
          <a:p>
            <a:r>
              <a:rPr lang="ru-RU" dirty="0" smtClean="0">
                <a:solidFill>
                  <a:srgbClr val="3366FF"/>
                </a:solidFill>
                <a:latin typeface="+mn-lt"/>
              </a:rPr>
              <a:t>- </a:t>
            </a:r>
            <a:r>
              <a:rPr lang="uk-UA" dirty="0" smtClean="0">
                <a:solidFill>
                  <a:srgbClr val="3366FF"/>
                </a:solidFill>
                <a:latin typeface="+mn-lt"/>
              </a:rPr>
              <a:t> </a:t>
            </a:r>
            <a:r>
              <a:rPr lang="en-US" dirty="0">
                <a:solidFill>
                  <a:srgbClr val="3366FF"/>
                </a:solidFill>
                <a:latin typeface="+mn-lt"/>
              </a:rPr>
              <a:t>https://r10---sn-5hne6nek.googlevideo.com/videoplayback</a:t>
            </a:r>
            <a:endParaRPr lang="uk-UA" dirty="0">
              <a:solidFill>
                <a:srgbClr val="3366FF"/>
              </a:solidFill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- 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www.eak-filmiki.narod.ru/1mexanika/planeta.gif</a:t>
            </a:r>
            <a:endParaRPr lang="uk-UA" dirty="0" smtClean="0">
              <a:solidFill>
                <a:srgbClr val="3366FF"/>
              </a:solidFill>
              <a:latin typeface="+mn-lt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- 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s.fishki.net/upload/post/201505/03/1521185/gif-08052013-10.gif</a:t>
            </a:r>
            <a:r>
              <a:rPr lang="uk-UA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ok-t.ru/studopedia/baza13/1640086717185.files/image001.gif</a:t>
            </a:r>
            <a:endParaRPr lang="uk-UA" dirty="0" smtClean="0">
              <a:solidFill>
                <a:srgbClr val="3366FF"/>
              </a:solidFill>
              <a:latin typeface="+mn-lt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- 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sunveter.ru/uploads/posts/2014-03/1396183775_pappy9a.gif</a:t>
            </a:r>
            <a:endParaRPr lang="uk-UA" dirty="0" smtClean="0">
              <a:solidFill>
                <a:srgbClr val="3366FF"/>
              </a:solidFill>
              <a:latin typeface="+mn-lt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- 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http://liubavyshka.ru/_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ph/21/2/677044009.gif</a:t>
            </a:r>
            <a:endParaRPr lang="uk-UA" dirty="0" smtClean="0">
              <a:solidFill>
                <a:srgbClr val="3366FF"/>
              </a:solidFill>
              <a:latin typeface="+mn-lt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- </a:t>
            </a:r>
            <a:r>
              <a:rPr lang="en-US" dirty="0" smtClean="0">
                <a:solidFill>
                  <a:srgbClr val="3366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3366FF"/>
                </a:solidFill>
                <a:latin typeface="+mn-lt"/>
                <a:cs typeface="Times New Roman" pitchFamily="18" charset="0"/>
              </a:rPr>
              <a:t>http://www.ceae.ru/files/71957808.gif</a:t>
            </a:r>
            <a:endParaRPr lang="ru-RU" dirty="0">
              <a:solidFill>
                <a:srgbClr val="3366F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029" y="1754901"/>
            <a:ext cx="8235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3366FF"/>
                </a:solidFill>
              </a:rPr>
              <a:t>- В.Г. Бар'яхтар, </a:t>
            </a:r>
            <a:r>
              <a:rPr lang="uk-UA" dirty="0" err="1" smtClean="0">
                <a:solidFill>
                  <a:srgbClr val="3366FF"/>
                </a:solidFill>
              </a:rPr>
              <a:t>С.О.Довгий</a:t>
            </a:r>
            <a:r>
              <a:rPr lang="uk-UA" dirty="0" smtClean="0">
                <a:solidFill>
                  <a:srgbClr val="3366FF"/>
                </a:solidFill>
              </a:rPr>
              <a:t>, Ф.Я. </a:t>
            </a:r>
            <a:r>
              <a:rPr lang="uk-UA" dirty="0" err="1" smtClean="0">
                <a:solidFill>
                  <a:srgbClr val="3366FF"/>
                </a:solidFill>
              </a:rPr>
              <a:t>Божинова</a:t>
            </a:r>
            <a:r>
              <a:rPr lang="uk-UA" dirty="0" smtClean="0">
                <a:solidFill>
                  <a:srgbClr val="3366FF"/>
                </a:solidFill>
              </a:rPr>
              <a:t> та ін. Фізика: підручник для 7 класу загальноосвітніх навчальних закладів- Х.: видавництво « Ранок», 2015.-256с. </a:t>
            </a:r>
            <a:endParaRPr lang="uk-UA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5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7045" y="33265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Механічний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4027512" cy="3020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063" y="3140968"/>
            <a:ext cx="4027512" cy="30206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58063" y="1556792"/>
            <a:ext cx="389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Чим відрізняються дані механічні рухи?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581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7045" y="33265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Рівномірний прямолінійний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42127"/>
            <a:ext cx="306919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971"/>
          <a:stretch/>
        </p:blipFill>
        <p:spPr>
          <a:xfrm>
            <a:off x="4556328" y="1169354"/>
            <a:ext cx="3069193" cy="2382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" t="7082" r="-913" b="6451"/>
          <a:stretch/>
        </p:blipFill>
        <p:spPr>
          <a:xfrm>
            <a:off x="5436095" y="3906423"/>
            <a:ext cx="3067635" cy="2277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5"/>
          <a:stretch/>
        </p:blipFill>
        <p:spPr>
          <a:xfrm>
            <a:off x="1507149" y="3988379"/>
            <a:ext cx="3069192" cy="2277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107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7045" y="332656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Рівномірний прямолінійний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445224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Траєкторія рівномірного прямолінійного руху – пряма лінія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93" y="1556792"/>
            <a:ext cx="8280920" cy="356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547664" y="4437112"/>
            <a:ext cx="4824536" cy="800"/>
          </a:xfrm>
          <a:prstGeom prst="line">
            <a:avLst/>
          </a:prstGeom>
          <a:ln w="3810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71800" y="4293096"/>
            <a:ext cx="0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550639" y="4293096"/>
            <a:ext cx="0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995936" y="4293896"/>
            <a:ext cx="0" cy="144016"/>
          </a:xfrm>
          <a:prstGeom prst="line">
            <a:avLst/>
          </a:prstGeom>
          <a:ln w="3810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20072" y="4269071"/>
            <a:ext cx="0" cy="144016"/>
          </a:xfrm>
          <a:prstGeom prst="line">
            <a:avLst/>
          </a:prstGeom>
          <a:ln w="3810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352512" y="4269071"/>
            <a:ext cx="0" cy="144016"/>
          </a:xfrm>
          <a:prstGeom prst="line">
            <a:avLst/>
          </a:prstGeom>
          <a:ln w="3810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447764" y="2901198"/>
            <a:ext cx="648072" cy="0"/>
          </a:xfrm>
          <a:prstGeom prst="straightConnector1">
            <a:avLst/>
          </a:prstGeom>
          <a:ln w="28575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372200" y="4437912"/>
            <a:ext cx="1080120" cy="1"/>
          </a:xfrm>
          <a:prstGeom prst="straightConnector1">
            <a:avLst/>
          </a:prstGeom>
          <a:ln w="38100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82013" y="4538830"/>
            <a:ext cx="285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</a:rPr>
              <a:t>0</a:t>
            </a:r>
            <a:endParaRPr lang="uk-UA" sz="3200" b="1" dirty="0">
              <a:solidFill>
                <a:srgbClr val="3366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12260" y="4538830"/>
            <a:ext cx="285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</a:rPr>
              <a:t>х</a:t>
            </a:r>
            <a:endParaRPr lang="uk-UA" sz="3200" b="1" dirty="0">
              <a:solidFill>
                <a:srgbClr val="3366FF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79" y="2420888"/>
            <a:ext cx="1914720" cy="165593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19" r="66068" b="12986"/>
          <a:stretch/>
        </p:blipFill>
        <p:spPr>
          <a:xfrm>
            <a:off x="1524542" y="3340198"/>
            <a:ext cx="2335657" cy="109691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106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17534E-6 L 0.48125 -0.00208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6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46" y="48385"/>
            <a:ext cx="91732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Прямолінійний рівномірний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59" y="1493787"/>
            <a:ext cx="6264696" cy="38942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5445224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Відстань між краплинами однакова за рівні інтервали часу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526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Прямолінійний рівномірний 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28800"/>
            <a:ext cx="5040560" cy="331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0008" y="530120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будь-які рівні інтервали часу тіло переміщується на однакову відстань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167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98709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Прямолінійний рівномірний  рух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437112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Прямолінійним рівномірним рухом називається механічний рух вздовж прямої лінії, при якому тіло за рівні проміжки часу переміщується на однакову відстань.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616" y="2060848"/>
            <a:ext cx="1584176" cy="15407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86387" y="2081451"/>
            <a:ext cx="1584176" cy="15407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0495" y="2060847"/>
            <a:ext cx="1584176" cy="1540785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467544" y="3717033"/>
            <a:ext cx="7560840" cy="72007"/>
          </a:xfrm>
          <a:prstGeom prst="straightConnector1">
            <a:avLst/>
          </a:prstGeom>
          <a:ln w="38100">
            <a:solidFill>
              <a:srgbClr val="33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899592" y="1556792"/>
            <a:ext cx="0" cy="28083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899592" y="3753036"/>
            <a:ext cx="1728192" cy="15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27784" y="3601631"/>
            <a:ext cx="0" cy="15155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912300" y="3601481"/>
            <a:ext cx="0" cy="15155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345312" y="3717033"/>
            <a:ext cx="1728192" cy="2961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650753" y="3740269"/>
            <a:ext cx="1728192" cy="1276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378945" y="3615889"/>
            <a:ext cx="0" cy="15155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081401" y="3588714"/>
            <a:ext cx="0" cy="15155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170773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40352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5928" y="393201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7" r="19371" b="36964"/>
          <a:stretch/>
        </p:blipFill>
        <p:spPr>
          <a:xfrm>
            <a:off x="2229578" y="3905499"/>
            <a:ext cx="796412" cy="7937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5" t="68523" r="31734"/>
          <a:stretch/>
        </p:blipFill>
        <p:spPr>
          <a:xfrm>
            <a:off x="4055647" y="3895920"/>
            <a:ext cx="864532" cy="7662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7" t="56808" b="8201"/>
          <a:stretch/>
        </p:blipFill>
        <p:spPr>
          <a:xfrm>
            <a:off x="5729343" y="3895920"/>
            <a:ext cx="688322" cy="760054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7596336" y="4172564"/>
            <a:ext cx="197755" cy="192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59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719" y="226870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Позначається    , вимірюється </a:t>
            </a:r>
            <a:r>
              <a:rPr lang="uk-UA" sz="32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спидометром</a:t>
            </a:r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68974" y="226869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8579" y="1628800"/>
            <a:ext cx="2636439" cy="50434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83568" y="3170916"/>
            <a:ext cx="2636439" cy="50434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Шлях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6263" y="3861048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Позначається    , вимірюється метром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2852192" y="3861047"/>
                <a:ext cx="667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366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m:t>𝒍</m:t>
                      </m:r>
                    </m:oMath>
                  </m:oMathPara>
                </a14:m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192" y="3861047"/>
                <a:ext cx="667788" cy="58477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Скругленный прямоугольник 42"/>
          <p:cNvSpPr/>
          <p:nvPr/>
        </p:nvSpPr>
        <p:spPr>
          <a:xfrm>
            <a:off x="549647" y="4869160"/>
            <a:ext cx="2636439" cy="50434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 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8272" y="573325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Позначається  </a:t>
            </a:r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, вимірюється годинником 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Рисунок 20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11812"/>
            <a:ext cx="2004824" cy="2004824"/>
          </a:xfrm>
          <a:prstGeom prst="rect">
            <a:avLst/>
          </a:prstGeom>
        </p:spPr>
      </p:pic>
      <p:pic>
        <p:nvPicPr>
          <p:cNvPr id="2053" name="Рисунок 20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525" y="4231658"/>
            <a:ext cx="1137869" cy="1501598"/>
          </a:xfrm>
          <a:prstGeom prst="rect">
            <a:avLst/>
          </a:prstGeom>
        </p:spPr>
      </p:pic>
      <p:pic>
        <p:nvPicPr>
          <p:cNvPr id="1026" name="Picture 2" descr="D:\фізика 2016\kanzelyariya_187\BackToSchool_MartaD_el (23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043" y="3150263"/>
            <a:ext cx="5165952" cy="54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20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ізика 2016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" y="-5909"/>
            <a:ext cx="9138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272" y="271630"/>
            <a:ext cx="835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руху</a:t>
            </a: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719" y="226870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Позначається    , вимірюється 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6418" y="2376421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51751" y="2212146"/>
            <a:ext cx="1398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</a:t>
            </a:r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43808" y="227687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90821" y="220491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ѵ]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8568" y="2892470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Відстань, яку проходить тіло за одиницю часу називається швидкістю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8579" y="1628800"/>
            <a:ext cx="2636439" cy="50434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</a:t>
            </a:r>
            <a:endParaRPr lang="uk-UA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" name="Рисунок 20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987" y="4059175"/>
            <a:ext cx="2714696" cy="1170154"/>
          </a:xfrm>
          <a:prstGeom prst="rect">
            <a:avLst/>
          </a:prstGeom>
        </p:spPr>
      </p:pic>
      <p:pic>
        <p:nvPicPr>
          <p:cNvPr id="2049" name="Рисунок 20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6121" y="5514299"/>
            <a:ext cx="2168227" cy="609600"/>
          </a:xfrm>
          <a:prstGeom prst="rect">
            <a:avLst/>
          </a:prstGeom>
        </p:spPr>
      </p:pic>
      <p:sp>
        <p:nvSpPr>
          <p:cNvPr id="2051" name="TextBox 2050"/>
          <p:cNvSpPr txBox="1"/>
          <p:nvPr/>
        </p:nvSpPr>
        <p:spPr>
          <a:xfrm>
            <a:off x="5384348" y="4536832"/>
            <a:ext cx="32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гепарда 114 км/год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59091" y="5634433"/>
            <a:ext cx="32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равлика 1,5 мм/с</a:t>
            </a:r>
            <a:endParaRPr lang="uk-UA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79676" y="4549445"/>
            <a:ext cx="2674897" cy="1359768"/>
            <a:chOff x="279676" y="4549445"/>
            <a:chExt cx="2674897" cy="135976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279676" y="4549445"/>
              <a:ext cx="2674897" cy="1359768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32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936387" y="4615728"/>
              <a:ext cx="1361476" cy="1227201"/>
              <a:chOff x="906268" y="2394595"/>
              <a:chExt cx="1361476" cy="122720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906268" y="2636911"/>
                <a:ext cx="4320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ѵ</a:t>
                </a:r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299874" y="280709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k-UA" dirty="0">
                    <a:solidFill>
                      <a:srgbClr val="3366FF"/>
                    </a:solidFill>
                  </a:rPr>
                  <a:t>=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1599956" y="2394595"/>
                    <a:ext cx="667788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 i="1" smtClean="0">
                              <a:solidFill>
                                <a:srgbClr val="3366FF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Verdana" panose="020B0604030504040204" pitchFamily="34" charset="0"/>
                              <a:cs typeface="Verdana" panose="020B0604030504040204" pitchFamily="34" charset="0"/>
                            </a:rPr>
                            <m:t>𝒍</m:t>
                          </m:r>
                        </m:oMath>
                      </m:oMathPara>
                    </a14:m>
                    <a:endParaRPr lang="uk-UA" sz="3200" b="1" dirty="0">
                      <a:solidFill>
                        <a:srgbClr val="3366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mc:Choice>
            <mc:Fallback xmlns="">
              <p:sp>
                <p:nvSpPr>
                  <p:cNvPr id="6" name="Text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99956" y="2394595"/>
                    <a:ext cx="667788" cy="584775"/>
                  </a:xfrm>
                  <a:prstGeom prst="rect">
                    <a:avLst/>
                  </a:prstGeom>
                  <a:blipFill rotWithShape="1">
                    <a:blip r:embed="rId5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8" name="Прямая соединительная линия 27"/>
              <p:cNvCxnSpPr>
                <a:stCxn id="26" idx="3"/>
              </p:cNvCxnSpPr>
              <p:nvPr/>
            </p:nvCxnSpPr>
            <p:spPr>
              <a:xfrm>
                <a:off x="1599956" y="2991759"/>
                <a:ext cx="66778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1599956" y="3037021"/>
                <a:ext cx="667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endParaRPr lang="uk-UA" sz="3200" b="1" dirty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695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416</Words>
  <Application>Microsoft Office PowerPoint</Application>
  <PresentationFormat>Экран (4:3)</PresentationFormat>
  <Paragraphs>101</Paragraphs>
  <Slides>17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А</cp:lastModifiedBy>
  <cp:revision>65</cp:revision>
  <dcterms:created xsi:type="dcterms:W3CDTF">2016-02-17T19:39:34Z</dcterms:created>
  <dcterms:modified xsi:type="dcterms:W3CDTF">2016-04-04T08:44:45Z</dcterms:modified>
</cp:coreProperties>
</file>