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8" r:id="rId3"/>
    <p:sldId id="284" r:id="rId4"/>
    <p:sldId id="294" r:id="rId5"/>
    <p:sldId id="293" r:id="rId6"/>
    <p:sldId id="295" r:id="rId7"/>
    <p:sldId id="296" r:id="rId8"/>
    <p:sldId id="297" r:id="rId9"/>
    <p:sldId id="292" r:id="rId10"/>
    <p:sldId id="300" r:id="rId11"/>
    <p:sldId id="314" r:id="rId12"/>
    <p:sldId id="315" r:id="rId13"/>
    <p:sldId id="298" r:id="rId14"/>
    <p:sldId id="302" r:id="rId15"/>
    <p:sldId id="317" r:id="rId16"/>
    <p:sldId id="342" r:id="rId17"/>
    <p:sldId id="318" r:id="rId18"/>
    <p:sldId id="306" r:id="rId19"/>
    <p:sldId id="319" r:id="rId20"/>
    <p:sldId id="321" r:id="rId21"/>
    <p:sldId id="320" r:id="rId22"/>
    <p:sldId id="304" r:id="rId23"/>
    <p:sldId id="299" r:id="rId24"/>
    <p:sldId id="308" r:id="rId25"/>
    <p:sldId id="305" r:id="rId26"/>
    <p:sldId id="322" r:id="rId27"/>
    <p:sldId id="323" r:id="rId28"/>
    <p:sldId id="312" r:id="rId29"/>
    <p:sldId id="325" r:id="rId30"/>
    <p:sldId id="326" r:id="rId31"/>
    <p:sldId id="324" r:id="rId32"/>
    <p:sldId id="337" r:id="rId33"/>
    <p:sldId id="283" r:id="rId34"/>
    <p:sldId id="333" r:id="rId35"/>
    <p:sldId id="288" r:id="rId36"/>
    <p:sldId id="334" r:id="rId37"/>
    <p:sldId id="338" r:id="rId38"/>
    <p:sldId id="289" r:id="rId39"/>
    <p:sldId id="330" r:id="rId40"/>
    <p:sldId id="340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CC"/>
    <a:srgbClr val="820000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94" autoAdjust="0"/>
    <p:restoredTop sz="94660"/>
  </p:normalViewPr>
  <p:slideViewPr>
    <p:cSldViewPr>
      <p:cViewPr varScale="1">
        <p:scale>
          <a:sx n="68" d="100"/>
          <a:sy n="68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E277AB9-2925-4E61-BA25-871B55817B8D}" type="datetimeFigureOut">
              <a:rPr lang="ru-RU"/>
              <a:pPr>
                <a:defRPr/>
              </a:pPr>
              <a:t>16.02.2016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8F9429B-5D08-4A68-B6F0-2F0C7CDEF9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F9429B-5D08-4A68-B6F0-2F0C7CDEF915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uk-UA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68B52A9-8460-48DE-A3FA-79864798D8E0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58495-84F4-4E2E-B6B7-0F4DE3BE9AF0}" type="datetimeFigureOut">
              <a:rPr lang="ru-RU"/>
              <a:pPr>
                <a:defRPr/>
              </a:pPr>
              <a:t>16.02.2016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3F75C-B8DD-4C56-8FE0-1BA1906D48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576F1-F742-4CB8-97D9-6DA2203FDE65}" type="datetimeFigureOut">
              <a:rPr lang="ru-RU"/>
              <a:pPr>
                <a:defRPr/>
              </a:pPr>
              <a:t>16.02.2016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A5328-DA7C-474F-92E0-5F4C389041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6B370-ABC1-4CC9-9C56-1DC9871D4A11}" type="datetimeFigureOut">
              <a:rPr lang="ru-RU"/>
              <a:pPr>
                <a:defRPr/>
              </a:pPr>
              <a:t>16.02.2016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9C709-A120-4C8D-9DA5-598435443E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329B7-29F5-453D-9EAB-0BEFCE905D2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40F09-00A9-414A-B487-99E67D5DFF45}" type="datetimeFigureOut">
              <a:rPr lang="ru-RU"/>
              <a:pPr>
                <a:defRPr/>
              </a:pPr>
              <a:t>16.02.2016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D2499-A491-41B8-AE0A-98EE238550B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829C8-F25D-4832-BFBB-DDD24AFE2A04}" type="datetimeFigureOut">
              <a:rPr lang="ru-RU"/>
              <a:pPr>
                <a:defRPr/>
              </a:pPr>
              <a:t>16.02.2016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F24DB-F814-49D7-AAA3-846E51368D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D8296-6E8D-44F8-97DC-93819FDB7ADE}" type="datetimeFigureOut">
              <a:rPr lang="ru-RU"/>
              <a:pPr>
                <a:defRPr/>
              </a:pPr>
              <a:t>16.02.2016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F3F5C-3FD6-4B4F-A2A6-FD02CE84E3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44E47-A230-4458-8F80-96897D462BA3}" type="datetimeFigureOut">
              <a:rPr lang="ru-RU"/>
              <a:pPr>
                <a:defRPr/>
              </a:pPr>
              <a:t>16.02.2016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38C7B-1C0A-44CB-9D78-770206F24B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7BCC3-5DD4-4E2B-AFF7-BECDDBED3F57}" type="datetimeFigureOut">
              <a:rPr lang="ru-RU"/>
              <a:pPr>
                <a:defRPr/>
              </a:pPr>
              <a:t>16.02.2016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37B79-1DA1-486F-9507-DBE08F3CC6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92BBA-D86A-4B48-B78C-B6FB24F6FD11}" type="datetimeFigureOut">
              <a:rPr lang="ru-RU"/>
              <a:pPr>
                <a:defRPr/>
              </a:pPr>
              <a:t>16.02.2016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034C8-8F70-42BF-9E2E-B715465C25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7B468-F78B-4D16-9719-7626E212EE50}" type="datetimeFigureOut">
              <a:rPr lang="ru-RU"/>
              <a:pPr>
                <a:defRPr/>
              </a:pPr>
              <a:t>16.02.2016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30677-4024-4E27-B2BF-8691131DFD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AE1A5-D1C6-45C4-AA0B-70CA5414DF06}" type="datetimeFigureOut">
              <a:rPr lang="ru-RU"/>
              <a:pPr>
                <a:defRPr/>
              </a:pPr>
              <a:t>16.02.2016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086EA-43EA-4288-A852-EA3E074BC2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52156AF-663E-41E1-951E-49A982C68A78}" type="datetimeFigureOut">
              <a:rPr lang="ru-RU"/>
              <a:pPr>
                <a:defRPr/>
              </a:pPr>
              <a:t>16.02.2016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4BE97A-E41B-4FA8-A9F1-025150D6B4C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3" r:id="rId1"/>
    <p:sldLayoutId id="2147484063" r:id="rId2"/>
    <p:sldLayoutId id="2147484064" r:id="rId3"/>
    <p:sldLayoutId id="2147484065" r:id="rId4"/>
    <p:sldLayoutId id="2147484066" r:id="rId5"/>
    <p:sldLayoutId id="2147484067" r:id="rId6"/>
    <p:sldLayoutId id="2147484068" r:id="rId7"/>
    <p:sldLayoutId id="2147484069" r:id="rId8"/>
    <p:sldLayoutId id="2147484070" r:id="rId9"/>
    <p:sldLayoutId id="2147484071" r:id="rId10"/>
    <p:sldLayoutId id="2147484072" r:id="rId11"/>
    <p:sldLayoutId id="214748407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56;&#1086;&#1079;&#1088;&#1086;&#1073;&#1082;&#1072;%20%20%20%20&#1091;&#1088;&#1086;&#1082;&#1091;.docx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&#1057;&#1090;&#1077;&#1078;&#1080;&#1085;&#1072;&#1084;&#1080;%20&#1088;&#1110;&#1076;&#1085;&#1086;&#1075;&#1086;%20&#1082;&#1088;&#1072;&#1102;.&#1063;&#1077;&#1088;&#1082;&#1072;&#1097;&#1080;&#1085;&#1086;&#1102;%20&#1079;%20&#1064;&#1077;&#1074;&#1095;&#1077;&#1085;&#1082;&#1086;&#1084;.pptx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audio" Target="file:///C:\Users\User\Desktop\&#1059;&#1088;&#1086;&#1082;%202.&#1055;&#1110;&#1089;&#1085;&#1110;%20&#1087;&#1088;&#1086;&#1090;&#1080;%20&#1089;&#1086;&#1094;&#1110;&#1072;&#1083;&#1100;&#1085;&#1086;&#1075;&#1086;%20&#1110;%20&#1085;&#1072;&#1094;&#1110;&#1086;&#1085;&#1072;&#1083;&#1100;&#1085;&#1086;&#1075;&#1086;%20&#1075;&#1085;&#1110;&#1090;&#1091;\&#1052;&#1072;&#1082;&#1089;&#1080;&#1084;%20&#1082;&#1086;&#1079;&#1072;&#1082;%20&#1047;&#1072;&#1083;&#1110;&#1079;&#1085;&#1103;&#1082;.mp3" TargetMode="External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audio" Target="file:///C:\Users\User\Desktop\&#1059;&#1089;&#1085;&#1072;%20&#1085;&#1072;&#1088;&#1086;&#1076;&#1085;&#1072;%20&#1090;&#1074;&#1086;&#1088;&#1095;&#1110;&#1089;&#1090;&#1100;%20.%20&#1030;&#1089;&#1090;&#1086;&#1088;&#1080;&#1095;&#1085;&#1110;%20&#1087;&#1110;&#1089;&#1085;&#1110;\&#1059;&#1088;&#1086;&#1082;%202.&#1055;&#1110;&#1089;&#1085;&#1110;%20&#1087;&#1088;&#1086;&#1090;&#1080;%20&#1089;&#1086;&#1094;&#1110;&#1072;&#1083;&#1100;&#1085;&#1086;&#1075;&#1086;%20&#1110;%20&#1085;&#1072;&#1094;&#1110;&#1086;&#1085;&#1072;&#1083;&#1100;&#1085;&#1086;&#1075;&#1086;%20&#1075;&#1085;&#1110;&#1090;&#1091;\&#1047;&#1072;&#1083;&#1110;&#1079;&#1085;&#1103;&#1082;.mp3" TargetMode="External"/><Relationship Id="rId1" Type="http://schemas.openxmlformats.org/officeDocument/2006/relationships/audio" Target="file:///C:\Users\User\Desktop\&#1059;&#1089;&#1085;&#1072;%20&#1085;&#1072;&#1088;&#1086;&#1076;&#1085;&#1072;%20&#1090;&#1074;&#1086;&#1088;&#1095;&#1110;&#1089;&#1090;&#1100;%20.%20&#1030;&#1089;&#1090;&#1086;&#1088;&#1080;&#1095;&#1085;&#1110;%20&#1087;&#1110;&#1089;&#1085;&#1110;\&#1059;&#1088;&#1086;&#1082;%202.&#1055;&#1110;&#1089;&#1085;&#1110;%20&#1087;&#1088;&#1086;&#1090;&#1080;%20&#1089;&#1086;&#1094;&#1110;&#1072;&#1083;&#1100;&#1085;&#1086;&#1075;&#1086;%20&#1110;%20&#1085;&#1072;&#1094;&#1110;&#1086;&#1085;&#1072;&#1083;&#1100;&#1085;&#1086;&#1075;&#1086;%20&#1075;&#1085;&#1110;&#1090;&#1091;\5.mp3" TargetMode="Externa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44.png"/><Relationship Id="rId5" Type="http://schemas.openxmlformats.org/officeDocument/2006/relationships/audio" Target="file:///D:\1_V.I.P.files!!!\desk\&#1055;&#1110;&#1089;&#1085;&#1110;%20&#1087;&#1088;&#1086;%20&#1073;&#1086;&#1088;&#1086;&#1090;&#1100;&#1073;&#1091;%20&#1087;&#1088;&#1086;&#1090;&#1080;%20&#1089;&#1086;&#1094;&#1110;&#1072;&#1083;&#1100;&#1085;&#1086;&#1075;&#1086;%20&#1110;%20&#1085;&#1072;&#1094;&#1110;&#1086;&#1085;&#1072;&#1083;&#1100;&#1085;&#1086;&#1075;&#1086;%20&#1075;&#1085;&#1110;&#1090;&#1091;\2933_audio030.mp3" TargetMode="External"/><Relationship Id="rId10" Type="http://schemas.openxmlformats.org/officeDocument/2006/relationships/image" Target="../media/image43.png"/><Relationship Id="rId4" Type="http://schemas.openxmlformats.org/officeDocument/2006/relationships/audio" Target="file:///D:\&#1054;&#1089;&#1074;&#1110;&#1090;&#1072;%20&#1063;&#1077;&#1088;&#1082;&#1072;&#1097;&#1080;&#1085;&#1080;%202016\&#1059;&#1089;&#1085;&#1072;%20&#1085;&#1072;&#1088;&#1086;&#1076;&#1085;&#1072;%20&#1090;&#1074;&#1086;&#1088;&#1095;&#1110;&#1089;&#1090;&#1100;.&#1059;&#1088;&#1086;&#1082;&#1080;%20&#8470;%202-6\&#1059;&#1088;&#1086;&#1082;%20&#8470;%203\&#1055;&#1110;&#1089;&#1085;&#1110;%20&#1087;&#1088;&#1086;%20&#1073;&#1086;&#1088;&#1086;&#1090;&#1100;&#1073;&#1091;%20&#1087;&#1088;&#1086;&#1090;&#1080;%20&#1089;&#1086;&#1094;&#1110;&#1072;&#1083;&#1100;&#1085;&#1086;&#1075;&#1086;%20&#1110;%20&#1085;&#1072;&#1094;&#1110;&#1086;&#1085;&#1072;&#1083;&#1100;&#1085;&#1086;&#1075;&#1086;%20&#1075;&#1085;&#1110;&#1090;&#1091;\2933_audio030.mp3" TargetMode="External"/><Relationship Id="rId9" Type="http://schemas.openxmlformats.org/officeDocument/2006/relationships/image" Target="../media/image42.png"/><Relationship Id="rId14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53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getmanat.org/" TargetMode="External"/><Relationship Id="rId2" Type="http://schemas.openxmlformats.org/officeDocument/2006/relationships/hyperlink" Target="http://pidruchniki.com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daily-music.ru/" TargetMode="External"/><Relationship Id="rId5" Type="http://schemas.openxmlformats.org/officeDocument/2006/relationships/hyperlink" Target="http://narodna.pravda.com.ua/" TargetMode="External"/><Relationship Id="rId4" Type="http://schemas.openxmlformats.org/officeDocument/2006/relationships/hyperlink" Target="http://khortitsa.org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1"/>
          <p:cNvSpPr>
            <a:spLocks noChangeArrowheads="1"/>
          </p:cNvSpPr>
          <p:nvPr/>
        </p:nvSpPr>
        <p:spPr bwMode="auto">
          <a:xfrm>
            <a:off x="785786" y="1714488"/>
            <a:ext cx="6530975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ru-RU" sz="2800" b="1" i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Пісні про боротьбу проти </a:t>
            </a:r>
            <a:r>
              <a:rPr lang="uk-UA" altLang="ru-RU" sz="2800" b="1" i="1" dirty="0" smtClean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соціального </a:t>
            </a:r>
            <a:r>
              <a:rPr lang="uk-UA" altLang="ru-RU" sz="2800" b="1" i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та національного гніту </a:t>
            </a:r>
            <a:r>
              <a:rPr lang="uk-UA" altLang="ru-RU" sz="2800" b="1" i="1" dirty="0">
                <a:latin typeface="Times New Roman" pitchFamily="18" charset="0"/>
                <a:cs typeface="Times New Roman" pitchFamily="18" charset="0"/>
              </a:rPr>
              <a:t>(«Ой Морозе, Морозенку», «Максим козак Залізняк»)</a:t>
            </a:r>
            <a:endParaRPr lang="ru-RU" alt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285728"/>
            <a:ext cx="5040560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10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Тема</a:t>
            </a:r>
            <a:endParaRPr lang="ru-RU" sz="10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2"/>
          <a:srcRect r="2260"/>
          <a:stretch>
            <a:fillRect/>
          </a:stretch>
        </p:blipFill>
        <p:spPr bwMode="auto">
          <a:xfrm>
            <a:off x="6329363" y="-14288"/>
            <a:ext cx="2814637" cy="176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Прямоугольник 6"/>
          <p:cNvSpPr>
            <a:spLocks noChangeArrowheads="1"/>
          </p:cNvSpPr>
          <p:nvPr/>
        </p:nvSpPr>
        <p:spPr bwMode="auto">
          <a:xfrm>
            <a:off x="3724275" y="3716338"/>
            <a:ext cx="459740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Презентацію </a:t>
            </a:r>
            <a:r>
              <a:rPr lang="en-US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виконала: </a:t>
            </a:r>
          </a:p>
          <a:p>
            <a:pPr algn="ctr"/>
            <a:r>
              <a:rPr lang="uk-UA" sz="1600" b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Ратушна</a:t>
            </a:r>
            <a:r>
              <a:rPr lang="en-US" sz="1600" b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Наталія  </a:t>
            </a:r>
            <a:r>
              <a:rPr lang="en-US" sz="1600" b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 Миколаївна ,</a:t>
            </a:r>
          </a:p>
          <a:p>
            <a:pPr algn="ctr"/>
            <a:r>
              <a:rPr lang="uk-UA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учитель </a:t>
            </a:r>
            <a:r>
              <a:rPr lang="en-US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української </a:t>
            </a:r>
            <a:r>
              <a:rPr lang="en-US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мови  та  літератури </a:t>
            </a:r>
            <a:endParaRPr lang="ru-RU" sz="1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Лукашівськ</a:t>
            </a:r>
            <a:r>
              <a:rPr lang="uk-UA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ого</a:t>
            </a:r>
            <a:r>
              <a:rPr lang="ru-RU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навчально-виховного  комплексу «Дошкільний  навчальний  заклад - </a:t>
            </a:r>
            <a:r>
              <a:rPr lang="uk-UA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загальноосвітня</a:t>
            </a:r>
            <a:r>
              <a:rPr lang="ru-RU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школа  І - ІІІ ступенів» Чорнобаївської  районної  ради </a:t>
            </a:r>
            <a:endParaRPr lang="en-US" sz="1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Черкаської  області</a:t>
            </a:r>
            <a:endParaRPr lang="uk-UA" sz="1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5786454"/>
            <a:ext cx="36462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600" b="1" i="1" dirty="0" smtClean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Урок - захист  екскурсійного  проекту</a:t>
            </a:r>
            <a:endParaRPr lang="ru-RU" sz="1600" b="1" i="1" dirty="0">
              <a:solidFill>
                <a:srgbClr val="82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Мої документи\Заставки\Организатор клипов (Microsoft)\CG16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994525" y="2157413"/>
            <a:ext cx="1582738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Прямоугольник 3"/>
          <p:cNvSpPr>
            <a:spLocks noChangeArrowheads="1"/>
          </p:cNvSpPr>
          <p:nvPr/>
        </p:nvSpPr>
        <p:spPr bwMode="auto">
          <a:xfrm>
            <a:off x="684213" y="1028700"/>
            <a:ext cx="6173787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 i="1">
                <a:latin typeface="Times New Roman" pitchFamily="18" charset="0"/>
                <a:cs typeface="Times New Roman" pitchFamily="18" charset="0"/>
              </a:rPr>
              <a:t>Деякі краєзнавці  зазначають, що народився Морозенко на Тернопільщині, в селі Кровинка біля Теребовлі. Його батько був підстаростою і служив польському королю. Мати — українка, займалася вихованням сина. Помітивши  неабиякі   здібності сина до науки, батьки віддають його на навчання до католицьких колегіумів у  Львові та Замості. </a:t>
            </a:r>
          </a:p>
          <a:p>
            <a:pPr algn="ctr"/>
            <a:r>
              <a:rPr lang="uk-UA" sz="2000" b="1" i="1">
                <a:latin typeface="Times New Roman" pitchFamily="18" charset="0"/>
                <a:cs typeface="Times New Roman" pitchFamily="18" charset="0"/>
              </a:rPr>
              <a:t>Згодом — навчається в Кракові, Сорбонні . Окрім латинської і грецької, володів ще десятьма  мовами. Польський король посилає його на боротьбу  з козаками, але Станіслав, ближче пізнавши життя українського народу, сам стає козаком, змінює ім’я і прізвище.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orozenko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795449"/>
            <a:ext cx="4432627" cy="33808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827088" y="549275"/>
            <a:ext cx="72009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180975" algn="ctr" eaLnBrk="0" hangingPunct="0"/>
            <a:r>
              <a:rPr lang="ru-RU" sz="2000" b="1" i="1">
                <a:latin typeface="Times New Roman" pitchFamily="18" charset="0"/>
                <a:cs typeface="Times New Roman" pitchFamily="18" charset="0"/>
              </a:rPr>
              <a:t>Уже як Нестор Морозенко він очолює влітку </a:t>
            </a:r>
          </a:p>
          <a:p>
            <a:pPr indent="180975" algn="ctr" eaLnBrk="0" hangingPunct="0"/>
            <a:r>
              <a:rPr lang="ru-RU" sz="2000" b="1" i="1">
                <a:latin typeface="Times New Roman" pitchFamily="18" charset="0"/>
                <a:cs typeface="Times New Roman" pitchFamily="18" charset="0"/>
              </a:rPr>
              <a:t>1648 року повстанські загони під час визвольного походу козаків на Поділля і Галичину. Розумний , освічений дипломат і хоробрий воїн, Морозенко стає правою рукою й улюбленцем гетьмана Богдана Хмельницького. За сміливість і відвагу, винахідливість і турботу про простих людей полюбили його і козаки, і селяни.</a:t>
            </a:r>
          </a:p>
        </p:txBody>
      </p:sp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539750" y="2795588"/>
            <a:ext cx="360045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ru-RU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uk-UA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Шляхтичі</a:t>
            </a:r>
            <a:r>
              <a:rPr lang="ru-RU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намагалися повернути Морозенка до свого табору, але він з огидою відкидав їхні пропозиції. Поява Морозенка на полі бою завжди викликала паніку серед ворогів. Відзначився </a:t>
            </a:r>
            <a:r>
              <a:rPr lang="ru-RU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Морозенко </a:t>
            </a:r>
            <a:r>
              <a:rPr lang="ru-RU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боях проти польської шляхти під Пилявцями, Меджибошем і Збаражем</a:t>
            </a:r>
            <a:r>
              <a:rPr lang="ru-RU" sz="1400" dirty="0">
                <a:ea typeface="Calibri" pitchFamily="34" charset="0"/>
                <a:cs typeface="Times New Roman" pitchFamily="18" charset="0"/>
              </a:rPr>
              <a:t>. </a:t>
            </a:r>
            <a:endParaRPr lang="ru-RU" dirty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 smtClean="0"/>
          </a:p>
        </p:txBody>
      </p:sp>
      <p:sp>
        <p:nvSpPr>
          <p:cNvPr id="16387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uk-UA" dirty="0" smtClean="0"/>
          </a:p>
        </p:txBody>
      </p:sp>
      <p:sp>
        <p:nvSpPr>
          <p:cNvPr id="16388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 dirty="0" smtClean="0"/>
          </a:p>
        </p:txBody>
      </p:sp>
      <p:pic>
        <p:nvPicPr>
          <p:cNvPr id="16389" name="Picture 2" descr="http://cs322622.vk.me/v322622851/6002/z82BCOc_CpM.jpg"/>
          <p:cNvPicPr>
            <a:picLocks noChangeAspect="1" noChangeArrowheads="1"/>
          </p:cNvPicPr>
          <p:nvPr/>
        </p:nvPicPr>
        <p:blipFill>
          <a:blip r:embed="rId2"/>
          <a:srcRect b="4372"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Прямоугольник 4"/>
          <p:cNvSpPr>
            <a:spLocks noChangeArrowheads="1"/>
          </p:cNvSpPr>
          <p:nvPr/>
        </p:nvSpPr>
        <p:spPr bwMode="auto">
          <a:xfrm>
            <a:off x="6227763" y="250825"/>
            <a:ext cx="256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Битва під Збаражем</a:t>
            </a:r>
            <a:endParaRPr lang="uk-UA" sz="2000" dirty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editor.uamodna.com/assets/articles/image/th3bs9a4/full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93" y="1202266"/>
            <a:ext cx="3580643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1" name="Прямоугольник 3"/>
          <p:cNvSpPr>
            <a:spLocks noChangeArrowheads="1"/>
          </p:cNvSpPr>
          <p:nvPr/>
        </p:nvSpPr>
        <p:spPr bwMode="auto">
          <a:xfrm>
            <a:off x="3995738" y="1408113"/>
            <a:ext cx="457200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А загинув командувач кінноти Визвольної армії 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1649 р.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так, як і мав загинути легендарний воїн. </a:t>
            </a:r>
          </a:p>
          <a:p>
            <a:pPr algn="ctr"/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Поховали отамана в чистім полі, на святій українській землі, і не насипали могили, щоб вороги не знайшли кісток ненависного їм козацького отамана полковника Морозенка. Ніхто й досі не знає, де знайшов свій останній спочинок народний улюбленець і герой. 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://serg-klymenko.narod.ru/Other_World/Photo/Ukraine.Zbarazh/IMG_455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0338"/>
          <a:stretch/>
        </p:blipFill>
        <p:spPr bwMode="auto">
          <a:xfrm>
            <a:off x="387815" y="1484783"/>
            <a:ext cx="8436501" cy="50405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3"/>
          <a:srcRect r="2260"/>
          <a:stretch>
            <a:fillRect/>
          </a:stretch>
        </p:blipFill>
        <p:spPr bwMode="auto">
          <a:xfrm>
            <a:off x="4778375" y="4116388"/>
            <a:ext cx="436562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990950" y="776706"/>
            <a:ext cx="7609930" cy="1872208"/>
          </a:xfrm>
          <a:prstGeom prst="rect">
            <a:avLst/>
          </a:prstGeom>
          <a:noFill/>
        </p:spPr>
        <p:txBody>
          <a:bodyPr>
            <a:prstTxWarp prst="textDoubleWave1">
              <a:avLst/>
            </a:prstTxWarp>
            <a:spAutoFit/>
          </a:bodyPr>
          <a:lstStyle/>
          <a:p>
            <a:pPr algn="ctr">
              <a:defRPr/>
            </a:pPr>
            <a:r>
              <a:rPr lang="uk-UA" sz="3600" b="1" spc="300" dirty="0">
                <a:ln>
                  <a:solidFill>
                    <a:srgbClr val="FF0000"/>
                  </a:solidFill>
                </a:ln>
                <a:solidFill>
                  <a:srgbClr val="0066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Про  що  розповідають  легенди</a:t>
            </a:r>
          </a:p>
          <a:p>
            <a:pPr algn="ctr">
              <a:defRPr/>
            </a:pPr>
            <a:r>
              <a:rPr lang="uk-UA" sz="3600" b="1" spc="300" dirty="0">
                <a:ln>
                  <a:solidFill>
                    <a:srgbClr val="FF0000"/>
                  </a:solidFill>
                </a:ln>
                <a:solidFill>
                  <a:srgbClr val="0066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Збаразького </a:t>
            </a:r>
          </a:p>
          <a:p>
            <a:pPr algn="ctr">
              <a:defRPr/>
            </a:pPr>
            <a:r>
              <a:rPr lang="uk-UA" sz="3600" b="1" spc="300" dirty="0">
                <a:ln>
                  <a:solidFill>
                    <a:srgbClr val="FF0000"/>
                  </a:solidFill>
                </a:ln>
                <a:solidFill>
                  <a:srgbClr val="0066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краю? </a:t>
            </a:r>
            <a:endParaRPr lang="ru-RU" sz="3600" b="1" spc="300" dirty="0">
              <a:ln>
                <a:solidFill>
                  <a:srgbClr val="FF0000"/>
                </a:solidFill>
              </a:ln>
              <a:solidFill>
                <a:srgbClr val="0066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algn="ctr">
              <a:defRPr/>
            </a:pPr>
            <a:endParaRPr lang="uk-UA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4"/>
          <p:cNvSpPr>
            <a:spLocks noChangeArrowheads="1"/>
          </p:cNvSpPr>
          <p:nvPr/>
        </p:nvSpPr>
        <p:spPr bwMode="auto">
          <a:xfrm>
            <a:off x="2357438" y="5373688"/>
            <a:ext cx="45720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 i="1" dirty="0">
                <a:latin typeface="Times New Roman" pitchFamily="18" charset="0"/>
                <a:cs typeface="Times New Roman" pitchFamily="18" charset="0"/>
              </a:rPr>
              <a:t>На місті загибелі славного козацького полковника нині вдячними потомками встановлена меморіальна дошка</a:t>
            </a:r>
          </a:p>
        </p:txBody>
      </p:sp>
      <p:pic>
        <p:nvPicPr>
          <p:cNvPr id="64516" name="Picture 4" descr="http://zbarazh.at.ua/_ph/1/2/1851144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692696"/>
            <a:ext cx="6048672" cy="4536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 smtClean="0"/>
          </a:p>
        </p:txBody>
      </p:sp>
      <p:sp>
        <p:nvSpPr>
          <p:cNvPr id="2048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uk-UA" dirty="0" smtClean="0"/>
          </a:p>
        </p:txBody>
      </p:sp>
      <p:pic>
        <p:nvPicPr>
          <p:cNvPr id="204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302169">
            <a:off x="7785100" y="5837238"/>
            <a:ext cx="1141413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Содержимое 20"/>
          <p:cNvSpPr>
            <a:spLocks noGrp="1"/>
          </p:cNvSpPr>
          <p:nvPr>
            <p:ph sz="half" idx="2"/>
          </p:nvPr>
        </p:nvSpPr>
        <p:spPr>
          <a:xfrm>
            <a:off x="4643438" y="1214422"/>
            <a:ext cx="4038600" cy="4525963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22" name="Picture 4" descr="https://pp.vk.me/c617424/v617424347/21ba/PCHX_6Mqjl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2225"/>
            <a:ext cx="9164638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Прямоугольник 22"/>
          <p:cNvSpPr/>
          <p:nvPr/>
        </p:nvSpPr>
        <p:spPr>
          <a:xfrm>
            <a:off x="785786" y="5357826"/>
            <a:ext cx="789414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altLang="ru-RU" sz="5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«Ой Морозе, </a:t>
            </a:r>
            <a:r>
              <a:rPr lang="uk-UA" altLang="ru-RU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Морозенку»</a:t>
            </a:r>
            <a:endParaRPr lang="uk-UA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214414" y="6273225"/>
            <a:ext cx="66552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Перегляд авторського відеоролику</a:t>
            </a:r>
            <a:endParaRPr lang="uk-UA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Содержимое 3" descr="1263140354_176873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1988" y="765175"/>
            <a:ext cx="4259262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075950" y="620688"/>
            <a:ext cx="4793328" cy="814400"/>
          </a:xfrm>
          <a:prstGeom prst="rect">
            <a:avLst/>
          </a:prstGeom>
          <a:noFill/>
        </p:spPr>
        <p:txBody>
          <a:bodyPr>
            <a:prstTxWarp prst="textDoubleWave1">
              <a:avLst/>
            </a:prstTxWarp>
            <a:spAutoFit/>
          </a:bodyPr>
          <a:lstStyle/>
          <a:p>
            <a:pPr algn="ctr">
              <a:defRPr/>
            </a:pPr>
            <a:r>
              <a:rPr lang="uk-UA" sz="3600" b="1" spc="300" dirty="0">
                <a:ln>
                  <a:solidFill>
                    <a:srgbClr val="FF0000"/>
                  </a:solidFill>
                </a:ln>
                <a:solidFill>
                  <a:srgbClr val="0066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Словникова </a:t>
            </a:r>
          </a:p>
          <a:p>
            <a:pPr algn="ctr">
              <a:defRPr/>
            </a:pPr>
            <a:r>
              <a:rPr lang="uk-UA" sz="3600" b="1" spc="300" dirty="0">
                <a:ln>
                  <a:solidFill>
                    <a:srgbClr val="FF0000"/>
                  </a:solidFill>
                </a:ln>
                <a:solidFill>
                  <a:srgbClr val="0066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робота</a:t>
            </a:r>
            <a:endParaRPr lang="uk-UA" dirty="0"/>
          </a:p>
        </p:txBody>
      </p:sp>
      <p:sp>
        <p:nvSpPr>
          <p:cNvPr id="21508" name="Прямоугольник 6"/>
          <p:cNvSpPr>
            <a:spLocks noChangeArrowheads="1"/>
          </p:cNvSpPr>
          <p:nvPr/>
        </p:nvSpPr>
        <p:spPr bwMode="auto">
          <a:xfrm>
            <a:off x="738188" y="2005013"/>
            <a:ext cx="3606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ru-RU" sz="24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Савур - могила </a:t>
            </a:r>
            <a:r>
              <a:rPr lang="uk-UA" altLang="ru-RU" sz="2400" b="1" i="1" dirty="0">
                <a:latin typeface="Times New Roman" pitchFamily="18" charset="0"/>
                <a:cs typeface="Times New Roman" pitchFamily="18" charset="0"/>
              </a:rPr>
              <a:t>– один зі степових курганів на півдні України.</a:t>
            </a:r>
            <a:endParaRPr lang="uk-UA" sz="2400" b="1" i="1" dirty="0"/>
          </a:p>
        </p:txBody>
      </p:sp>
      <p:sp>
        <p:nvSpPr>
          <p:cNvPr id="21509" name="Прямоугольник 8"/>
          <p:cNvSpPr>
            <a:spLocks noChangeArrowheads="1"/>
          </p:cNvSpPr>
          <p:nvPr/>
        </p:nvSpPr>
        <p:spPr bwMode="auto">
          <a:xfrm>
            <a:off x="842963" y="3543300"/>
            <a:ext cx="33305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uk-UA" altLang="ru-RU" sz="24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Єси </a:t>
            </a:r>
            <a:r>
              <a:rPr lang="uk-UA" altLang="ru-RU" sz="2400" b="1" i="1" dirty="0">
                <a:latin typeface="Times New Roman" pitchFamily="18" charset="0"/>
                <a:cs typeface="Times New Roman" pitchFamily="18" charset="0"/>
              </a:rPr>
              <a:t>– у значенні «є, будеш».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785794"/>
            <a:ext cx="745749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Робота </a:t>
            </a:r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 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текстами </a:t>
            </a:r>
            <a:endParaRPr lang="uk-UA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/>
          <a:srcRect r="2260"/>
          <a:stretch>
            <a:fillRect/>
          </a:stretch>
        </p:blipFill>
        <p:spPr bwMode="auto">
          <a:xfrm>
            <a:off x="4597400" y="3963988"/>
            <a:ext cx="4230688" cy="265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Прямоугольник 3"/>
          <p:cNvSpPr>
            <a:spLocks noChangeArrowheads="1"/>
          </p:cNvSpPr>
          <p:nvPr/>
        </p:nvSpPr>
        <p:spPr bwMode="auto">
          <a:xfrm>
            <a:off x="763588" y="1616075"/>
            <a:ext cx="7810500" cy="449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Відшукайте відмінності у варіантах пісні.</a:t>
            </a:r>
          </a:p>
          <a:p>
            <a:r>
              <a:rPr lang="uk-UA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Проти кого билися козаки на чолі з Морозенком?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Зачитайте рядки пісні, де змальовано битву козаків Морозенка з «татарвою». Якою була битва козаків з ворогом? </a:t>
            </a:r>
          </a:p>
          <a:p>
            <a:r>
              <a:rPr lang="uk-UA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Порівняйте опис козацького війська і татарського. Про що він свідчить?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uk-UA" sz="2200" b="1" i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Буйне військо виступає, </a:t>
            </a:r>
            <a:endParaRPr lang="ru-RU" sz="2200" b="1" dirty="0">
              <a:solidFill>
                <a:srgbClr val="82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         Попереду Морозенко </a:t>
            </a:r>
            <a:endParaRPr lang="ru-RU" sz="2200" b="1" dirty="0">
              <a:solidFill>
                <a:srgbClr val="82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uk-UA" sz="2200" b="1" i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Сивим конем виграває.</a:t>
            </a:r>
            <a:endParaRPr lang="ru-RU" sz="2200" b="1" dirty="0">
              <a:solidFill>
                <a:srgbClr val="82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               То не грім в степу грохоче, </a:t>
            </a:r>
            <a:endParaRPr lang="ru-RU" sz="2200" b="1" dirty="0">
              <a:solidFill>
                <a:srgbClr val="82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               То не хмара світ закрила, </a:t>
            </a:r>
            <a:endParaRPr lang="ru-RU" sz="2200" b="1" dirty="0">
              <a:solidFill>
                <a:srgbClr val="82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               То татар велика сила...</a:t>
            </a:r>
            <a:endParaRPr lang="ru-RU" sz="2200" b="1" dirty="0">
              <a:solidFill>
                <a:srgbClr val="82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714356"/>
            <a:ext cx="745749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Робота </a:t>
            </a:r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 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текстами </a:t>
            </a:r>
            <a:endParaRPr lang="uk-UA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/>
          <a:srcRect r="2260"/>
          <a:stretch>
            <a:fillRect/>
          </a:stretch>
        </p:blipFill>
        <p:spPr bwMode="auto">
          <a:xfrm>
            <a:off x="5003800" y="4219575"/>
            <a:ext cx="3824288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Прямоугольник 1"/>
          <p:cNvSpPr>
            <a:spLocks noChangeArrowheads="1"/>
          </p:cNvSpPr>
          <p:nvPr/>
        </p:nvSpPr>
        <p:spPr bwMode="auto">
          <a:xfrm>
            <a:off x="754063" y="1616075"/>
            <a:ext cx="781843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Які саме художні засоби допомагають нам відчути ставлення невідомого автора до козаків, до татар?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7" name="Прямоугольник 6"/>
          <p:cNvSpPr>
            <a:spLocks noChangeArrowheads="1"/>
          </p:cNvSpPr>
          <p:nvPr/>
        </p:nvSpPr>
        <p:spPr bwMode="auto">
          <a:xfrm>
            <a:off x="1985963" y="2393950"/>
            <a:ext cx="644525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У пісні  татарське  військо  порівнюється з громом і хмарою. Але це не звичайне порівняння: тут предмети зіставляються через </a:t>
            </a:r>
            <a:r>
              <a:rPr lang="uk-UA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заперечення</a:t>
            </a:r>
            <a:r>
              <a:rPr lang="uk-UA" b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k-UA" b="1" i="1" dirty="0">
                <a:latin typeface="Times New Roman" pitchFamily="18" charset="0"/>
                <a:cs typeface="Times New Roman" pitchFamily="18" charset="0"/>
              </a:rPr>
              <a:t>то не грім , не хмара, а татарське військо. </a:t>
            </a:r>
            <a:r>
              <a:rPr lang="uk-UA" b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Такі порівняння називаються -</a:t>
            </a:r>
            <a:r>
              <a:rPr lang="uk-UA" b="1" i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заперечними</a:t>
            </a:r>
            <a:r>
              <a:rPr lang="uk-UA" b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. В художніх творах вони вживаються, як і звичайні порівняння, для того, щоб підкреслити могутність або красу зображення.</a:t>
            </a:r>
            <a:endParaRPr lang="ru-RU" b="1" dirty="0">
              <a:solidFill>
                <a:srgbClr val="82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8" name="Прямоугольник 7"/>
          <p:cNvSpPr>
            <a:spLocks noChangeArrowheads="1"/>
          </p:cNvSpPr>
          <p:nvPr/>
        </p:nvSpPr>
        <p:spPr bwMode="auto">
          <a:xfrm>
            <a:off x="900113" y="4435475"/>
            <a:ext cx="51847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Чи  завжди  народна  пісня оспівує тільки перемоги козацтва?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750" y="692150"/>
            <a:ext cx="8064500" cy="792163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ru-RU" sz="3600" dirty="0">
              <a:solidFill>
                <a:srgbClr val="C0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123" name="Picture 21" descr="834504_120810"/>
          <p:cNvPicPr>
            <a:picLocks noGrp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3209925"/>
            <a:ext cx="18192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59183" y="704952"/>
            <a:ext cx="805094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Інтелектуальна  розминка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125" name="Прямоугольник 1"/>
          <p:cNvSpPr>
            <a:spLocks noChangeArrowheads="1"/>
          </p:cNvSpPr>
          <p:nvPr/>
        </p:nvSpPr>
        <p:spPr bwMode="auto">
          <a:xfrm>
            <a:off x="1619250" y="1641475"/>
            <a:ext cx="7129463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altLang="ru-RU" sz="2800" b="1" i="1" dirty="0">
                <a:latin typeface="Times New Roman" pitchFamily="18" charset="0"/>
                <a:cs typeface="Times New Roman" pitchFamily="18" charset="0"/>
              </a:rPr>
              <a:t>Про які  історичні  часи  йдеться  у  пісні «Зажурилась Україна»? </a:t>
            </a:r>
          </a:p>
          <a:p>
            <a:r>
              <a:rPr lang="uk-UA" alt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altLang="ru-RU" sz="2800" b="1" i="1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800" b="1" i="1" dirty="0">
                <a:latin typeface="Times New Roman" pitchFamily="18" charset="0"/>
                <a:cs typeface="Times New Roman" pitchFamily="18" charset="0"/>
              </a:rPr>
              <a:t>дея твору</a:t>
            </a:r>
            <a:r>
              <a:rPr lang="uk-UA" altLang="ru-RU" sz="2800" b="1" i="1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altLang="ru-RU" sz="2800" b="1" i="1" dirty="0">
                <a:latin typeface="Times New Roman" pitchFamily="18" charset="0"/>
                <a:cs typeface="Times New Roman" pitchFamily="18" charset="0"/>
              </a:rPr>
              <a:t>  </a:t>
            </a:r>
          </a:p>
          <a:p>
            <a:r>
              <a:rPr lang="uk-UA" alt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800" b="1" i="1" dirty="0">
                <a:latin typeface="Times New Roman" pitchFamily="18" charset="0"/>
                <a:cs typeface="Times New Roman" pitchFamily="18" charset="0"/>
              </a:rPr>
              <a:t>З чим порівнюється військо запорізьке,  яке вирушає в похід?</a:t>
            </a:r>
          </a:p>
          <a:p>
            <a:r>
              <a:rPr lang="uk-UA" alt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altLang="ru-RU" sz="2800" b="1" i="1" dirty="0">
                <a:latin typeface="Times New Roman" pitchFamily="18" charset="0"/>
                <a:cs typeface="Times New Roman" pitchFamily="18" charset="0"/>
              </a:rPr>
              <a:t>«Зажурилась Україна», «слава не пропала»</a:t>
            </a:r>
            <a:r>
              <a:rPr lang="uk-UA" altLang="ru-RU" sz="2800" b="1" i="1" dirty="0">
                <a:latin typeface="Times New Roman" pitchFamily="18" charset="0"/>
                <a:cs typeface="Times New Roman" pitchFamily="18" charset="0"/>
              </a:rPr>
              <a:t>- це… (визнач художній засіб)</a:t>
            </a:r>
            <a:r>
              <a:rPr lang="ru-RU" altLang="ru-RU" sz="2800" b="1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altLang="ru-RU" sz="2800" b="1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alt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800" b="1" i="1" dirty="0">
                <a:latin typeface="Times New Roman" pitchFamily="18" charset="0"/>
                <a:cs typeface="Times New Roman" pitchFamily="18" charset="0"/>
              </a:rPr>
              <a:t>Що досить «панові-братові» малювати?</a:t>
            </a:r>
          </a:p>
          <a:p>
            <a:r>
              <a:rPr lang="uk-UA" alt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altLang="ru-RU" sz="2800" b="1" i="1" dirty="0">
                <a:latin typeface="Times New Roman" pitchFamily="18" charset="0"/>
                <a:cs typeface="Times New Roman" pitchFamily="18" charset="0"/>
              </a:rPr>
              <a:t>Хто  став на захист зажуреної України?</a:t>
            </a:r>
            <a:endParaRPr lang="ru-RU" alt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714356"/>
            <a:ext cx="745749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Робота </a:t>
            </a:r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 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текстами </a:t>
            </a:r>
            <a:endParaRPr lang="uk-UA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/>
          <a:srcRect r="2260"/>
          <a:stretch>
            <a:fillRect/>
          </a:stretch>
        </p:blipFill>
        <p:spPr bwMode="auto">
          <a:xfrm>
            <a:off x="3973513" y="3573463"/>
            <a:ext cx="4854575" cy="304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Прямоугольник 1"/>
          <p:cNvSpPr>
            <a:spLocks noChangeArrowheads="1"/>
          </p:cNvSpPr>
          <p:nvPr/>
        </p:nvSpPr>
        <p:spPr bwMode="auto">
          <a:xfrm>
            <a:off x="763588" y="1574800"/>
            <a:ext cx="8064500" cy="357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Що сталося з Морозенком, коли він потрапив у полон? Почитайте рядки,   в яких   сказано про загибель   народного   героя. Поясніть, за допомогою яких слів народ виявляв своє ставлення до Морозенка і татар.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Чому козак  Морозенко є народним героєм ? </a:t>
            </a:r>
          </a:p>
          <a:p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Чого навчає нас образ цього  героя ?</a:t>
            </a:r>
          </a:p>
          <a:p>
            <a:r>
              <a:rPr lang="uk-UA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Як ви розумієте слова: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uk-UA" sz="2400" b="1" i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Ходім з нами, козаками, </a:t>
            </a:r>
            <a:endParaRPr lang="ru-RU" sz="2400" b="1" dirty="0">
              <a:solidFill>
                <a:srgbClr val="82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i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             Меду-вина пити.</a:t>
            </a:r>
            <a:endParaRPr lang="ru-RU" sz="2400" b="1" dirty="0">
              <a:solidFill>
                <a:srgbClr val="82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642918"/>
            <a:ext cx="704071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Робота </a:t>
            </a:r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 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текстами</a:t>
            </a:r>
            <a:endParaRPr lang="uk-UA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/>
          <a:srcRect r="2260"/>
          <a:stretch>
            <a:fillRect/>
          </a:stretch>
        </p:blipFill>
        <p:spPr bwMode="auto">
          <a:xfrm>
            <a:off x="4432300" y="3860800"/>
            <a:ext cx="4395788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Прямоугольник 5"/>
          <p:cNvSpPr>
            <a:spLocks noChangeArrowheads="1"/>
          </p:cNvSpPr>
          <p:nvPr/>
        </p:nvSpPr>
        <p:spPr bwMode="auto">
          <a:xfrm>
            <a:off x="788988" y="1616075"/>
            <a:ext cx="7345362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Про яке вино кажуть козаки матері Морозенка? 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11. 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У чому виявилася жорстокість татар до Морозенка? З чим це пов’язано?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12. 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Яких страждань зазнала Україна?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13. 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Хто ж прославляв наш рідний край у скрутний для нього час?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14. 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Дослідіть, як у творі оспівано Україну?  Чому вона є уособленням українських матерів?</a:t>
            </a:r>
          </a:p>
          <a:p>
            <a:r>
              <a:rPr lang="uk-UA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15.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З чим асоціюються татари? </a:t>
            </a:r>
          </a:p>
          <a:p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Як їх названо у творі?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83040" y="476672"/>
            <a:ext cx="597792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spc="50" dirty="0">
                <a:ln w="11430"/>
                <a:solidFill>
                  <a:srgbClr val="82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Цитатне  гроно</a:t>
            </a:r>
          </a:p>
        </p:txBody>
      </p:sp>
      <p:sp>
        <p:nvSpPr>
          <p:cNvPr id="26628" name="WordArt 1"/>
          <p:cNvSpPr>
            <a:spLocks noChangeArrowheads="1" noChangeShapeType="1" noTextEdit="1"/>
          </p:cNvSpPr>
          <p:nvPr/>
        </p:nvSpPr>
        <p:spPr bwMode="auto">
          <a:xfrm>
            <a:off x="2786050" y="3071810"/>
            <a:ext cx="3413125" cy="20923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Times New Roman"/>
                <a:cs typeface="Times New Roman"/>
              </a:rPr>
              <a:t>Морозенко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92138" y="3343275"/>
            <a:ext cx="2079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uk-UA" altLang="ru-RU" sz="2400" b="1" i="1" dirty="0">
                <a:latin typeface="Times New Roman" pitchFamily="18" charset="0"/>
                <a:cs typeface="Times New Roman" pitchFamily="18" charset="0"/>
              </a:rPr>
              <a:t>«  попереду… сивим конем виграває »</a:t>
            </a:r>
            <a:endParaRPr lang="ru-RU" alt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3270250" y="4989513"/>
            <a:ext cx="26035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uk-UA" altLang="ru-RU" sz="2400" b="1" i="1" dirty="0">
                <a:latin typeface="Times New Roman" pitchFamily="18" charset="0"/>
                <a:cs typeface="Times New Roman" pitchFamily="18" charset="0"/>
              </a:rPr>
              <a:t>«… став… у полі гуляти…»</a:t>
            </a:r>
            <a:endParaRPr lang="ru-RU" alt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806450" y="1782763"/>
            <a:ext cx="20796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uk-UA" altLang="ru-RU" sz="2400" b="1" i="1" dirty="0">
                <a:latin typeface="Times New Roman" pitchFamily="18" charset="0"/>
                <a:cs typeface="Times New Roman" pitchFamily="18" charset="0"/>
              </a:rPr>
              <a:t>« … славний козаче…»</a:t>
            </a:r>
            <a:endParaRPr lang="ru-RU" alt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6089650" y="1782763"/>
            <a:ext cx="24733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uk-UA" altLang="ru-RU" sz="2400" b="1" i="1" dirty="0">
                <a:latin typeface="Times New Roman" pitchFamily="18" charset="0"/>
                <a:cs typeface="Times New Roman" pitchFamily="18" charset="0"/>
              </a:rPr>
              <a:t>«вони…живцем серце взяли »</a:t>
            </a:r>
            <a:endParaRPr lang="ru-RU" alt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6259513" y="3529013"/>
            <a:ext cx="26035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uk-UA" altLang="ru-RU" sz="2400" b="1" i="1" dirty="0">
                <a:latin typeface="Times New Roman" pitchFamily="18" charset="0"/>
                <a:cs typeface="Times New Roman" pitchFamily="18" charset="0"/>
              </a:rPr>
              <a:t>« як мак, розпускався,… »</a:t>
            </a:r>
            <a:endParaRPr lang="ru-RU" alt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1" name="Picture 3" descr="морозенко"/>
          <p:cNvPicPr>
            <a:picLocks noChangeAspect="1" noChangeArrowheads="1"/>
          </p:cNvPicPr>
          <p:nvPr/>
        </p:nvPicPr>
        <p:blipFill>
          <a:blip r:embed="rId2"/>
          <a:srcRect l="20395" r="21384" b="40152"/>
          <a:stretch>
            <a:fillRect/>
          </a:stretch>
        </p:blipFill>
        <p:spPr bwMode="auto">
          <a:xfrm>
            <a:off x="3071802" y="1285860"/>
            <a:ext cx="2937931" cy="29271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5" grpId="0"/>
      <p:bldP spid="16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3" descr="D:\Картинки\оформление слайдов\old_parchment_parchme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4163" y="-347663"/>
            <a:ext cx="9623426" cy="7343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Oval 2"/>
          <p:cNvSpPr>
            <a:spLocks noChangeArrowheads="1"/>
          </p:cNvSpPr>
          <p:nvPr/>
        </p:nvSpPr>
        <p:spPr bwMode="auto">
          <a:xfrm>
            <a:off x="1331913" y="765175"/>
            <a:ext cx="1946275" cy="796925"/>
          </a:xfrm>
          <a:prstGeom prst="ellipse">
            <a:avLst/>
          </a:prstGeom>
          <a:solidFill>
            <a:srgbClr val="FFC000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7F5F00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23661" y="764704"/>
            <a:ext cx="1362231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Arial" pitchFamily="34" charset="0"/>
              </a:rPr>
              <a:t>Тема</a:t>
            </a:r>
            <a:endParaRPr lang="uk-UA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3419475" y="822325"/>
            <a:ext cx="5040313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оспівування боротьби козаків під керівництвом Морозенка з татарами.</a:t>
            </a:r>
          </a:p>
        </p:txBody>
      </p:sp>
      <p:sp>
        <p:nvSpPr>
          <p:cNvPr id="27654" name="Oval 2"/>
          <p:cNvSpPr>
            <a:spLocks noChangeArrowheads="1"/>
          </p:cNvSpPr>
          <p:nvPr/>
        </p:nvSpPr>
        <p:spPr bwMode="auto">
          <a:xfrm>
            <a:off x="1296988" y="1958975"/>
            <a:ext cx="1946275" cy="796925"/>
          </a:xfrm>
          <a:prstGeom prst="ellipse">
            <a:avLst/>
          </a:prstGeom>
          <a:solidFill>
            <a:srgbClr val="FFC000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7F5F00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endParaRPr lang="ru-RU" dirty="0"/>
          </a:p>
        </p:txBody>
      </p:sp>
      <p:sp>
        <p:nvSpPr>
          <p:cNvPr id="27655" name="Oval 2"/>
          <p:cNvSpPr>
            <a:spLocks noChangeArrowheads="1"/>
          </p:cNvSpPr>
          <p:nvPr/>
        </p:nvSpPr>
        <p:spPr bwMode="auto">
          <a:xfrm>
            <a:off x="492125" y="4360863"/>
            <a:ext cx="3484563" cy="1387475"/>
          </a:xfrm>
          <a:prstGeom prst="ellipse">
            <a:avLst/>
          </a:prstGeom>
          <a:solidFill>
            <a:srgbClr val="FFC000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7F5F00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751490" y="2002970"/>
            <a:ext cx="117532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Arial" pitchFamily="34" charset="0"/>
              </a:rPr>
              <a:t>Ідея</a:t>
            </a:r>
            <a:endParaRPr lang="uk-UA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75423" y="4762096"/>
            <a:ext cx="3091551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Arial" pitchFamily="34" charset="0"/>
              </a:rPr>
              <a:t>Основна думка</a:t>
            </a:r>
            <a:endParaRPr lang="uk-UA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7658" name="Рисунок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6988" y="2806700"/>
            <a:ext cx="1981200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3419475" y="1878013"/>
            <a:ext cx="457200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возвеличення мудрості, мужності козацького ватажка; засудження жорстокості, підступності татарських поневолювачів.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3889375" y="4076700"/>
            <a:ext cx="4572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козаки нічого не бояться, </a:t>
            </a:r>
          </a:p>
          <a:p>
            <a:pPr algn="ctr"/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власні пожертвувати власним життям за народ.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3" descr="D:\Картинки\оформление слайдов\old_parchment_parchme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28600" y="-282575"/>
            <a:ext cx="9623425" cy="734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78813" y="966713"/>
            <a:ext cx="495039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spc="50" dirty="0">
                <a:ln w="11430"/>
                <a:solidFill>
                  <a:srgbClr val="82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Композиція </a:t>
            </a:r>
          </a:p>
        </p:txBody>
      </p:sp>
      <p:sp>
        <p:nvSpPr>
          <p:cNvPr id="3" name="Стрелка вниз 2"/>
          <p:cNvSpPr/>
          <p:nvPr/>
        </p:nvSpPr>
        <p:spPr>
          <a:xfrm rot="16200000">
            <a:off x="1654969" y="3034506"/>
            <a:ext cx="484188" cy="2714625"/>
          </a:xfrm>
          <a:prstGeom prst="downArrow">
            <a:avLst/>
          </a:prstGeom>
          <a:solidFill>
            <a:srgbClr val="820000"/>
          </a:solidFill>
          <a:ln>
            <a:solidFill>
              <a:srgbClr val="8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dirty="0"/>
          </a:p>
        </p:txBody>
      </p:sp>
      <p:sp>
        <p:nvSpPr>
          <p:cNvPr id="7" name="Стрелка вниз 6"/>
          <p:cNvSpPr/>
          <p:nvPr/>
        </p:nvSpPr>
        <p:spPr>
          <a:xfrm rot="14008927">
            <a:off x="4741069" y="2123282"/>
            <a:ext cx="484187" cy="2305050"/>
          </a:xfrm>
          <a:prstGeom prst="downArrow">
            <a:avLst/>
          </a:prstGeom>
          <a:solidFill>
            <a:srgbClr val="820000"/>
          </a:solidFill>
          <a:ln>
            <a:solidFill>
              <a:srgbClr val="8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dirty="0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879475" y="3776663"/>
            <a:ext cx="17589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altLang="ru-RU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Експозиція</a:t>
            </a:r>
            <a:endParaRPr lang="uk-UA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254375" y="3743325"/>
            <a:ext cx="658813" cy="647700"/>
          </a:xfrm>
          <a:prstGeom prst="ellipse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760413" y="4633913"/>
            <a:ext cx="19954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altLang="ru-RU" sz="2400" b="1" i="1" dirty="0">
                <a:latin typeface="Times New Roman" pitchFamily="18" charset="0"/>
                <a:cs typeface="Times New Roman" pitchFamily="18" charset="0"/>
              </a:rPr>
              <a:t>похід козаків </a:t>
            </a:r>
          </a:p>
          <a:p>
            <a:pPr algn="ctr"/>
            <a:r>
              <a:rPr lang="uk-UA" altLang="ru-RU" sz="2400" b="1" i="1" dirty="0">
                <a:latin typeface="Times New Roman" pitchFamily="18" charset="0"/>
                <a:cs typeface="Times New Roman" pitchFamily="18" charset="0"/>
              </a:rPr>
              <a:t>на татар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2374900" y="3294063"/>
            <a:ext cx="13874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Зав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язка</a:t>
            </a:r>
            <a:endParaRPr lang="uk-UA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 rot="-2198245">
            <a:off x="3656013" y="2841625"/>
            <a:ext cx="18669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Розвиток дії</a:t>
            </a:r>
            <a:endParaRPr lang="uk-UA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3057525" y="4494213"/>
            <a:ext cx="12477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altLang="ru-RU" sz="2400" b="1" i="1" dirty="0">
                <a:latin typeface="Times New Roman" pitchFamily="18" charset="0"/>
                <a:cs typeface="Times New Roman" pitchFamily="18" charset="0"/>
              </a:rPr>
              <a:t>бій з </a:t>
            </a:r>
          </a:p>
          <a:p>
            <a:pPr algn="ctr"/>
            <a:r>
              <a:rPr lang="uk-UA" altLang="ru-RU" sz="2400" b="1" i="1" dirty="0">
                <a:latin typeface="Times New Roman" pitchFamily="18" charset="0"/>
                <a:cs typeface="Times New Roman" pitchFamily="18" charset="0"/>
              </a:rPr>
              <a:t>ворогом</a:t>
            </a:r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5592763" y="1352550"/>
            <a:ext cx="658812" cy="762000"/>
          </a:xfrm>
          <a:prstGeom prst="triangle">
            <a:avLst/>
          </a:prstGeom>
          <a:solidFill>
            <a:srgbClr val="82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4953000" y="2008188"/>
            <a:ext cx="19383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alt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Кульмінація</a:t>
            </a:r>
            <a:endParaRPr lang="uk-UA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 rot="17326273">
            <a:off x="6833394" y="2123282"/>
            <a:ext cx="484187" cy="2305050"/>
          </a:xfrm>
          <a:prstGeom prst="downArrow">
            <a:avLst/>
          </a:prstGeom>
          <a:solidFill>
            <a:srgbClr val="820000"/>
          </a:solidFill>
          <a:ln>
            <a:solidFill>
              <a:srgbClr val="8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 rot="1176841">
            <a:off x="6310313" y="2638425"/>
            <a:ext cx="15287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Розв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язка</a:t>
            </a:r>
            <a:endParaRPr lang="uk-UA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6891338" y="1104900"/>
            <a:ext cx="162083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altLang="ru-RU" sz="2400" b="1" i="1" dirty="0">
                <a:latin typeface="Times New Roman" pitchFamily="18" charset="0"/>
                <a:cs typeface="Times New Roman" pitchFamily="18" charset="0"/>
              </a:rPr>
              <a:t>полон та</a:t>
            </a:r>
          </a:p>
          <a:p>
            <a:pPr algn="ctr"/>
            <a:r>
              <a:rPr lang="uk-UA" altLang="ru-RU" sz="2400" b="1" i="1" dirty="0">
                <a:latin typeface="Times New Roman" pitchFamily="18" charset="0"/>
                <a:cs typeface="Times New Roman" pitchFamily="18" charset="0"/>
              </a:rPr>
              <a:t>покарання</a:t>
            </a:r>
          </a:p>
          <a:p>
            <a:pPr algn="ctr"/>
            <a:r>
              <a:rPr lang="uk-UA" altLang="ru-RU" sz="2400" b="1" i="1" dirty="0">
                <a:latin typeface="Times New Roman" pitchFamily="18" charset="0"/>
                <a:cs typeface="Times New Roman" pitchFamily="18" charset="0"/>
              </a:rPr>
              <a:t>козацького</a:t>
            </a:r>
          </a:p>
          <a:p>
            <a:pPr algn="ctr"/>
            <a:r>
              <a:rPr lang="uk-UA" altLang="ru-RU" sz="2400" b="1" i="1" dirty="0">
                <a:latin typeface="Times New Roman" pitchFamily="18" charset="0"/>
                <a:cs typeface="Times New Roman" pitchFamily="18" charset="0"/>
              </a:rPr>
              <a:t> ватажка</a:t>
            </a: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5292725" y="3805238"/>
            <a:ext cx="33099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ru-RU" sz="2400" b="1" i="1" dirty="0">
                <a:latin typeface="Times New Roman" pitchFamily="18" charset="0"/>
                <a:cs typeface="Times New Roman" pitchFamily="18" charset="0"/>
              </a:rPr>
              <a:t>туга, страждання матері - України за втраченою дитиною</a:t>
            </a:r>
          </a:p>
        </p:txBody>
      </p:sp>
      <p:pic>
        <p:nvPicPr>
          <p:cNvPr id="28690" name="Picture 21" descr="834504_120810"/>
          <p:cNvPicPr>
            <a:picLocks noGrp="1"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7325" y="3967163"/>
            <a:ext cx="1862138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6" grpId="0"/>
      <p:bldP spid="8" grpId="0" animBg="1"/>
      <p:bldP spid="9" grpId="0"/>
      <p:bldP spid="11" grpId="0"/>
      <p:bldP spid="12" grpId="0"/>
      <p:bldP spid="13" grpId="0"/>
      <p:bldP spid="10" grpId="0" animBg="1"/>
      <p:bldP spid="15" grpId="0"/>
      <p:bldP spid="16" grpId="0" animBg="1"/>
      <p:bldP spid="17" grpId="0"/>
      <p:bldP spid="18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Прямоугольник 2"/>
          <p:cNvSpPr>
            <a:spLocks noChangeArrowheads="1"/>
          </p:cNvSpPr>
          <p:nvPr/>
        </p:nvSpPr>
        <p:spPr bwMode="auto">
          <a:xfrm>
            <a:off x="3403600" y="4951413"/>
            <a:ext cx="7477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9699" name="WordArt 7"/>
          <p:cNvSpPr>
            <a:spLocks noChangeArrowheads="1" noChangeShapeType="1" noTextEdit="1"/>
          </p:cNvSpPr>
          <p:nvPr/>
        </p:nvSpPr>
        <p:spPr bwMode="auto">
          <a:xfrm>
            <a:off x="788988" y="527050"/>
            <a:ext cx="7705725" cy="350043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20000"/>
                </a:solidFill>
                <a:latin typeface="Arial Black"/>
              </a:rPr>
              <a:t>Художні особливості твору</a:t>
            </a:r>
          </a:p>
        </p:txBody>
      </p:sp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49675" y="2379663"/>
            <a:ext cx="1782763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2474913" y="1052513"/>
            <a:ext cx="4103687" cy="12239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Гіперболи:</a:t>
            </a:r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«вийняли серденько…» - «дивись…Морозенку, на свою та Україну!», «татар велика сила».</a:t>
            </a:r>
          </a:p>
          <a:p>
            <a:pPr algn="ctr">
              <a:defRPr/>
            </a:pPr>
            <a:endParaRPr lang="uk-UA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710238" y="2379663"/>
            <a:ext cx="2808287" cy="12239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Епітети:  </a:t>
            </a:r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«славний козаче», «горде військо», «сивим коником».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32438" y="3841750"/>
            <a:ext cx="2808287" cy="9620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Пестливі слова:  </a:t>
            </a:r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«козаченько», «коником».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81050" y="2492375"/>
            <a:ext cx="2808288" cy="11112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Порівняння:  </a:t>
            </a:r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 як мак, розпускався».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20725" y="3841750"/>
            <a:ext cx="3403600" cy="131603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Метафори: </a:t>
            </a:r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«Вкраїна плаче», «Морозенко... сивим коником виграває», «живцем серце виривали».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835150" y="5256213"/>
            <a:ext cx="6059488" cy="9620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Риторичні оклики:  </a:t>
            </a:r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«Тепер дивись , Морозенку, / На свою ти вроду!», «Тепер дивись ти , Морозенку, / На свою та Україну!»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2"/>
          <p:cNvSpPr>
            <a:spLocks noChangeArrowheads="1"/>
          </p:cNvSpPr>
          <p:nvPr/>
        </p:nvSpPr>
        <p:spPr bwMode="auto">
          <a:xfrm>
            <a:off x="971550" y="1196975"/>
            <a:ext cx="7488238" cy="43195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3500" cmpd="thickThin" algn="ctr">
            <a:solidFill>
              <a:srgbClr val="9BBB59"/>
            </a:solidFill>
            <a:round/>
            <a:headEnd/>
            <a:tailEnd/>
          </a:ln>
          <a:effectLst/>
        </p:spPr>
        <p:txBody>
          <a:bodyPr/>
          <a:lstStyle/>
          <a:p>
            <a:pPr lvl="1" algn="ctr"/>
            <a:r>
              <a:rPr lang="uk-UA" sz="2400" b="1" i="1" dirty="0">
                <a:solidFill>
                  <a:srgbClr val="006600"/>
                </a:solidFill>
                <a:latin typeface="Times New Roman" pitchFamily="18" charset="0"/>
              </a:rPr>
              <a:t>Перший гайдамацький рух вибухнув у 30-х роках    </a:t>
            </a:r>
            <a:r>
              <a:rPr lang="en-US" sz="2400" b="1" i="1" dirty="0">
                <a:solidFill>
                  <a:srgbClr val="006600"/>
                </a:solidFill>
                <a:latin typeface="Times New Roman" pitchFamily="18" charset="0"/>
              </a:rPr>
              <a:t>XVIII</a:t>
            </a:r>
            <a:r>
              <a:rPr lang="ru-RU" sz="2400" b="1" i="1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uk-UA" sz="2400" b="1" i="1" dirty="0">
                <a:solidFill>
                  <a:srgbClr val="006600"/>
                </a:solidFill>
                <a:latin typeface="Times New Roman" pitchFamily="18" charset="0"/>
              </a:rPr>
              <a:t>ст. і тривав з невеликими перервами аж до 1750 року. В ці роки уславились провідники </a:t>
            </a:r>
            <a:r>
              <a:rPr lang="ru-RU" sz="2400" b="1" i="1" dirty="0">
                <a:solidFill>
                  <a:srgbClr val="006600"/>
                </a:solidFill>
                <a:latin typeface="Times New Roman" pitchFamily="18" charset="0"/>
              </a:rPr>
              <a:t>гайдамаків Скорич, Мамай, Харко, Верлан, Іванець </a:t>
            </a:r>
            <a:r>
              <a:rPr lang="uk-UA" sz="2400" b="1" i="1" dirty="0">
                <a:solidFill>
                  <a:srgbClr val="006600"/>
                </a:solidFill>
                <a:latin typeface="Times New Roman" pitchFamily="18" charset="0"/>
              </a:rPr>
              <a:t>та інші.</a:t>
            </a:r>
            <a:endParaRPr lang="ru-RU" sz="2400" b="1" i="1" dirty="0">
              <a:solidFill>
                <a:srgbClr val="006600"/>
              </a:solidFill>
              <a:latin typeface="Times New Roman" pitchFamily="18" charset="0"/>
            </a:endParaRPr>
          </a:p>
          <a:p>
            <a:pPr lvl="2" algn="ctr"/>
            <a:r>
              <a:rPr lang="uk-UA" sz="2400" b="1" i="1" dirty="0">
                <a:solidFill>
                  <a:srgbClr val="006600"/>
                </a:solidFill>
                <a:latin typeface="Times New Roman" pitchFamily="18" charset="0"/>
              </a:rPr>
              <a:t>Другий гайдамацький рух з великою силою розгорівся у 1750-х роках, та найстрашніше повстання було в 1768 році, провідниками якого були Максим Залізняк та Іван Гонта.</a:t>
            </a:r>
          </a:p>
          <a:p>
            <a:endParaRPr lang="ru-RU" dirty="0"/>
          </a:p>
        </p:txBody>
      </p:sp>
      <p:pic>
        <p:nvPicPr>
          <p:cNvPr id="30723" name="Picture 4" descr="j0441350"/>
          <p:cNvPicPr>
            <a:picLocks noChangeAspect="1" noChangeArrowheads="1"/>
          </p:cNvPicPr>
          <p:nvPr/>
        </p:nvPicPr>
        <p:blipFill>
          <a:blip r:embed="rId2"/>
          <a:srcRect t="34605" b="31718"/>
          <a:stretch>
            <a:fillRect/>
          </a:stretch>
        </p:blipFill>
        <p:spPr bwMode="auto">
          <a:xfrm>
            <a:off x="1711325" y="5157788"/>
            <a:ext cx="6399213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285237" y="273645"/>
            <a:ext cx="257352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i="1" spc="50" dirty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Довідка</a:t>
            </a:r>
            <a:endParaRPr lang="uk-UA" sz="5400" b="1" spc="50" dirty="0">
              <a:ln w="11430"/>
              <a:solidFill>
                <a:srgbClr val="0066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mokosha.at.ua/_nw/0/535474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747713"/>
            <a:ext cx="3814762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Прямоугольник 4"/>
          <p:cNvSpPr>
            <a:spLocks noChangeArrowheads="1"/>
          </p:cNvSpPr>
          <p:nvPr/>
        </p:nvSpPr>
        <p:spPr bwMode="auto">
          <a:xfrm>
            <a:off x="711200" y="1268413"/>
            <a:ext cx="4249738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800" b="1" i="1" dirty="0">
                <a:latin typeface="Times New Roman" pitchFamily="18" charset="0"/>
                <a:cs typeface="Times New Roman" pitchFamily="18" charset="0"/>
              </a:rPr>
              <a:t>Повстання 1768  року мало назву </a:t>
            </a:r>
            <a:r>
              <a:rPr lang="uk-UA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Коліївщина. </a:t>
            </a:r>
            <a:r>
              <a:rPr lang="uk-UA" sz="2800" b="1" i="1" dirty="0">
                <a:latin typeface="Times New Roman" pitchFamily="18" charset="0"/>
                <a:cs typeface="Times New Roman" pitchFamily="18" charset="0"/>
              </a:rPr>
              <a:t>Таку назву воно дістало від слів </a:t>
            </a:r>
            <a:r>
              <a:rPr lang="uk-UA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«колоти» </a:t>
            </a:r>
            <a:r>
              <a:rPr lang="uk-UA" sz="2800" b="1" i="1" dirty="0">
                <a:latin typeface="Times New Roman" pitchFamily="18" charset="0"/>
                <a:cs typeface="Times New Roman" pitchFamily="18" charset="0"/>
              </a:rPr>
              <a:t>або </a:t>
            </a:r>
            <a:r>
              <a:rPr lang="uk-UA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«колії» </a:t>
            </a:r>
            <a:r>
              <a:rPr lang="uk-UA" sz="2800" b="1" i="1" dirty="0">
                <a:latin typeface="Times New Roman" pitchFamily="18" charset="0"/>
                <a:cs typeface="Times New Roman" pitchFamily="18" charset="0"/>
              </a:rPr>
              <a:t>, тобто різники. Здебільшого зброєю, яку використовували повстанці, були довгі залізні списи.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Прямоугольник 2"/>
          <p:cNvSpPr>
            <a:spLocks noChangeArrowheads="1"/>
          </p:cNvSpPr>
          <p:nvPr/>
        </p:nvSpPr>
        <p:spPr bwMode="auto">
          <a:xfrm>
            <a:off x="4284663" y="1196975"/>
            <a:ext cx="4437062" cy="134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dirty="0"/>
          </a:p>
        </p:txBody>
      </p:sp>
      <p:pic>
        <p:nvPicPr>
          <p:cNvPr id="30729" name="Picture 9" descr="Звягінцева Олена - Портрет козацького отамана Максима Залізняка. (Мученик.)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44" t="3788" r="4207" b="7087"/>
          <a:stretch/>
        </p:blipFill>
        <p:spPr bwMode="auto">
          <a:xfrm>
            <a:off x="928662" y="1142984"/>
            <a:ext cx="2689637" cy="34928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2" name="Прямоугольник 8"/>
          <p:cNvSpPr>
            <a:spLocks noChangeArrowheads="1"/>
          </p:cNvSpPr>
          <p:nvPr/>
        </p:nvSpPr>
        <p:spPr bwMode="auto">
          <a:xfrm>
            <a:off x="576263" y="4652963"/>
            <a:ext cx="32035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600" b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Звягінцева Олена . Портрет козацького отамана Максима Залізняка. (Мученик)</a:t>
            </a:r>
          </a:p>
        </p:txBody>
      </p:sp>
      <p:sp>
        <p:nvSpPr>
          <p:cNvPr id="32773" name="Прямоугольник 14"/>
          <p:cNvSpPr>
            <a:spLocks noChangeArrowheads="1"/>
          </p:cNvSpPr>
          <p:nvPr/>
        </p:nvSpPr>
        <p:spPr bwMode="auto">
          <a:xfrm>
            <a:off x="3779838" y="1557338"/>
            <a:ext cx="4598987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син селянина з містечка Медведівки (на Черкащині), народний герой Коліївщини. Рано втратив батька, тривалий час наймитував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у січової старшини, змалку пізнав злидні й поневіряння, голодне існування.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Тривале перебування на Запорожжі, спілкування з козаками, з простим людом переконали Залізняка в необхідності боротьби за справедливість. Мав значні організаторські здібності й військовий хист. Це допомогло стати йому досвідченим запорозьким козаком. 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092110" y="400245"/>
            <a:ext cx="568848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Максим Залізняк </a:t>
            </a:r>
            <a:endParaRPr lang="uk-UA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://art-etud.com.ua/useruploads/images/DSC_3549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12" y="1052736"/>
            <a:ext cx="2952688" cy="4248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5" name="Прямоугольник 3"/>
          <p:cNvSpPr>
            <a:spLocks noChangeArrowheads="1"/>
          </p:cNvSpPr>
          <p:nvPr/>
        </p:nvSpPr>
        <p:spPr bwMode="auto">
          <a:xfrm>
            <a:off x="3708400" y="1341438"/>
            <a:ext cx="457200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На Січі він з'явився приблизно </a:t>
            </a:r>
          </a:p>
          <a:p>
            <a:pPr algn="ctr"/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1757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році. Згодом запорозькі козаки обрали Максима полковником </a:t>
            </a:r>
          </a:p>
          <a:p>
            <a:pPr algn="ctr"/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і своїм керівником.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Максим Залізняк розпочав боротьбу проти свавілля магнатів і шляхти з купкою (80 людей) запорожців. Він отримав благословення в Мотро-нинському монастирі і почав готувати зброю та закликати до себе людей з усіх околиць.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750" y="692150"/>
            <a:ext cx="8064500" cy="792163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ru-RU" sz="3600" dirty="0">
              <a:solidFill>
                <a:srgbClr val="C0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9182" y="626566"/>
            <a:ext cx="805094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Інтелектуальна  розминка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6148" name="Прямоугольник 1"/>
          <p:cNvSpPr>
            <a:spLocks noChangeArrowheads="1"/>
          </p:cNvSpPr>
          <p:nvPr/>
        </p:nvSpPr>
        <p:spPr bwMode="auto">
          <a:xfrm>
            <a:off x="539750" y="1600200"/>
            <a:ext cx="8208963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ru-RU" sz="27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27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Яка зброя </a:t>
            </a:r>
            <a:r>
              <a:rPr lang="ru-RU" altLang="ru-RU" sz="2700" b="1" i="1" dirty="0" err="1">
                <a:latin typeface="Times New Roman" pitchFamily="18" charset="0"/>
                <a:cs typeface="Times New Roman" pitchFamily="18" charset="0"/>
              </a:rPr>
              <a:t>знадобиться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sz="2700" b="1" i="1" dirty="0" err="1">
                <a:latin typeface="Times New Roman" pitchFamily="18" charset="0"/>
                <a:cs typeface="Times New Roman" pitchFamily="18" charset="0"/>
              </a:rPr>
              <a:t>боротьбі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700" b="1" i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2700" b="1" i="1" dirty="0" err="1">
                <a:latin typeface="Times New Roman" pitchFamily="18" charset="0"/>
                <a:cs typeface="Times New Roman" pitchFamily="18" charset="0"/>
              </a:rPr>
              <a:t>вражим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 турком»?</a:t>
            </a:r>
          </a:p>
          <a:p>
            <a:r>
              <a:rPr lang="uk-UA" altLang="ru-RU" sz="27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uk-UA" altLang="ru-RU" sz="2700" b="1" i="1" dirty="0">
                <a:latin typeface="Times New Roman" pitchFamily="18" charset="0"/>
                <a:cs typeface="Times New Roman" pitchFamily="18" charset="0"/>
              </a:rPr>
              <a:t>Сірко – це…</a:t>
            </a:r>
            <a:endParaRPr lang="ru-RU" altLang="ru-RU" sz="27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altLang="ru-RU" sz="27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27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700" b="1" i="1" dirty="0" err="1">
                <a:latin typeface="Times New Roman" pitchFamily="18" charset="0"/>
                <a:cs typeface="Times New Roman" pitchFamily="18" charset="0"/>
              </a:rPr>
              <a:t>Куди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altLang="ru-RU" sz="2700" b="1" i="1" dirty="0" err="1">
                <a:latin typeface="Times New Roman" pitchFamily="18" charset="0"/>
                <a:cs typeface="Times New Roman" pitchFamily="18" charset="0"/>
              </a:rPr>
              <a:t>Сірко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700" b="1" i="1" dirty="0" err="1">
                <a:latin typeface="Times New Roman" pitchFamily="18" charset="0"/>
                <a:cs typeface="Times New Roman" pitchFamily="18" charset="0"/>
              </a:rPr>
              <a:t>вирушає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700" b="1" i="1" dirty="0" err="1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700" b="1" i="1" dirty="0" err="1">
                <a:latin typeface="Times New Roman" pitchFamily="18" charset="0"/>
                <a:cs typeface="Times New Roman" pitchFamily="18" charset="0"/>
              </a:rPr>
              <a:t>своїми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 побратимами?</a:t>
            </a:r>
          </a:p>
          <a:p>
            <a:r>
              <a:rPr lang="uk-UA" altLang="ru-RU" sz="27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27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2700" b="1" i="1" dirty="0" err="1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 конях «</a:t>
            </a:r>
            <a:r>
              <a:rPr lang="ru-RU" altLang="ru-RU" sz="2700" b="1" i="1" dirty="0" err="1">
                <a:latin typeface="Times New Roman" pitchFamily="18" charset="0"/>
                <a:cs typeface="Times New Roman" pitchFamily="18" charset="0"/>
              </a:rPr>
              <a:t>військо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700" b="1" i="1" dirty="0" err="1">
                <a:latin typeface="Times New Roman" pitchFamily="18" charset="0"/>
                <a:cs typeface="Times New Roman" pitchFamily="18" charset="0"/>
              </a:rPr>
              <a:t>славне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700" b="1" i="1" dirty="0" err="1">
                <a:latin typeface="Times New Roman" pitchFamily="18" charset="0"/>
                <a:cs typeface="Times New Roman" pitchFamily="18" charset="0"/>
              </a:rPr>
              <a:t>запорізьке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... у степу </a:t>
            </a:r>
            <a:r>
              <a:rPr lang="ru-RU" altLang="ru-RU" sz="2700" b="1" i="1" dirty="0" err="1">
                <a:latin typeface="Times New Roman" pitchFamily="18" charset="0"/>
                <a:cs typeface="Times New Roman" pitchFamily="18" charset="0"/>
              </a:rPr>
              <a:t>виграває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»?</a:t>
            </a:r>
          </a:p>
          <a:p>
            <a:r>
              <a:rPr lang="uk-UA" altLang="ru-RU" sz="27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altLang="ru-RU" sz="27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2700" b="1" i="1" dirty="0" err="1">
                <a:latin typeface="Times New Roman" pitchFamily="18" charset="0"/>
                <a:cs typeface="Times New Roman" pitchFamily="18" charset="0"/>
              </a:rPr>
              <a:t>Дамо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 тому стиха лиха Та </a:t>
            </a:r>
            <a:r>
              <a:rPr lang="ru-RU" altLang="ru-RU" sz="2700" b="1" i="1" dirty="0" err="1">
                <a:latin typeface="Times New Roman" pitchFamily="18" charset="0"/>
                <a:cs typeface="Times New Roman" pitchFamily="18" charset="0"/>
              </a:rPr>
              <a:t>вражому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 турку!» «</a:t>
            </a:r>
            <a:r>
              <a:rPr lang="ru-RU" altLang="ru-RU" sz="2700" b="1" i="1" dirty="0" err="1">
                <a:latin typeface="Times New Roman" pitchFamily="18" charset="0"/>
                <a:cs typeface="Times New Roman" pitchFamily="18" charset="0"/>
              </a:rPr>
              <a:t>Оце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 ж </a:t>
            </a:r>
            <a:r>
              <a:rPr lang="ru-RU" altLang="ru-RU" sz="2700" b="1" i="1" dirty="0" err="1">
                <a:latin typeface="Times New Roman" pitchFamily="18" charset="0"/>
                <a:cs typeface="Times New Roman" pitchFamily="18" charset="0"/>
              </a:rPr>
              <a:t>тобі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, вражий </a:t>
            </a:r>
            <a:r>
              <a:rPr lang="ru-RU" altLang="ru-RU" sz="2700" b="1" i="1" dirty="0" err="1">
                <a:latin typeface="Times New Roman" pitchFamily="18" charset="0"/>
                <a:cs typeface="Times New Roman" pitchFamily="18" charset="0"/>
              </a:rPr>
              <a:t>турчин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, 3 </a:t>
            </a:r>
            <a:r>
              <a:rPr lang="ru-RU" altLang="ru-RU" sz="2700" b="1" i="1" dirty="0" err="1">
                <a:latin typeface="Times New Roman" pitchFamily="18" charset="0"/>
                <a:cs typeface="Times New Roman" pitchFamily="18" charset="0"/>
              </a:rPr>
              <a:t>душею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700" b="1" i="1" dirty="0" err="1">
                <a:latin typeface="Times New Roman" pitchFamily="18" charset="0"/>
                <a:cs typeface="Times New Roman" pitchFamily="18" charset="0"/>
              </a:rPr>
              <a:t>розлука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!»</a:t>
            </a:r>
            <a:r>
              <a:rPr lang="uk-UA" altLang="ru-RU" sz="2700" b="1" i="1" dirty="0">
                <a:latin typeface="Times New Roman" pitchFamily="18" charset="0"/>
                <a:cs typeface="Times New Roman" pitchFamily="18" charset="0"/>
              </a:rPr>
              <a:t> -  це… (визнач художній засіб)</a:t>
            </a:r>
            <a:r>
              <a:rPr lang="ru-RU" altLang="ru-RU" sz="2700" b="1" i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uk-UA" altLang="ru-RU" sz="2700" b="1" i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uk-UA" altLang="ru-RU" sz="27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12. </a:t>
            </a:r>
            <a:r>
              <a:rPr lang="uk-UA" altLang="ru-RU" sz="2700" b="1" i="1" dirty="0">
                <a:latin typeface="Times New Roman" pitchFamily="18" charset="0"/>
                <a:cs typeface="Times New Roman" pitchFamily="18" charset="0"/>
              </a:rPr>
              <a:t>«Зажурилась Україна» за жанром…</a:t>
            </a:r>
            <a:endParaRPr lang="ru-RU" altLang="ru-RU" sz="27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9" name="Picture 21" descr="834504_120810"/>
          <p:cNvPicPr>
            <a:picLocks noGrp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02513" y="1349375"/>
            <a:ext cx="1471612" cy="180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Прямоугольник 3"/>
          <p:cNvSpPr>
            <a:spLocks noChangeArrowheads="1"/>
          </p:cNvSpPr>
          <p:nvPr/>
        </p:nvSpPr>
        <p:spPr bwMode="auto">
          <a:xfrm>
            <a:off x="365125" y="765175"/>
            <a:ext cx="5545138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До Залізняка приєднувалися дрібні ватаги гайдамаків. В </a:t>
            </a:r>
            <a:r>
              <a:rPr lang="uk-UA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1768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р. він зібрав у Холодному Яру, на Чигиринщині, гайдамацький загін у кількасот чоловік 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(у пісні 40 тисяч — поетичне перебільшення)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і захопив Жаботин, Смілу, Черкаси, Корсунь, Богуслав, Канів і разом з загоном Гонти </a:t>
            </a:r>
            <a:r>
              <a:rPr lang="uk-UA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 червня 1768 року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повстанці й козаки оволоділи містом Умань — однією з найбільших фортець польської шляхти на Правобережжі.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2706" name="Picture 2" descr="http://cs618316.vk.me/v618316713/57b7/afqcQJIxDx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61" y="3963585"/>
            <a:ext cx="2470695" cy="24564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20" name="Прямоугольник 4"/>
          <p:cNvSpPr>
            <a:spLocks noChangeArrowheads="1"/>
          </p:cNvSpPr>
          <p:nvPr/>
        </p:nvSpPr>
        <p:spPr bwMode="auto">
          <a:xfrm>
            <a:off x="3633788" y="4941888"/>
            <a:ext cx="49672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 dirty="0">
                <a:latin typeface="Times New Roman" pitchFamily="18" charset="0"/>
                <a:cs typeface="Times New Roman" pitchFamily="18" charset="0"/>
              </a:rPr>
              <a:t>Загін царського полковника Гур'єва підступно роззброїв і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ліквідував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гайдамацький табір під Уманню. Залізняка катували і заслали на каторгу в Нерчинськ</a:t>
            </a:r>
            <a:r>
              <a:rPr lang="uk-UA" b="1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2708" name="Picture 4" descr="http://us.org.ua/uploads/images/6/c/5/2/1/213d6b7f9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153" y="908720"/>
            <a:ext cx="2800211" cy="3672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Прямоугольник 4"/>
          <p:cNvSpPr>
            <a:spLocks noChangeArrowheads="1"/>
          </p:cNvSpPr>
          <p:nvPr/>
        </p:nvSpPr>
        <p:spPr bwMode="auto">
          <a:xfrm>
            <a:off x="784225" y="2436813"/>
            <a:ext cx="7777163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Виявляється , у давнину, а подекуди ще й тепер, в Україні залізняком називали занадто перепалену, що аж розплавився верхній шар глини, звичайну цеглу темно-жовтого чи темно-червоного відтінку і взагалі всі міцні, потріскані, жовті цеглини. Залізняком називається і певний сорт граніту, червонуватого й іскристого кольору. То ж ота міцність  граніту, заліза і дала поштовх людській фантазії для утворення прізвища Залізняк.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3" name="Picture 2" descr="D:\!system files\Мои документы\Презентації\Помічники у презентації\Заставки\Организатор клипов (Microsoft)\j0441348.png"/>
          <p:cNvPicPr>
            <a:picLocks noChangeAspect="1" noChangeArrowheads="1"/>
          </p:cNvPicPr>
          <p:nvPr/>
        </p:nvPicPr>
        <p:blipFill>
          <a:blip r:embed="rId2"/>
          <a:srcRect t="30180" b="19609"/>
          <a:stretch>
            <a:fillRect/>
          </a:stretch>
        </p:blipFill>
        <p:spPr bwMode="auto">
          <a:xfrm>
            <a:off x="2268538" y="188913"/>
            <a:ext cx="424815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WordArt 11"/>
          <p:cNvSpPr>
            <a:spLocks noChangeArrowheads="1" noChangeShapeType="1" noTextEdit="1"/>
          </p:cNvSpPr>
          <p:nvPr/>
        </p:nvSpPr>
        <p:spPr bwMode="auto">
          <a:xfrm rot="-222089">
            <a:off x="3282950" y="719138"/>
            <a:ext cx="2781300" cy="70326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622423"/>
                    </a:gs>
                    <a:gs pos="100000">
                      <a:srgbClr val="009999"/>
                    </a:gs>
                  </a:gsLst>
                  <a:lin ang="558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Це цікаво ! </a:t>
            </a:r>
          </a:p>
        </p:txBody>
      </p:sp>
      <p:sp>
        <p:nvSpPr>
          <p:cNvPr id="35845" name="Прямоугольник 7"/>
          <p:cNvSpPr>
            <a:spLocks noChangeArrowheads="1"/>
          </p:cNvSpPr>
          <p:nvPr/>
        </p:nvSpPr>
        <p:spPr bwMode="auto">
          <a:xfrm>
            <a:off x="1428750" y="1924050"/>
            <a:ext cx="65071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800" b="1" i="1" dirty="0">
                <a:solidFill>
                  <a:srgbClr val="820000"/>
                </a:solidFill>
              </a:rPr>
              <a:t>Походження прізвища Залізняк</a:t>
            </a:r>
            <a:endParaRPr lang="uk-UA" sz="2800" dirty="0">
              <a:solidFill>
                <a:srgbClr val="820000"/>
              </a:solidFill>
            </a:endParaRPr>
          </a:p>
        </p:txBody>
      </p:sp>
      <p:pic>
        <p:nvPicPr>
          <p:cNvPr id="9" name="Picture 2" descr="http://vsapravda.info/wp-content/uploads/2014/08/11705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3338"/>
            <a:ext cx="9144000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http://www.prelest.com.ua/images/product_images/popup_images/8314_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52413" y="36513"/>
            <a:ext cx="2960688" cy="296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5830888" y="36513"/>
            <a:ext cx="3313112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 dirty="0">
                <a:solidFill>
                  <a:schemeClr val="bg1"/>
                </a:solidFill>
              </a:rPr>
              <a:t> Черкащина була центром гайдамацького повстання, відомою під назвою Коліївщина, якому Шевченко присвятив поему «Гайдамаки».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uk-UA" dirty="0" smtClean="0"/>
          </a:p>
        </p:txBody>
      </p:sp>
      <p:sp>
        <p:nvSpPr>
          <p:cNvPr id="36867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 dirty="0" smtClean="0"/>
          </a:p>
        </p:txBody>
      </p:sp>
      <p:pic>
        <p:nvPicPr>
          <p:cNvPr id="36868" name="Picture 2" descr="http://haidamac.org.ua/wp-content/gallery/cherkaschyna/5203.jpg"/>
          <p:cNvPicPr>
            <a:picLocks noChangeAspect="1" noChangeArrowheads="1"/>
          </p:cNvPicPr>
          <p:nvPr/>
        </p:nvPicPr>
        <p:blipFill>
          <a:blip r:embed="rId2"/>
          <a:srcRect t="9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Прямоугольник 4"/>
          <p:cNvSpPr>
            <a:spLocks noChangeArrowheads="1"/>
          </p:cNvSpPr>
          <p:nvPr/>
        </p:nvSpPr>
        <p:spPr bwMode="auto">
          <a:xfrm>
            <a:off x="503238" y="30163"/>
            <a:ext cx="81375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600" b="1" i="1" dirty="0">
                <a:solidFill>
                  <a:srgbClr val="0000CC"/>
                </a:solidFill>
                <a:hlinkClick r:id="rId3" action="ppaction://hlinkpres?slideindex=1&amp;slidetitle="/>
              </a:rPr>
              <a:t>Стежинами  рідного  краю…</a:t>
            </a:r>
            <a:endParaRPr lang="uk-UA" sz="3600" dirty="0">
              <a:solidFill>
                <a:srgbClr val="0000CC"/>
              </a:solidFill>
            </a:endParaRPr>
          </a:p>
        </p:txBody>
      </p:sp>
      <p:pic>
        <p:nvPicPr>
          <p:cNvPr id="74756" name="Picture 4" descr="http://inturist.in.ua/images/map_reg/cherkassy_obl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856950"/>
            <a:ext cx="7286644" cy="600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5857884" y="3286124"/>
            <a:ext cx="304800" cy="304800"/>
          </a:xfrm>
          <a:prstGeom prst="rect">
            <a:avLst/>
          </a:prstGeom>
        </p:spPr>
      </p:pic>
      <p:pic>
        <p:nvPicPr>
          <p:cNvPr id="11" name="Залізняк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6286512" y="2928934"/>
            <a:ext cx="304800" cy="304800"/>
          </a:xfrm>
          <a:prstGeom prst="rect">
            <a:avLst/>
          </a:prstGeom>
        </p:spPr>
      </p:pic>
      <p:pic>
        <p:nvPicPr>
          <p:cNvPr id="10" name="Залізняк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6215074" y="2714620"/>
            <a:ext cx="304800" cy="304800"/>
          </a:xfrm>
          <a:prstGeom prst="rect">
            <a:avLst/>
          </a:prstGeom>
        </p:spPr>
      </p:pic>
      <p:pic>
        <p:nvPicPr>
          <p:cNvPr id="9" name="Залізняк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/>
          <a:stretch>
            <a:fillRect/>
          </a:stretch>
        </p:blipFill>
        <p:spPr>
          <a:xfrm>
            <a:off x="6357950" y="2928934"/>
            <a:ext cx="304800" cy="304800"/>
          </a:xfrm>
          <a:prstGeom prst="rect">
            <a:avLst/>
          </a:prstGeom>
        </p:spPr>
      </p:pic>
      <p:pic>
        <p:nvPicPr>
          <p:cNvPr id="8" name="Максим козак Залізняк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/>
          <a:stretch>
            <a:fillRect/>
          </a:stretch>
        </p:blipFill>
        <p:spPr>
          <a:xfrm>
            <a:off x="6143636" y="2786058"/>
            <a:ext cx="304800" cy="304800"/>
          </a:xfrm>
          <a:prstGeom prst="rect">
            <a:avLst/>
          </a:prstGeom>
        </p:spPr>
      </p:pic>
      <p:pic>
        <p:nvPicPr>
          <p:cNvPr id="5" name="2933_audio030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15013" y="31242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2933_audio030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349875" y="54451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714356"/>
            <a:ext cx="3137626" cy="39969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684213" y="1023938"/>
            <a:ext cx="45720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Про виступ Залізняка та про перші успіхи «коліїв» народ склав пісню   </a:t>
            </a:r>
            <a:r>
              <a:rPr lang="uk-UA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«Максим козак Залізняк».</a:t>
            </a:r>
          </a:p>
        </p:txBody>
      </p:sp>
      <p:pic>
        <p:nvPicPr>
          <p:cNvPr id="37894" name="Picture 2"/>
          <p:cNvPicPr>
            <a:picLocks noChangeAspect="1" noChangeArrowheads="1"/>
          </p:cNvPicPr>
          <p:nvPr/>
        </p:nvPicPr>
        <p:blipFill>
          <a:blip r:embed="rId14"/>
          <a:srcRect r="2260"/>
          <a:stretch>
            <a:fillRect/>
          </a:stretch>
        </p:blipFill>
        <p:spPr bwMode="auto">
          <a:xfrm>
            <a:off x="3286116" y="3214686"/>
            <a:ext cx="5416550" cy="339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071538" y="2500306"/>
            <a:ext cx="3871912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 i="1" dirty="0">
                <a:latin typeface="Times New Roman" pitchFamily="18" charset="0"/>
                <a:cs typeface="Times New Roman" pitchFamily="18" charset="0"/>
              </a:rPr>
              <a:t>Пісню записано в квітні 1939 р. від кобзарів Петра Івановича Гум з       с. Лютеньків, Галицького р-ну, Полтавської обл. та Єгора Хомича Мовчана з  с. Велика Писарівка Сумської обл.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4850" y="2852738"/>
            <a:ext cx="320675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Прямоугольник 2"/>
          <p:cNvSpPr>
            <a:spLocks noChangeArrowheads="1"/>
          </p:cNvSpPr>
          <p:nvPr/>
        </p:nvSpPr>
        <p:spPr bwMode="auto">
          <a:xfrm>
            <a:off x="755650" y="1400175"/>
            <a:ext cx="610235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Який момент із життя Максима Залізняка оспівує пісня? 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Чи міг запорожець Залізняк зібрати сорок тисяч війська?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Чому в пісні гіперболізується сила запорожців?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З чим порівнюється врода Залізняка? 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Що ви думаєте з цього приводу?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Чи личить таке порівняння лицарю? 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Про які почування автора свідчить </a:t>
            </a:r>
          </a:p>
          <a:p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    пісня?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476672"/>
            <a:ext cx="289534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Бесіда:</a:t>
            </a:r>
            <a:endParaRPr lang="uk-UA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908175" y="622300"/>
            <a:ext cx="4038600" cy="5721350"/>
          </a:xfrm>
        </p:spPr>
        <p:txBody>
          <a:bodyPr/>
          <a:lstStyle/>
          <a:p>
            <a:pPr eaLnBrk="1" hangingPunct="1">
              <a:defRPr/>
            </a:pPr>
            <a:r>
              <a:rPr lang="uk-UA" altLang="ru-RU" sz="2800" b="1" dirty="0" smtClean="0">
                <a:solidFill>
                  <a:srgbClr val="C00000"/>
                </a:solidFill>
              </a:rPr>
              <a:t>Тема: </a:t>
            </a:r>
          </a:p>
          <a:p>
            <a:pPr eaLnBrk="1" hangingPunct="1">
              <a:defRPr/>
            </a:pPr>
            <a:endParaRPr lang="uk-UA" altLang="ru-RU" sz="2800" b="1" dirty="0"/>
          </a:p>
          <a:p>
            <a:pPr marL="0" indent="0" eaLnBrk="1" hangingPunct="1">
              <a:buFont typeface="Arial" charset="0"/>
              <a:buNone/>
              <a:defRPr/>
            </a:pPr>
            <a:endParaRPr lang="uk-UA" altLang="ru-RU" sz="2800" b="1" dirty="0" smtClean="0">
              <a:solidFill>
                <a:srgbClr val="C00000"/>
              </a:solidFill>
            </a:endParaRPr>
          </a:p>
          <a:p>
            <a:pPr eaLnBrk="1" hangingPunct="1">
              <a:defRPr/>
            </a:pPr>
            <a:r>
              <a:rPr lang="uk-UA" altLang="ru-RU" sz="2800" b="1" dirty="0" smtClean="0">
                <a:solidFill>
                  <a:srgbClr val="C00000"/>
                </a:solidFill>
              </a:rPr>
              <a:t>Основна думка:</a:t>
            </a:r>
            <a:endParaRPr lang="ru-RU" altLang="ru-RU" sz="2800" b="1" dirty="0" smtClean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411413" y="1125538"/>
            <a:ext cx="61928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ru-RU" sz="2400" b="1" i="1" dirty="0">
                <a:latin typeface="Times New Roman" pitchFamily="18" charset="0"/>
                <a:cs typeface="Times New Roman" pitchFamily="18" charset="0"/>
              </a:rPr>
              <a:t>оспівування боротьби козаків під керівництвом М.Залізняка з панами.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411413" y="2562225"/>
            <a:ext cx="63373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ru-RU" sz="2400" b="1" i="1" dirty="0">
                <a:latin typeface="Times New Roman" pitchFamily="18" charset="0"/>
                <a:cs typeface="Times New Roman" pitchFamily="18" charset="0"/>
              </a:rPr>
              <a:t>сила, мужність, рішучість, згуртованість козаків дозволить їм подолати будь-якого ворога.</a:t>
            </a:r>
            <a:endParaRPr lang="ru-RU" alt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711104"/>
            <a:ext cx="5528118" cy="25982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 smtClean="0"/>
          </a:p>
        </p:txBody>
      </p:sp>
      <p:sp>
        <p:nvSpPr>
          <p:cNvPr id="4096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uk-UA" dirty="0" smtClean="0"/>
          </a:p>
        </p:txBody>
      </p:sp>
      <p:sp>
        <p:nvSpPr>
          <p:cNvPr id="4096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 dirty="0" smtClean="0"/>
          </a:p>
        </p:txBody>
      </p:sp>
      <p:pic>
        <p:nvPicPr>
          <p:cNvPr id="40965" name="Picture 6" descr="http://i.io.ua/img_su/large/0008/23/00082360_n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://inturist.in.ua/images/map_reg/cherkassy_obl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3675" y="15875"/>
            <a:ext cx="5170488" cy="434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2" descr="http://linetime.com.ua/wp-content/uploads/2015/05/ivanbohu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3205163"/>
            <a:ext cx="7361237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ua.igotoworld.com/frontend/webcontent/websites/1/images/gallery/13682_800x600_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63" y="6350"/>
            <a:ext cx="9391650" cy="704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1"/>
          <p:cNvSpPr>
            <a:spLocks noChangeArrowheads="1"/>
          </p:cNvSpPr>
          <p:nvPr/>
        </p:nvSpPr>
        <p:spPr bwMode="auto">
          <a:xfrm>
            <a:off x="1476375" y="260350"/>
            <a:ext cx="74882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грізні роки Коліївщини місто Канів було взяте штурмом загоном гайдамаків Семена Неживого, до якого приєдналися жителі навколишніх сіл.</a:t>
            </a:r>
            <a:endParaRPr lang="ru-RU" sz="2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8" descr="http://mandrivnik.blox.ua/resource/03_Steir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28575" y="0"/>
            <a:ext cx="9477375" cy="705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https://upload.wikimedia.org/wikipedia/uk/thumb/c/c7/%D0%9C%D0%BE%D0%B3%D0%B8%D0%BB%D0%B0_%D0%A8%D0%B5%D0%B2%D1%87%D0%B5%D0%BD%D0%BA%D0%B0_(5).JPG/240px-%D0%9C%D0%BE%D0%B3%D0%B8%D0%BB%D0%B0_%D0%A8%D0%B5%D0%B2%D1%87%D0%B5%D0%BD%D0%BA%D0%B0_(5)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2649"/>
          <a:stretch/>
        </p:blipFill>
        <p:spPr bwMode="auto">
          <a:xfrm>
            <a:off x="323528" y="87134"/>
            <a:ext cx="2438442" cy="21897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72" name="Прямоугольник 1"/>
          <p:cNvSpPr>
            <a:spLocks noChangeArrowheads="1"/>
          </p:cNvSpPr>
          <p:nvPr/>
        </p:nvSpPr>
        <p:spPr bwMode="auto">
          <a:xfrm>
            <a:off x="5380038" y="4652963"/>
            <a:ext cx="3313112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Піднімемося гранітними сходами на Тарасову гору, щоб земно вклонитися генію українського народу, Прометею думки – </a:t>
            </a:r>
          </a:p>
          <a:p>
            <a:pPr algn="ctr"/>
            <a:r>
              <a:rPr lang="uk-UA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Т.Г. Шевченку.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097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 smtClean="0"/>
          </a:p>
        </p:txBody>
      </p:sp>
      <p:sp>
        <p:nvSpPr>
          <p:cNvPr id="41987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uk-UA" dirty="0" smtClean="0"/>
          </a:p>
        </p:txBody>
      </p:sp>
      <p:sp>
        <p:nvSpPr>
          <p:cNvPr id="41988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 dirty="0" smtClean="0"/>
          </a:p>
        </p:txBody>
      </p:sp>
      <p:pic>
        <p:nvPicPr>
          <p:cNvPr id="41989" name="Picture 6" descr="http://visnik-press.com.ua/wp-content/uploads/2014/01/PIC_20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13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Прямоугольник 4"/>
          <p:cNvSpPr>
            <a:spLocks noChangeArrowheads="1"/>
          </p:cNvSpPr>
          <p:nvPr/>
        </p:nvSpPr>
        <p:spPr bwMode="auto">
          <a:xfrm>
            <a:off x="107950" y="260350"/>
            <a:ext cx="44624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Він стоїть на високому постаменті з темно-сірого граніту, схиливши в задумі непокірну голову, немов прозріваючи майбутнє свого та інших народів світу:</a:t>
            </a:r>
          </a:p>
        </p:txBody>
      </p:sp>
      <p:sp>
        <p:nvSpPr>
          <p:cNvPr id="41991" name="Прямоугольник 5"/>
          <p:cNvSpPr>
            <a:spLocks noChangeArrowheads="1"/>
          </p:cNvSpPr>
          <p:nvPr/>
        </p:nvSpPr>
        <p:spPr bwMode="auto">
          <a:xfrm>
            <a:off x="5651500" y="198438"/>
            <a:ext cx="33131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І на оновленій землі</a:t>
            </a:r>
            <a:endParaRPr lang="ru-RU" sz="2000" b="1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Врага не буде, супостата,</a:t>
            </a:r>
            <a:endParaRPr lang="ru-RU" sz="2000" b="1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 буде син, і буде мати,</a:t>
            </a:r>
            <a:endParaRPr lang="ru-RU" sz="2000" b="1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І будуть люди на землі.</a:t>
            </a:r>
            <a:endParaRPr lang="ru-RU" sz="2000" b="1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://img15.nnm.me/6/f/7/b/0/3a9194f678277ee0dbc44793c9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795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955638" y="5661248"/>
            <a:ext cx="525336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</a:t>
            </a:r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«Ерудит»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Прямоугольник 1"/>
          <p:cNvSpPr>
            <a:spLocks noChangeArrowheads="1"/>
          </p:cNvSpPr>
          <p:nvPr/>
        </p:nvSpPr>
        <p:spPr bwMode="auto">
          <a:xfrm>
            <a:off x="1835150" y="692150"/>
            <a:ext cx="7345363" cy="517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Слово гайдамак з тюркського «гайде!» означає:</a:t>
            </a:r>
            <a:endParaRPr lang="ru-RU" sz="2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тікай;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вільний козак;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службова особа,  яка відала озброєнням, постачанням та військовою  підготовкою козаків.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Основні ознаки фольклору : </a:t>
            </a:r>
            <a:endParaRPr lang="ru-RU" sz="2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усність;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анонімність; </a:t>
            </a:r>
            <a:br>
              <a:rPr lang="uk-UA" sz="2200" b="1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2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колективність;    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варіантність .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Брав участь в облозі  м. Збаража:</a:t>
            </a:r>
            <a:endParaRPr lang="ru-RU" sz="2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Максим Залізняк;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б)   </a:t>
            </a:r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Морозенко ;</a:t>
            </a:r>
            <a:br>
              <a:rPr lang="uk-UA" sz="2200" b="1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2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в)   </a:t>
            </a:r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Іван Гонта;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г)   </a:t>
            </a:r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Іван Сірко.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Прямоугольник 1"/>
          <p:cNvSpPr>
            <a:spLocks noChangeArrowheads="1"/>
          </p:cNvSpPr>
          <p:nvPr/>
        </p:nvSpPr>
        <p:spPr bwMode="auto">
          <a:xfrm>
            <a:off x="611188" y="908050"/>
            <a:ext cx="7561262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uk-UA" sz="2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Назвіть жанрові різновиди героїчного епосу.</a:t>
            </a:r>
            <a:endParaRPr lang="ru-RU" sz="2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uk-UA" sz="2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Закінчіть речення . </a:t>
            </a:r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Історичні пісні - це пісні...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uk-UA" sz="2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Літературний міні - диктант.</a:t>
            </a:r>
            <a:endParaRPr lang="ru-RU" sz="2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(Другий гайдамацький рух з великою силою розгорівся у 1750-х роках, та най­страшніше повстання було в	році, провідниками якого були … та…)</a:t>
            </a:r>
          </a:p>
          <a:p>
            <a:r>
              <a:rPr lang="uk-UA" sz="2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Назвіть   історичні   місця   Черкащини,   пов'язані   з   Гайдамаччиною та  Коліївщиною.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Ідейне спрямування пісні « Максим козак Залізняк». </a:t>
            </a:r>
          </a:p>
          <a:p>
            <a:r>
              <a:rPr lang="uk-UA" sz="2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Доведення жанрової приналежності пісень. (Метод ПРЕС.)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Кому з героїв історичних пісень ви симпатизуєте? Чому?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17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172" name="Picture 2" descr="http://img-fotki.yandex.ru/get/6622/176530793.3c/0_a3a49_9943c56c_XL"/>
          <p:cNvPicPr>
            <a:picLocks noChangeAspect="1" noChangeArrowheads="1"/>
          </p:cNvPicPr>
          <p:nvPr/>
        </p:nvPicPr>
        <p:blipFill>
          <a:blip r:embed="rId2"/>
          <a:srcRect r="7074"/>
          <a:stretch>
            <a:fillRect/>
          </a:stretch>
        </p:blipFill>
        <p:spPr bwMode="auto">
          <a:xfrm>
            <a:off x="-49213" y="0"/>
            <a:ext cx="9180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 rot="461669">
            <a:off x="1231900" y="665163"/>
            <a:ext cx="2670175" cy="132715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i="1" dirty="0">
                <a:solidFill>
                  <a:srgbClr val="0000CC"/>
                </a:solidFill>
              </a:rPr>
              <a:t>Робота в групах</a:t>
            </a:r>
          </a:p>
        </p:txBody>
      </p:sp>
      <p:pic>
        <p:nvPicPr>
          <p:cNvPr id="7174" name="Рисунок 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93059">
            <a:off x="2458015" y="2670892"/>
            <a:ext cx="1162196" cy="163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Прямоугольник 1"/>
          <p:cNvSpPr>
            <a:spLocks noChangeArrowheads="1"/>
          </p:cNvSpPr>
          <p:nvPr/>
        </p:nvSpPr>
        <p:spPr bwMode="auto">
          <a:xfrm rot="-515425">
            <a:off x="5259388" y="379413"/>
            <a:ext cx="26098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uk-UA" i="1"/>
          </a:p>
          <a:p>
            <a:pPr algn="ctr"/>
            <a:r>
              <a:rPr lang="uk-UA" sz="2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Перша група.</a:t>
            </a:r>
          </a:p>
          <a:p>
            <a:pPr algn="ctr"/>
            <a:r>
              <a:rPr lang="uk-UA" sz="2000" b="1" i="1">
                <a:latin typeface="Times New Roman" pitchFamily="18" charset="0"/>
                <a:cs typeface="Times New Roman" pitchFamily="18" charset="0"/>
              </a:rPr>
              <a:t>«Гайдамацький рух на Правобережній Україні»</a:t>
            </a:r>
            <a:endParaRPr lang="uk-UA" sz="2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6" name="Прямоугольник 2"/>
          <p:cNvSpPr>
            <a:spLocks noChangeArrowheads="1"/>
          </p:cNvSpPr>
          <p:nvPr/>
        </p:nvSpPr>
        <p:spPr bwMode="auto">
          <a:xfrm>
            <a:off x="6240463" y="2305050"/>
            <a:ext cx="2579687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Друга група  </a:t>
            </a:r>
            <a:r>
              <a:rPr lang="uk-UA" sz="2000" b="1" i="1">
                <a:latin typeface="Times New Roman" pitchFamily="18" charset="0"/>
                <a:cs typeface="Times New Roman" pitchFamily="18" charset="0"/>
              </a:rPr>
              <a:t>«Правдивість існування легендарного воїна , захисника рідної землі Морозенка» 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7" name="Прямоугольник 3"/>
          <p:cNvSpPr>
            <a:spLocks noChangeArrowheads="1"/>
          </p:cNvSpPr>
          <p:nvPr/>
        </p:nvSpPr>
        <p:spPr bwMode="auto">
          <a:xfrm rot="247070">
            <a:off x="5537200" y="4927600"/>
            <a:ext cx="292735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Третя  група</a:t>
            </a:r>
            <a:r>
              <a:rPr lang="uk-UA" sz="2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uk-UA" sz="2000" b="1" i="1">
                <a:latin typeface="Times New Roman" pitchFamily="18" charset="0"/>
                <a:cs typeface="Times New Roman" pitchFamily="18" charset="0"/>
              </a:rPr>
              <a:t>«Стежинами </a:t>
            </a:r>
          </a:p>
          <a:p>
            <a:pPr algn="ctr"/>
            <a:r>
              <a:rPr lang="uk-UA" sz="2000" b="1" i="1">
                <a:latin typeface="Times New Roman" pitchFamily="18" charset="0"/>
                <a:cs typeface="Times New Roman" pitchFamily="18" charset="0"/>
              </a:rPr>
              <a:t>рідного краю»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8" name="Прямоугольник 5"/>
          <p:cNvSpPr>
            <a:spLocks noChangeArrowheads="1"/>
          </p:cNvSpPr>
          <p:nvPr/>
        </p:nvSpPr>
        <p:spPr bwMode="auto">
          <a:xfrm rot="464928">
            <a:off x="788704" y="1926881"/>
            <a:ext cx="3240088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«Навчаючи –</a:t>
            </a:r>
          </a:p>
          <a:p>
            <a:r>
              <a:rPr lang="uk-UA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вчусь»</a:t>
            </a:r>
            <a:endParaRPr lang="uk-UA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Прямоугольник 3"/>
          <p:cNvSpPr>
            <a:spLocks noChangeArrowheads="1"/>
          </p:cNvSpPr>
          <p:nvPr/>
        </p:nvSpPr>
        <p:spPr bwMode="auto">
          <a:xfrm>
            <a:off x="3389313" y="3244850"/>
            <a:ext cx="185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45059" name="Прямоугольник 5"/>
          <p:cNvSpPr>
            <a:spLocks noChangeArrowheads="1"/>
          </p:cNvSpPr>
          <p:nvPr/>
        </p:nvSpPr>
        <p:spPr bwMode="auto">
          <a:xfrm>
            <a:off x="1071538" y="571480"/>
            <a:ext cx="7416800" cy="8463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endParaRPr lang="uk-UA" alt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uk-UA" altLang="ru-RU" sz="1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СПИСОК ВИКОРИСТАНИХ ДЖЕРЕЛ: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Література: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Апанович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О. М. Розповіді про запорозьких козаків./ О.М.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Апанович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.- К.: Дніпро, 1991.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-  Гетьмани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України.-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Харків: Промінь, 2011.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Губарев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В. К. Історія України: Універсальний ілюстрований довідник. / 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В.К.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Губарев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. – Донецьк: ТОВ ВКФ «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БАО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», 2008.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- Журавльов Д. В. Визначні битви та полководці української історії. /            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Д. В. Журавльов. - Харків: Книжковий Клуб «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Клуб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Сімейного Дозвілля», 2013.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-  Журавльов Д. В. Хто є хто в українській історії. / Д. В. Журавльов.  -  Харків: Книжковий Клуб «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Клуб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Сімейного Дозвілля», 2011.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uk-UA" alt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alt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  <a:hlinkClick r:id="rId2"/>
              </a:rPr>
              <a:t>http://pidruchniki.com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en-US" altLang="ru-RU" dirty="0">
                <a:latin typeface="Times New Roman" pitchFamily="18" charset="0"/>
                <a:cs typeface="Times New Roman" pitchFamily="18" charset="0"/>
                <a:hlinkClick r:id="rId3"/>
              </a:rPr>
              <a:t>http://getmanat.org</a:t>
            </a:r>
            <a:endParaRPr lang="uk-UA" alt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en-US" altLang="ru-RU" dirty="0">
                <a:latin typeface="Times New Roman" pitchFamily="18" charset="0"/>
                <a:cs typeface="Times New Roman" pitchFamily="18" charset="0"/>
                <a:hlinkClick r:id="rId4"/>
              </a:rPr>
              <a:t>http://khortitsa.org</a:t>
            </a:r>
            <a:endParaRPr lang="uk-UA" alt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  <a:hlinkClick r:id="rId5"/>
              </a:rPr>
              <a:t>http://narodna.pravda.com.ua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en-US" altLang="ru-RU" dirty="0">
                <a:latin typeface="Times New Roman" pitchFamily="18" charset="0"/>
                <a:cs typeface="Times New Roman" pitchFamily="18" charset="0"/>
                <a:hlinkClick r:id="rId6"/>
              </a:rPr>
              <a:t>http://daily-music.ru</a:t>
            </a:r>
            <a:endParaRPr lang="en-US" alt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ttp://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studopedia.info</a:t>
            </a:r>
          </a:p>
          <a:p>
            <a:endParaRPr lang="en-US" sz="2400" dirty="0"/>
          </a:p>
          <a:p>
            <a:endParaRPr lang="en-US" sz="2400" dirty="0"/>
          </a:p>
          <a:p>
            <a:pPr>
              <a:buFont typeface="Arial" charset="0"/>
              <a:buNone/>
            </a:pPr>
            <a:endParaRPr lang="en-US" altLang="ru-RU" sz="2400" dirty="0"/>
          </a:p>
          <a:p>
            <a:endParaRPr lang="en-US" sz="2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pPr>
              <a:buFont typeface="Arial" charset="0"/>
              <a:buNone/>
            </a:pPr>
            <a:endParaRPr lang="en-US" altLang="ru-RU" sz="1400" dirty="0"/>
          </a:p>
          <a:p>
            <a:pPr>
              <a:buFont typeface="Arial" charset="0"/>
              <a:buNone/>
            </a:pPr>
            <a:endParaRPr lang="uk-UA" altLang="ru-RU" sz="1400" dirty="0"/>
          </a:p>
          <a:p>
            <a:pPr>
              <a:buFont typeface="Arial" charset="0"/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pawel.andrejew.com/matejko_unia_lubels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05786"/>
            <a:ext cx="6877263" cy="41349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9219" name="Прямоугольник 3"/>
          <p:cNvSpPr>
            <a:spLocks noChangeArrowheads="1"/>
          </p:cNvSpPr>
          <p:nvPr/>
        </p:nvSpPr>
        <p:spPr bwMode="auto">
          <a:xfrm>
            <a:off x="836613" y="765175"/>
            <a:ext cx="74072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200" b="1" i="1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en-US" sz="22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XIV</a:t>
            </a:r>
            <a:r>
              <a:rPr lang="uk-UA" sz="22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en-US" sz="22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XVI</a:t>
            </a:r>
            <a:r>
              <a:rPr lang="uk-UA" sz="22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b="1" i="1">
                <a:latin typeface="Times New Roman" pitchFamily="18" charset="0"/>
                <a:cs typeface="Times New Roman" pitchFamily="18" charset="0"/>
              </a:rPr>
              <a:t>ст. більша частина українських земель була захоплена панською Польщею. З того часу наш народ вів постійну і непримиренну боротьбу за своє визволення.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enoth.org/enc/1/17.files/image0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598" b="10568"/>
          <a:stretch/>
        </p:blipFill>
        <p:spPr bwMode="auto">
          <a:xfrm>
            <a:off x="3707481" y="3212976"/>
            <a:ext cx="4974769" cy="29801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0" name="Picture 4" descr="http://www.kozak.ua/wp-content/uploads/2012/08/post-175-11725928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2949986" cy="41354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0244" name="Прямоугольник 3"/>
          <p:cNvSpPr>
            <a:spLocks noChangeArrowheads="1"/>
          </p:cNvSpPr>
          <p:nvPr/>
        </p:nvSpPr>
        <p:spPr bwMode="auto">
          <a:xfrm>
            <a:off x="3908425" y="1052513"/>
            <a:ext cx="45720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200" b="1" i="1">
                <a:latin typeface="Times New Roman" pitchFamily="18" charset="0"/>
                <a:cs typeface="Times New Roman" pitchFamily="18" charset="0"/>
              </a:rPr>
              <a:t>У середині </a:t>
            </a:r>
            <a:r>
              <a:rPr lang="en-US" sz="2200" b="1" i="1">
                <a:latin typeface="Times New Roman" pitchFamily="18" charset="0"/>
                <a:cs typeface="Times New Roman" pitchFamily="18" charset="0"/>
              </a:rPr>
              <a:t>XVII </a:t>
            </a:r>
            <a:r>
              <a:rPr lang="uk-UA" sz="2200" b="1" i="1">
                <a:latin typeface="Times New Roman" pitchFamily="18" charset="0"/>
                <a:cs typeface="Times New Roman" pitchFamily="18" charset="0"/>
              </a:rPr>
              <a:t>ст. ця боротьба переросла в народну війну проти іноземних поневолювачів . Повсталі маси очолив </a:t>
            </a:r>
            <a:r>
              <a:rPr lang="uk-UA" sz="22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Богдан Хмельницький.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827088" y="1389063"/>
            <a:ext cx="79390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>
                <a:latin typeface="Times New Roman" pitchFamily="18" charset="0"/>
                <a:cs typeface="Times New Roman" pitchFamily="18" charset="0"/>
              </a:rPr>
              <a:t>Слово гайдамак з тюркського – «гайде!»  означає «</a:t>
            </a:r>
            <a:r>
              <a:rPr lang="uk-UA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тікай!</a:t>
            </a:r>
            <a:r>
              <a:rPr lang="uk-UA" sz="2000" b="1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1051" y="692696"/>
            <a:ext cx="8101897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Хто ж такі гайдамаки ? </a:t>
            </a:r>
          </a:p>
        </p:txBody>
      </p:sp>
      <p:pic>
        <p:nvPicPr>
          <p:cNvPr id="11271" name="Picture 7" descr="http://cs627425.vk.me/v627425584/10774/6kOA88PwFs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38556"/>
            <a:ext cx="6507247" cy="42547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4143380"/>
            <a:ext cx="4237051" cy="235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3"/>
          <p:cNvSpPr>
            <a:spLocks noChangeArrowheads="1"/>
          </p:cNvSpPr>
          <p:nvPr/>
        </p:nvSpPr>
        <p:spPr bwMode="auto">
          <a:xfrm>
            <a:off x="585788" y="981075"/>
            <a:ext cx="79549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 i="1">
                <a:latin typeface="Times New Roman" pitchFamily="18" charset="0"/>
                <a:cs typeface="Times New Roman" pitchFamily="18" charset="0"/>
              </a:rPr>
              <a:t>( З тюркської - </a:t>
            </a:r>
            <a:r>
              <a:rPr lang="en-US" sz="2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haydamak</a:t>
            </a:r>
            <a:r>
              <a:rPr lang="en-US" sz="2000" b="1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i="1">
                <a:latin typeface="Times New Roman" pitchFamily="18" charset="0"/>
                <a:cs typeface="Times New Roman" pitchFamily="18" charset="0"/>
              </a:rPr>
              <a:t>— бродник, кочівник, розбійник</a:t>
            </a:r>
            <a:r>
              <a:rPr lang="uk-UA" sz="2000" b="1">
                <a:latin typeface="Times New Roman" pitchFamily="18" charset="0"/>
                <a:cs typeface="Times New Roman" pitchFamily="18" charset="0"/>
              </a:rPr>
              <a:t>) — самоназва народних повстанців на Правобережній Україні , що залишалася до кінця XVIII століття  під владою Речі Посполитої.</a:t>
            </a:r>
          </a:p>
        </p:txBody>
      </p:sp>
      <p:sp>
        <p:nvSpPr>
          <p:cNvPr id="12291" name="Прямоугольник 1"/>
          <p:cNvSpPr>
            <a:spLocks noChangeArrowheads="1"/>
          </p:cNvSpPr>
          <p:nvPr/>
        </p:nvSpPr>
        <p:spPr bwMode="auto">
          <a:xfrm>
            <a:off x="323850" y="2025650"/>
            <a:ext cx="835183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200" i="1">
                <a:latin typeface="Times New Roman" pitchFamily="18" charset="0"/>
                <a:cs typeface="Times New Roman" pitchFamily="18" charset="0"/>
              </a:rPr>
              <a:t>Гайдамацькі</a:t>
            </a:r>
            <a:r>
              <a:rPr lang="ru-RU" sz="2200" i="1">
                <a:latin typeface="Times New Roman" pitchFamily="18" charset="0"/>
                <a:cs typeface="Times New Roman" pitchFamily="18" charset="0"/>
              </a:rPr>
              <a:t> загони </a:t>
            </a:r>
            <a:r>
              <a:rPr lang="uk-UA" sz="2200" i="1">
                <a:latin typeface="Times New Roman" pitchFamily="18" charset="0"/>
                <a:cs typeface="Times New Roman" pitchFamily="18" charset="0"/>
              </a:rPr>
              <a:t>складалися із</a:t>
            </a:r>
            <a:r>
              <a:rPr lang="uk-UA" sz="2200" b="1" i="1">
                <a:latin typeface="Times New Roman" pitchFamily="18" charset="0"/>
                <a:cs typeface="Times New Roman" pitchFamily="18" charset="0"/>
              </a:rPr>
              <a:t> селян, козаків, </a:t>
            </a:r>
          </a:p>
          <a:p>
            <a:pPr algn="ctr"/>
            <a:r>
              <a:rPr lang="uk-UA" sz="2200" b="1" i="1">
                <a:latin typeface="Times New Roman" pitchFamily="18" charset="0"/>
                <a:cs typeface="Times New Roman" pitchFamily="18" charset="0"/>
              </a:rPr>
              <a:t>наймитів, міщан-ремісників </a:t>
            </a:r>
            <a:r>
              <a:rPr lang="uk-UA" sz="2200" i="1">
                <a:latin typeface="Times New Roman" pitchFamily="18" charset="0"/>
                <a:cs typeface="Times New Roman" pitchFamily="18" charset="0"/>
              </a:rPr>
              <a:t>і навіть </a:t>
            </a:r>
            <a:r>
              <a:rPr lang="uk-UA" sz="2200" b="1" i="1">
                <a:latin typeface="Times New Roman" pitchFamily="18" charset="0"/>
                <a:cs typeface="Times New Roman" pitchFamily="18" charset="0"/>
              </a:rPr>
              <a:t>збіднілих</a:t>
            </a:r>
            <a:r>
              <a:rPr lang="en-US" sz="2200" b="1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b="1" i="1">
                <a:latin typeface="Times New Roman" pitchFamily="18" charset="0"/>
                <a:cs typeface="Times New Roman" pitchFamily="18" charset="0"/>
              </a:rPr>
              <a:t>шляхтичів.</a:t>
            </a:r>
          </a:p>
        </p:txBody>
      </p:sp>
      <p:pic>
        <p:nvPicPr>
          <p:cNvPr id="12293" name="Picture 5" descr="http://beket.com.ua/wp-content/uploads/gallery/uman-gayda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20" y="1268760"/>
            <a:ext cx="8352928" cy="53282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143000"/>
          </a:xfrm>
        </p:spPr>
        <p:txBody>
          <a:bodyPr/>
          <a:lstStyle/>
          <a:p>
            <a:r>
              <a:rPr lang="uk-UA" sz="4000" b="1" dirty="0" smtClean="0">
                <a:solidFill>
                  <a:srgbClr val="FF0000"/>
                </a:solidFill>
                <a:latin typeface="Segoe Script" pitchFamily="34" charset="0"/>
              </a:rPr>
              <a:t>«Хто ж він Морозенко?»</a:t>
            </a:r>
            <a:endParaRPr lang="uk-UA" sz="4000" dirty="0" smtClean="0">
              <a:solidFill>
                <a:srgbClr val="FF0000"/>
              </a:solidFill>
              <a:latin typeface="Segoe Script" pitchFamily="34" charset="0"/>
            </a:endParaRPr>
          </a:p>
        </p:txBody>
      </p:sp>
      <p:sp>
        <p:nvSpPr>
          <p:cNvPr id="13315" name="Прямоугольник 1"/>
          <p:cNvSpPr>
            <a:spLocks noChangeArrowheads="1"/>
          </p:cNvSpPr>
          <p:nvPr/>
        </p:nvSpPr>
        <p:spPr bwMode="auto">
          <a:xfrm>
            <a:off x="2867025" y="1082675"/>
            <a:ext cx="5737225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Народна  пам'ять  зберегла  прізвище легендарного воїна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у пісні </a:t>
            </a:r>
            <a:r>
              <a:rPr lang="uk-UA" sz="20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« Ой Морозе, Морозенку» 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(можливо, це — Нестор Морозенко, осавул  </a:t>
            </a:r>
            <a:r>
              <a:rPr lang="uk-UA" sz="2000" b="1" i="1" dirty="0" err="1">
                <a:latin typeface="Times New Roman" pitchFamily="18" charset="0"/>
                <a:cs typeface="Times New Roman" pitchFamily="18" charset="0"/>
              </a:rPr>
              <a:t>Кропивнянського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 полку, який разом з </a:t>
            </a:r>
          </a:p>
          <a:p>
            <a:pPr algn="ctr"/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М. Кривоносом діяв на Поділлі проти польської шляхти і брав  участь в облозі  м. Збаража; існує також думка, що це полковник  Станіслав Морозенко (</a:t>
            </a:r>
            <a:r>
              <a:rPr lang="uk-UA" sz="2000" b="1" i="1" dirty="0" err="1">
                <a:latin typeface="Times New Roman" pitchFamily="18" charset="0"/>
                <a:cs typeface="Times New Roman" pitchFamily="18" charset="0"/>
              </a:rPr>
              <a:t>Мрозовицький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), який загинув у </a:t>
            </a:r>
          </a:p>
          <a:p>
            <a:pPr algn="ctr"/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1649 р. у бою під Збаражем.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uk-UA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3" descr="морозенко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 l="20395" r="21384"/>
          <a:stretch>
            <a:fillRect/>
          </a:stretch>
        </p:blipFill>
        <p:spPr>
          <a:xfrm>
            <a:off x="646113" y="1487488"/>
            <a:ext cx="2220912" cy="36972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317" name="AutoShape 2"/>
          <p:cNvSpPr>
            <a:spLocks noChangeArrowheads="1"/>
          </p:cNvSpPr>
          <p:nvPr/>
        </p:nvSpPr>
        <p:spPr bwMode="auto">
          <a:xfrm>
            <a:off x="3203575" y="3944938"/>
            <a:ext cx="4824413" cy="21812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3500" cmpd="thickThin" algn="ctr">
            <a:solidFill>
              <a:srgbClr val="9BBB59"/>
            </a:solidFill>
            <a:round/>
            <a:headEnd/>
            <a:tailEnd/>
          </a:ln>
          <a:effectLst/>
        </p:spPr>
        <p:txBody>
          <a:bodyPr/>
          <a:lstStyle/>
          <a:p>
            <a:pPr algn="just"/>
            <a:endParaRPr lang="uk-UA" sz="1300" b="1" i="1">
              <a:solidFill>
                <a:srgbClr val="006600"/>
              </a:solidFill>
              <a:latin typeface="Times New Roman" pitchFamily="18" charset="0"/>
            </a:endParaRPr>
          </a:p>
          <a:p>
            <a:pPr algn="ctr"/>
            <a:endParaRPr lang="uk-UA" b="1" i="1">
              <a:solidFill>
                <a:srgbClr val="0000CC"/>
              </a:solidFill>
              <a:latin typeface="Times New Roman" pitchFamily="18" charset="0"/>
            </a:endParaRPr>
          </a:p>
          <a:p>
            <a:pPr algn="ctr"/>
            <a:r>
              <a:rPr lang="uk-UA" b="1" i="1">
                <a:solidFill>
                  <a:srgbClr val="0000CC"/>
                </a:solidFill>
                <a:latin typeface="Times New Roman" pitchFamily="18" charset="0"/>
              </a:rPr>
              <a:t>Полковий осавул</a:t>
            </a:r>
            <a:r>
              <a:rPr lang="uk-UA" b="1" i="1">
                <a:solidFill>
                  <a:srgbClr val="006600"/>
                </a:solidFill>
                <a:latin typeface="Times New Roman" pitchFamily="18" charset="0"/>
              </a:rPr>
              <a:t> (осавула ) у козацькому війську </a:t>
            </a:r>
            <a:r>
              <a:rPr lang="en-US" b="1" i="1">
                <a:solidFill>
                  <a:srgbClr val="006600"/>
                </a:solidFill>
                <a:latin typeface="Times New Roman" pitchFamily="18" charset="0"/>
              </a:rPr>
              <a:t>XVII</a:t>
            </a:r>
            <a:r>
              <a:rPr lang="uk-UA" b="1" i="1">
                <a:solidFill>
                  <a:srgbClr val="006600"/>
                </a:solidFill>
                <a:latin typeface="Times New Roman" pitchFamily="18" charset="0"/>
              </a:rPr>
              <a:t>—</a:t>
            </a:r>
            <a:r>
              <a:rPr lang="en-US" b="1" i="1">
                <a:solidFill>
                  <a:srgbClr val="006600"/>
                </a:solidFill>
                <a:latin typeface="Times New Roman" pitchFamily="18" charset="0"/>
              </a:rPr>
              <a:t>XVIII</a:t>
            </a:r>
            <a:r>
              <a:rPr lang="ru-RU" b="1" i="1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uk-UA" b="1" i="1">
                <a:solidFill>
                  <a:srgbClr val="006600"/>
                </a:solidFill>
                <a:latin typeface="Times New Roman" pitchFamily="18" charset="0"/>
              </a:rPr>
              <a:t>ст. - службова особа, яка відала озброєнням, постачанням та військовою підготовкою козаків.</a:t>
            </a:r>
            <a:endParaRPr lang="ru-RU"/>
          </a:p>
        </p:txBody>
      </p:sp>
      <p:pic>
        <p:nvPicPr>
          <p:cNvPr id="13318" name="Picture 6" descr="j0441350"/>
          <p:cNvPicPr>
            <a:picLocks noChangeAspect="1" noChangeArrowheads="1"/>
          </p:cNvPicPr>
          <p:nvPr/>
        </p:nvPicPr>
        <p:blipFill>
          <a:blip r:embed="rId3"/>
          <a:srcRect t="34605" b="31718"/>
          <a:stretch>
            <a:fillRect/>
          </a:stretch>
        </p:blipFill>
        <p:spPr bwMode="auto">
          <a:xfrm>
            <a:off x="3267075" y="5805488"/>
            <a:ext cx="46990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WordArt 11"/>
          <p:cNvSpPr>
            <a:spLocks noChangeArrowheads="1" noChangeShapeType="1" noTextEdit="1"/>
          </p:cNvSpPr>
          <p:nvPr/>
        </p:nvSpPr>
        <p:spPr bwMode="auto">
          <a:xfrm rot="-222089">
            <a:off x="4235450" y="4027488"/>
            <a:ext cx="2589213" cy="5715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622423"/>
                    </a:gs>
                    <a:gs pos="100000">
                      <a:srgbClr val="009999"/>
                    </a:gs>
                  </a:gsLst>
                  <a:lin ang="558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Довідка! 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2382</TotalTime>
  <Words>2106</Words>
  <Application>Microsoft Office PowerPoint</Application>
  <PresentationFormat>Экран (4:3)</PresentationFormat>
  <Paragraphs>225</Paragraphs>
  <Slides>40</Slides>
  <Notes>2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«Хто ж він Морозенко?»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Ратушна Н.М.</dc:creator>
  <cp:lastModifiedBy>User</cp:lastModifiedBy>
  <cp:revision>164</cp:revision>
  <dcterms:created xsi:type="dcterms:W3CDTF">2013-08-20T22:02:58Z</dcterms:created>
  <dcterms:modified xsi:type="dcterms:W3CDTF">2016-02-16T04:03:00Z</dcterms:modified>
</cp:coreProperties>
</file>