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71" r:id="rId3"/>
    <p:sldId id="265" r:id="rId4"/>
    <p:sldId id="301" r:id="rId5"/>
    <p:sldId id="277" r:id="rId6"/>
    <p:sldId id="266" r:id="rId7"/>
    <p:sldId id="267" r:id="rId8"/>
    <p:sldId id="268" r:id="rId9"/>
    <p:sldId id="299" r:id="rId10"/>
    <p:sldId id="269" r:id="rId11"/>
    <p:sldId id="297" r:id="rId12"/>
    <p:sldId id="300" r:id="rId13"/>
    <p:sldId id="270" r:id="rId14"/>
    <p:sldId id="296" r:id="rId15"/>
    <p:sldId id="274" r:id="rId16"/>
    <p:sldId id="272" r:id="rId17"/>
    <p:sldId id="273" r:id="rId18"/>
    <p:sldId id="287" r:id="rId19"/>
    <p:sldId id="275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78" r:id="rId29"/>
    <p:sldId id="280" r:id="rId30"/>
    <p:sldId id="283" r:id="rId31"/>
    <p:sldId id="284" r:id="rId32"/>
    <p:sldId id="286" r:id="rId33"/>
    <p:sldId id="256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0033CC"/>
    <a:srgbClr val="FFCCFF"/>
    <a:srgbClr val="00FFFF"/>
    <a:srgbClr val="FF66CC"/>
    <a:srgbClr val="66FF66"/>
    <a:srgbClr val="CC0099"/>
    <a:srgbClr val="FF6699"/>
    <a:srgbClr val="0066FF"/>
    <a:srgbClr val="A500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E735B8-D5F4-4D0C-BFD8-427CA7D548C1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4F5F6-EFC0-40BE-B5DE-D704C6F903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E735B8-D5F4-4D0C-BFD8-427CA7D548C1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4F5F6-EFC0-40BE-B5DE-D704C6F90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E735B8-D5F4-4D0C-BFD8-427CA7D548C1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4F5F6-EFC0-40BE-B5DE-D704C6F90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E735B8-D5F4-4D0C-BFD8-427CA7D548C1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4F5F6-EFC0-40BE-B5DE-D704C6F90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E735B8-D5F4-4D0C-BFD8-427CA7D548C1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4F5F6-EFC0-40BE-B5DE-D704C6F903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E735B8-D5F4-4D0C-BFD8-427CA7D548C1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4F5F6-EFC0-40BE-B5DE-D704C6F90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E735B8-D5F4-4D0C-BFD8-427CA7D548C1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4F5F6-EFC0-40BE-B5DE-D704C6F903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E735B8-D5F4-4D0C-BFD8-427CA7D548C1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4F5F6-EFC0-40BE-B5DE-D704C6F90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E735B8-D5F4-4D0C-BFD8-427CA7D548C1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4F5F6-EFC0-40BE-B5DE-D704C6F90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E735B8-D5F4-4D0C-BFD8-427CA7D548C1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4F5F6-EFC0-40BE-B5DE-D704C6F90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62E735B8-D5F4-4D0C-BFD8-427CA7D548C1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6EC4F5F6-EFC0-40BE-B5DE-D704C6F90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2E735B8-D5F4-4D0C-BFD8-427CA7D548C1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6EC4F5F6-EFC0-40BE-B5DE-D704C6F90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7" Type="http://schemas.openxmlformats.org/officeDocument/2006/relationships/slide" Target="slide27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5" Type="http://schemas.openxmlformats.org/officeDocument/2006/relationships/slide" Target="slide25.xml"/><Relationship Id="rId4" Type="http://schemas.openxmlformats.org/officeDocument/2006/relationships/slide" Target="slide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265632.jpg"/>
          <p:cNvPicPr>
            <a:picLocks noChangeAspect="1"/>
          </p:cNvPicPr>
          <p:nvPr/>
        </p:nvPicPr>
        <p:blipFill>
          <a:blip r:embed="rId2" cstate="print">
            <a:lum bright="-10000" contrast="4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10" descr="C:\Users\GigaLine\Desktop\Грінченко\ABvN0HOF40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3491880" y="2852936"/>
            <a:ext cx="5436096" cy="3726066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124744"/>
            <a:ext cx="7992888" cy="3744416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uk-UA" sz="2400" b="1" dirty="0" smtClean="0">
                <a:solidFill>
                  <a:srgbClr val="336600"/>
                </a:solidFill>
              </a:rPr>
              <a:t>                                                                </a:t>
            </a:r>
            <a:r>
              <a:rPr lang="uk-UA" sz="3400" b="1" dirty="0" smtClean="0">
                <a:solidFill>
                  <a:srgbClr val="336600"/>
                </a:solidFill>
              </a:rPr>
              <a:t>Тема уроку. </a:t>
            </a:r>
          </a:p>
          <a:p>
            <a:pPr algn="l"/>
            <a:r>
              <a:rPr lang="uk-UA" sz="3400" b="1" dirty="0" smtClean="0">
                <a:solidFill>
                  <a:srgbClr val="336600"/>
                </a:solidFill>
              </a:rPr>
              <a:t>                    </a:t>
            </a:r>
            <a:r>
              <a:rPr lang="uk-UA" sz="3400" b="1" dirty="0" err="1" smtClean="0">
                <a:solidFill>
                  <a:srgbClr val="336600"/>
                </a:solidFill>
              </a:rPr>
              <a:t>“Різножанрова</a:t>
            </a:r>
            <a:r>
              <a:rPr lang="uk-UA" sz="3400" b="1" dirty="0" smtClean="0">
                <a:solidFill>
                  <a:srgbClr val="336600"/>
                </a:solidFill>
              </a:rPr>
              <a:t> творча спадщина  </a:t>
            </a:r>
          </a:p>
          <a:p>
            <a:pPr algn="l"/>
            <a:r>
              <a:rPr lang="uk-UA" sz="3400" b="1" dirty="0" smtClean="0">
                <a:solidFill>
                  <a:srgbClr val="336600"/>
                </a:solidFill>
              </a:rPr>
              <a:t>                         Бориса  Дмитровича </a:t>
            </a:r>
            <a:r>
              <a:rPr lang="uk-UA" sz="3400" b="1" dirty="0" err="1" smtClean="0">
                <a:solidFill>
                  <a:srgbClr val="336600"/>
                </a:solidFill>
              </a:rPr>
              <a:t>Грінченка”</a:t>
            </a:r>
            <a:endParaRPr lang="uk-UA" sz="2800" b="1" dirty="0" smtClean="0">
              <a:solidFill>
                <a:srgbClr val="336600"/>
              </a:solidFill>
            </a:endParaRPr>
          </a:p>
          <a:p>
            <a:pPr algn="l"/>
            <a:endParaRPr lang="uk-UA" sz="2400" b="1" dirty="0" smtClean="0">
              <a:solidFill>
                <a:srgbClr val="336600"/>
              </a:solidFill>
            </a:endParaRPr>
          </a:p>
          <a:p>
            <a:pPr algn="l"/>
            <a:endParaRPr lang="uk-UA" sz="2400" b="1" dirty="0" smtClean="0">
              <a:solidFill>
                <a:srgbClr val="336600"/>
              </a:solidFill>
            </a:endParaRPr>
          </a:p>
          <a:p>
            <a:pPr algn="l"/>
            <a:endParaRPr lang="uk-UA" sz="2400" b="1" dirty="0" smtClean="0">
              <a:solidFill>
                <a:srgbClr val="336600"/>
              </a:solidFill>
            </a:endParaRPr>
          </a:p>
          <a:p>
            <a:pPr algn="l"/>
            <a:r>
              <a:rPr lang="uk-UA" sz="2600" b="1" dirty="0" smtClean="0">
                <a:solidFill>
                  <a:srgbClr val="336600"/>
                </a:solidFill>
              </a:rPr>
              <a:t>                         Підготувала</a:t>
            </a:r>
            <a:r>
              <a:rPr lang="uk-UA" sz="2600" dirty="0" smtClean="0">
                <a:solidFill>
                  <a:schemeClr val="bg1"/>
                </a:solidFill>
              </a:rPr>
              <a:t>: вчитель української мови та літератури  </a:t>
            </a:r>
          </a:p>
          <a:p>
            <a:pPr algn="l"/>
            <a:r>
              <a:rPr lang="uk-UA" sz="2600" dirty="0" smtClean="0">
                <a:solidFill>
                  <a:schemeClr val="bg1"/>
                </a:solidFill>
              </a:rPr>
              <a:t>                              Звенигородської загальноосвітньої школи </a:t>
            </a:r>
          </a:p>
          <a:p>
            <a:pPr algn="l"/>
            <a:r>
              <a:rPr lang="uk-UA" sz="2600" dirty="0" smtClean="0">
                <a:solidFill>
                  <a:schemeClr val="bg1"/>
                </a:solidFill>
              </a:rPr>
              <a:t>                                                            І– ІІІ ступенів № 2 </a:t>
            </a:r>
          </a:p>
          <a:p>
            <a:pPr algn="l"/>
            <a:r>
              <a:rPr lang="uk-UA" sz="2600" dirty="0" smtClean="0">
                <a:solidFill>
                  <a:schemeClr val="bg1"/>
                </a:solidFill>
              </a:rPr>
              <a:t>                                            Звенигородської районної ради</a:t>
            </a:r>
          </a:p>
          <a:p>
            <a:pPr algn="l"/>
            <a:r>
              <a:rPr lang="uk-UA" sz="2600" b="1" i="1" dirty="0" smtClean="0">
                <a:solidFill>
                  <a:schemeClr val="bg1"/>
                </a:solidFill>
              </a:rPr>
              <a:t>                                               Павленко Тетяна Олексіївна</a:t>
            </a:r>
          </a:p>
          <a:p>
            <a:pPr algn="l"/>
            <a:endParaRPr lang="uk-UA" sz="1400" b="1" dirty="0" smtClean="0">
              <a:solidFill>
                <a:schemeClr val="tx1"/>
              </a:solidFill>
            </a:endParaRPr>
          </a:p>
          <a:p>
            <a:pPr algn="l"/>
            <a:endParaRPr lang="uk-UA" sz="1400" b="1" dirty="0" smtClean="0">
              <a:solidFill>
                <a:schemeClr val="tx1"/>
              </a:solidFill>
            </a:endParaRPr>
          </a:p>
          <a:p>
            <a:pPr algn="l"/>
            <a:r>
              <a:rPr lang="uk-UA" sz="1400" b="1" dirty="0" smtClean="0">
                <a:solidFill>
                  <a:schemeClr val="tx1"/>
                </a:solidFill>
              </a:rPr>
              <a:t>                         Підготувала : </a:t>
            </a:r>
            <a:r>
              <a:rPr lang="uk-UA" sz="1400" dirty="0" smtClean="0">
                <a:solidFill>
                  <a:schemeClr val="tx1"/>
                </a:solidFill>
              </a:rPr>
              <a:t>учитель української мови та літератури    </a:t>
            </a:r>
          </a:p>
          <a:p>
            <a:pPr algn="l"/>
            <a:r>
              <a:rPr lang="uk-UA" sz="1400" dirty="0" smtClean="0">
                <a:solidFill>
                  <a:schemeClr val="tx1"/>
                </a:solidFill>
              </a:rPr>
              <a:t>                               Звенигородської загальноосвітньої школи № 2 </a:t>
            </a:r>
          </a:p>
          <a:p>
            <a:pPr algn="l"/>
            <a:r>
              <a:rPr lang="uk-UA" sz="1400" dirty="0" smtClean="0">
                <a:solidFill>
                  <a:schemeClr val="tx1"/>
                </a:solidFill>
              </a:rPr>
              <a:t>                                           Звенигородської районної ради</a:t>
            </a:r>
          </a:p>
          <a:p>
            <a:pPr algn="l"/>
            <a:r>
              <a:rPr lang="uk-UA" sz="1400" i="1" dirty="0" smtClean="0">
                <a:solidFill>
                  <a:schemeClr val="tx1"/>
                </a:solidFill>
              </a:rPr>
              <a:t>                                Павленко Тетяна Олексіївна.</a:t>
            </a:r>
            <a:endParaRPr lang="ru-RU" sz="14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99567598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0" y="0"/>
            <a:ext cx="9144000" cy="6862289"/>
          </a:xfrm>
          <a:prstGeom prst="rect">
            <a:avLst/>
          </a:prstGeom>
        </p:spPr>
      </p:pic>
      <p:pic>
        <p:nvPicPr>
          <p:cNvPr id="5" name="Picture 6" descr="C:\Users\GigaLine\Desktop\Грінченко\grinchenko_dragomanov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5508104" y="836712"/>
            <a:ext cx="2840403" cy="4104456"/>
          </a:xfrm>
          <a:prstGeom prst="rect">
            <a:avLst/>
          </a:prstGeom>
          <a:noFill/>
        </p:spPr>
      </p:pic>
      <p:pic>
        <p:nvPicPr>
          <p:cNvPr id="7" name="Picture 5" descr="C:\Users\GigaLine\Desktop\Грінченко\image042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539552" y="1988840"/>
            <a:ext cx="1539875" cy="2422525"/>
          </a:xfrm>
          <a:prstGeom prst="rect">
            <a:avLst/>
          </a:prstGeom>
          <a:noFill/>
        </p:spPr>
      </p:pic>
      <p:pic>
        <p:nvPicPr>
          <p:cNvPr id="8" name="Picture 15" descr="C:\Users\GigaLine\Desktop\Грінченко\220307_html_616a35cc.jpg"/>
          <p:cNvPicPr>
            <a:picLocks noChangeAspect="1" noChangeArrowheads="1"/>
          </p:cNvPicPr>
          <p:nvPr/>
        </p:nvPicPr>
        <p:blipFill>
          <a:blip r:embed="rId5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3707904" y="4293096"/>
            <a:ext cx="1512168" cy="20457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Picture 4" descr="C:\Users\GigaLine\Desktop\Грінченко\grinchenko_obkladynka.jpg"/>
          <p:cNvPicPr>
            <a:picLocks noChangeAspect="1" noChangeArrowheads="1"/>
          </p:cNvPicPr>
          <p:nvPr/>
        </p:nvPicPr>
        <p:blipFill>
          <a:blip r:embed="rId6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971600" y="2780928"/>
            <a:ext cx="1870348" cy="2552475"/>
          </a:xfrm>
          <a:prstGeom prst="rect">
            <a:avLst/>
          </a:prstGeom>
          <a:noFill/>
        </p:spPr>
      </p:pic>
      <p:pic>
        <p:nvPicPr>
          <p:cNvPr id="10" name="Picture 17" descr="C:\Users\GigaLine\Desktop\Грінченко\images (2).jpg"/>
          <p:cNvPicPr>
            <a:picLocks noChangeAspect="1" noChangeArrowheads="1"/>
          </p:cNvPicPr>
          <p:nvPr/>
        </p:nvPicPr>
        <p:blipFill>
          <a:blip r:embed="rId7" cstate="print">
            <a:lum contrast="40000"/>
          </a:blip>
          <a:srcRect/>
          <a:stretch>
            <a:fillRect/>
          </a:stretch>
        </p:blipFill>
        <p:spPr bwMode="auto">
          <a:xfrm>
            <a:off x="1619672" y="3789040"/>
            <a:ext cx="1800200" cy="2475275"/>
          </a:xfrm>
          <a:prstGeom prst="rect">
            <a:avLst/>
          </a:prstGeom>
          <a:noFill/>
        </p:spPr>
      </p:pic>
      <p:sp>
        <p:nvSpPr>
          <p:cNvPr id="11" name="Лента лицом вниз 10"/>
          <p:cNvSpPr/>
          <p:nvPr/>
        </p:nvSpPr>
        <p:spPr>
          <a:xfrm>
            <a:off x="467544" y="548680"/>
            <a:ext cx="3600400" cy="1224136"/>
          </a:xfrm>
          <a:prstGeom prst="ribbon">
            <a:avLst>
              <a:gd name="adj1" fmla="val 16667"/>
              <a:gd name="adj2" fmla="val 61423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Громадсько-культурний і політичний діяч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99567598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0" y="0"/>
            <a:ext cx="9144000" cy="6862289"/>
          </a:xfrm>
          <a:prstGeom prst="rect">
            <a:avLst/>
          </a:prstGeom>
        </p:spPr>
      </p:pic>
      <p:sp>
        <p:nvSpPr>
          <p:cNvPr id="5" name="Лента лицом вниз 4"/>
          <p:cNvSpPr/>
          <p:nvPr/>
        </p:nvSpPr>
        <p:spPr>
          <a:xfrm>
            <a:off x="539552" y="332656"/>
            <a:ext cx="3168352" cy="936104"/>
          </a:xfrm>
          <a:prstGeom prst="ribbon">
            <a:avLst>
              <a:gd name="adj1" fmla="val 16667"/>
              <a:gd name="adj2" fmla="val 57645"/>
            </a:avLst>
          </a:prstGeom>
          <a:solidFill>
            <a:srgbClr val="A5002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Письменник</a:t>
            </a:r>
            <a:endParaRPr lang="ru-RU" dirty="0"/>
          </a:p>
        </p:txBody>
      </p:sp>
      <p:pic>
        <p:nvPicPr>
          <p:cNvPr id="7" name="Picture 7" descr="C:\Users\GigaLine\Desktop\Грінченко\Chaychenko_Sered_krijanogo_morya_s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 l="5263" t="5216" b="4372"/>
          <a:stretch>
            <a:fillRect/>
          </a:stretch>
        </p:blipFill>
        <p:spPr bwMode="auto">
          <a:xfrm>
            <a:off x="6228184" y="548680"/>
            <a:ext cx="2592288" cy="3744416"/>
          </a:xfrm>
          <a:prstGeom prst="rect">
            <a:avLst/>
          </a:prstGeom>
          <a:noFill/>
        </p:spPr>
      </p:pic>
      <p:sp>
        <p:nvSpPr>
          <p:cNvPr id="9" name="Блок-схема: документ 8"/>
          <p:cNvSpPr/>
          <p:nvPr/>
        </p:nvSpPr>
        <p:spPr>
          <a:xfrm>
            <a:off x="467544" y="1556792"/>
            <a:ext cx="3672408" cy="4824536"/>
          </a:xfrm>
          <a:prstGeom prst="flowChartDocumen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solidFill>
                <a:srgbClr val="FF0000"/>
              </a:solidFill>
            </a:endParaRPr>
          </a:p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Повісті:</a:t>
            </a:r>
          </a:p>
          <a:p>
            <a:pPr algn="ctr"/>
            <a:r>
              <a:rPr lang="uk-UA" sz="2400" dirty="0" err="1" smtClean="0">
                <a:solidFill>
                  <a:srgbClr val="FFFF00"/>
                </a:solidFill>
              </a:rPr>
              <a:t>“Сонячний</a:t>
            </a:r>
            <a:r>
              <a:rPr lang="uk-UA" sz="2400" dirty="0" smtClean="0">
                <a:solidFill>
                  <a:srgbClr val="FFFF00"/>
                </a:solidFill>
              </a:rPr>
              <a:t> </a:t>
            </a:r>
            <a:r>
              <a:rPr lang="uk-UA" sz="2400" dirty="0" err="1" smtClean="0">
                <a:solidFill>
                  <a:srgbClr val="FFFF00"/>
                </a:solidFill>
              </a:rPr>
              <a:t>промінь”</a:t>
            </a:r>
            <a:endParaRPr lang="uk-UA" sz="2400" dirty="0" smtClean="0">
              <a:solidFill>
                <a:srgbClr val="FFFF00"/>
              </a:solidFill>
            </a:endParaRPr>
          </a:p>
          <a:p>
            <a:pPr algn="ctr"/>
            <a:r>
              <a:rPr lang="uk-UA" sz="2400" dirty="0" err="1" smtClean="0"/>
              <a:t>“На</a:t>
            </a:r>
            <a:r>
              <a:rPr lang="uk-UA" sz="2400" dirty="0" smtClean="0"/>
              <a:t> </a:t>
            </a:r>
            <a:r>
              <a:rPr lang="uk-UA" sz="2400" dirty="0" err="1" smtClean="0"/>
              <a:t>розпутті”</a:t>
            </a:r>
            <a:endParaRPr lang="uk-UA" sz="2400" dirty="0" smtClean="0"/>
          </a:p>
          <a:p>
            <a:pPr algn="ctr"/>
            <a:r>
              <a:rPr lang="uk-UA" sz="2400" b="1" dirty="0" err="1" smtClean="0">
                <a:solidFill>
                  <a:srgbClr val="FF66CC"/>
                </a:solidFill>
              </a:rPr>
              <a:t>“Серед</a:t>
            </a:r>
            <a:r>
              <a:rPr lang="uk-UA" sz="2400" b="1" dirty="0" smtClean="0">
                <a:solidFill>
                  <a:srgbClr val="FF66CC"/>
                </a:solidFill>
              </a:rPr>
              <a:t> темної </a:t>
            </a:r>
            <a:r>
              <a:rPr lang="uk-UA" sz="2400" b="1" dirty="0" err="1" smtClean="0">
                <a:solidFill>
                  <a:srgbClr val="FF66CC"/>
                </a:solidFill>
              </a:rPr>
              <a:t>ночі”</a:t>
            </a:r>
            <a:endParaRPr lang="uk-UA" sz="2400" b="1" dirty="0" smtClean="0">
              <a:solidFill>
                <a:srgbClr val="FF66CC"/>
              </a:solidFill>
            </a:endParaRPr>
          </a:p>
          <a:p>
            <a:pPr algn="ctr"/>
            <a:r>
              <a:rPr lang="uk-UA" sz="2400" dirty="0" err="1" smtClean="0">
                <a:solidFill>
                  <a:srgbClr val="66FF66"/>
                </a:solidFill>
              </a:rPr>
              <a:t>“Під</a:t>
            </a:r>
            <a:r>
              <a:rPr lang="uk-UA" sz="2400" dirty="0" smtClean="0">
                <a:solidFill>
                  <a:srgbClr val="66FF66"/>
                </a:solidFill>
              </a:rPr>
              <a:t> тихими </a:t>
            </a:r>
            <a:r>
              <a:rPr lang="uk-UA" sz="2400" dirty="0" err="1" smtClean="0">
                <a:solidFill>
                  <a:srgbClr val="66FF66"/>
                </a:solidFill>
              </a:rPr>
              <a:t>вербами”</a:t>
            </a:r>
            <a:endParaRPr lang="uk-UA" sz="2400" dirty="0" smtClean="0">
              <a:solidFill>
                <a:srgbClr val="66FF66"/>
              </a:solidFill>
            </a:endParaRPr>
          </a:p>
          <a:p>
            <a:pPr algn="ctr"/>
            <a:r>
              <a:rPr lang="uk-UA" sz="2400" dirty="0" err="1" smtClean="0"/>
              <a:t>“Громада-великий</a:t>
            </a:r>
            <a:r>
              <a:rPr lang="uk-UA" sz="2400" dirty="0" smtClean="0"/>
              <a:t> </a:t>
            </a:r>
            <a:r>
              <a:rPr lang="uk-UA" sz="2400" dirty="0" err="1" smtClean="0"/>
              <a:t>чоловік”</a:t>
            </a:r>
            <a:endParaRPr lang="uk-UA" sz="2400" dirty="0" smtClean="0"/>
          </a:p>
          <a:p>
            <a:pPr algn="ctr"/>
            <a:r>
              <a:rPr lang="uk-UA" sz="2400" dirty="0" err="1" smtClean="0">
                <a:solidFill>
                  <a:srgbClr val="FFC000"/>
                </a:solidFill>
              </a:rPr>
              <a:t>“Брат</a:t>
            </a:r>
            <a:r>
              <a:rPr lang="uk-UA" sz="2400" dirty="0" smtClean="0">
                <a:solidFill>
                  <a:srgbClr val="FFC000"/>
                </a:solidFill>
              </a:rPr>
              <a:t> на </a:t>
            </a:r>
            <a:r>
              <a:rPr lang="uk-UA" sz="2400" dirty="0" err="1" smtClean="0">
                <a:solidFill>
                  <a:srgbClr val="FFC000"/>
                </a:solidFill>
              </a:rPr>
              <a:t>брата”</a:t>
            </a:r>
            <a:endParaRPr lang="uk-UA" sz="2400" dirty="0" smtClean="0">
              <a:solidFill>
                <a:srgbClr val="FFC000"/>
              </a:solidFill>
            </a:endParaRPr>
          </a:p>
          <a:p>
            <a:pPr algn="ctr"/>
            <a:r>
              <a:rPr lang="uk-UA" sz="2400" b="1" dirty="0" err="1" smtClean="0">
                <a:solidFill>
                  <a:srgbClr val="FF66CC"/>
                </a:solidFill>
              </a:rPr>
              <a:t>“Серед</a:t>
            </a:r>
            <a:r>
              <a:rPr lang="uk-UA" sz="2400" b="1" dirty="0" smtClean="0">
                <a:solidFill>
                  <a:srgbClr val="FF66CC"/>
                </a:solidFill>
              </a:rPr>
              <a:t> чужих </a:t>
            </a:r>
            <a:r>
              <a:rPr lang="uk-UA" sz="2400" b="1" dirty="0" err="1" smtClean="0">
                <a:solidFill>
                  <a:srgbClr val="FF66CC"/>
                </a:solidFill>
              </a:rPr>
              <a:t>людей”</a:t>
            </a:r>
            <a:endParaRPr lang="uk-UA" sz="2400" b="1" dirty="0" smtClean="0">
              <a:solidFill>
                <a:srgbClr val="FF66CC"/>
              </a:solidFill>
            </a:endParaRPr>
          </a:p>
          <a:p>
            <a:pPr algn="ctr"/>
            <a:r>
              <a:rPr lang="uk-UA" sz="2400" dirty="0" err="1" smtClean="0"/>
              <a:t>“Батько</a:t>
            </a:r>
            <a:r>
              <a:rPr lang="uk-UA" sz="2400" dirty="0" smtClean="0"/>
              <a:t> та </a:t>
            </a:r>
            <a:r>
              <a:rPr lang="uk-UA" sz="2400" dirty="0" err="1" smtClean="0"/>
              <a:t>дочка”</a:t>
            </a:r>
            <a:endParaRPr lang="uk-UA" sz="2400" dirty="0" smtClean="0"/>
          </a:p>
          <a:p>
            <a:pPr algn="ctr"/>
            <a:endParaRPr lang="uk-UA" dirty="0" smtClean="0">
              <a:solidFill>
                <a:srgbClr val="00FFFF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4" name="Picture 6" descr="C:\Users\GigaLine\Desktop\Грінченко\завантаження.jpg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 l="9060" t="3248" r="2604" b="5809"/>
          <a:stretch>
            <a:fillRect/>
          </a:stretch>
        </p:blipFill>
        <p:spPr bwMode="auto">
          <a:xfrm>
            <a:off x="4932040" y="2276872"/>
            <a:ext cx="2808312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6" descr="C:\Users\GigaLine\Desktop\Грінченко\1825-47427.jpg"/>
          <p:cNvPicPr>
            <a:picLocks noChangeAspect="1" noChangeArrowheads="1"/>
          </p:cNvPicPr>
          <p:nvPr/>
        </p:nvPicPr>
        <p:blipFill>
          <a:blip r:embed="rId2" cstate="print">
            <a:lum bright="10000" contrast="40000"/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</p:spPr>
      </p:pic>
      <p:sp>
        <p:nvSpPr>
          <p:cNvPr id="7" name="Блок-схема: документ 6"/>
          <p:cNvSpPr/>
          <p:nvPr/>
        </p:nvSpPr>
        <p:spPr>
          <a:xfrm>
            <a:off x="5436096" y="476672"/>
            <a:ext cx="3456384" cy="6120680"/>
          </a:xfrm>
          <a:prstGeom prst="flowChartDocumen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dirty="0" smtClean="0"/>
          </a:p>
          <a:p>
            <a:pPr algn="ctr"/>
            <a:r>
              <a:rPr lang="uk-UA" sz="2400" b="1" dirty="0" smtClean="0"/>
              <a:t>Драматург:</a:t>
            </a:r>
          </a:p>
          <a:p>
            <a:pPr algn="ctr"/>
            <a:endParaRPr lang="uk-UA" sz="2400" b="1" dirty="0" smtClean="0"/>
          </a:p>
          <a:p>
            <a:pPr algn="ctr"/>
            <a:r>
              <a:rPr lang="uk-UA" sz="2400" i="1" dirty="0" smtClean="0"/>
              <a:t>Історична драма </a:t>
            </a:r>
            <a:r>
              <a:rPr lang="uk-UA" sz="2400" dirty="0" err="1" smtClean="0">
                <a:solidFill>
                  <a:srgbClr val="00FFFF"/>
                </a:solidFill>
              </a:rPr>
              <a:t>“Степовий</a:t>
            </a:r>
            <a:r>
              <a:rPr lang="uk-UA" sz="2400" dirty="0" smtClean="0">
                <a:solidFill>
                  <a:srgbClr val="00FFFF"/>
                </a:solidFill>
              </a:rPr>
              <a:t> </a:t>
            </a:r>
            <a:r>
              <a:rPr lang="uk-UA" sz="2400" dirty="0" err="1" smtClean="0">
                <a:solidFill>
                  <a:srgbClr val="00FFFF"/>
                </a:solidFill>
              </a:rPr>
              <a:t>гість”</a:t>
            </a:r>
            <a:endParaRPr lang="uk-UA" sz="2400" dirty="0" smtClean="0">
              <a:solidFill>
                <a:srgbClr val="00FFFF"/>
              </a:solidFill>
            </a:endParaRPr>
          </a:p>
          <a:p>
            <a:pPr algn="ctr"/>
            <a:r>
              <a:rPr lang="uk-UA" sz="2400" i="1" dirty="0" smtClean="0"/>
              <a:t>Драматична поема </a:t>
            </a:r>
            <a:r>
              <a:rPr lang="uk-UA" sz="2400" dirty="0" err="1" smtClean="0">
                <a:solidFill>
                  <a:schemeClr val="bg1"/>
                </a:solidFill>
              </a:rPr>
              <a:t>“Серед</a:t>
            </a:r>
            <a:r>
              <a:rPr lang="uk-UA" sz="2400" dirty="0" smtClean="0">
                <a:solidFill>
                  <a:schemeClr val="bg1"/>
                </a:solidFill>
              </a:rPr>
              <a:t> </a:t>
            </a:r>
            <a:r>
              <a:rPr lang="uk-UA" sz="2400" dirty="0" err="1" smtClean="0">
                <a:solidFill>
                  <a:schemeClr val="bg1"/>
                </a:solidFill>
              </a:rPr>
              <a:t>бурі”</a:t>
            </a:r>
            <a:endParaRPr lang="uk-UA" sz="2400" dirty="0" smtClean="0">
              <a:solidFill>
                <a:schemeClr val="bg1"/>
              </a:solidFill>
            </a:endParaRPr>
          </a:p>
          <a:p>
            <a:pPr algn="ctr"/>
            <a:r>
              <a:rPr lang="uk-UA" sz="2400" i="1" dirty="0" smtClean="0"/>
              <a:t>Драма</a:t>
            </a:r>
            <a:r>
              <a:rPr lang="uk-UA" sz="2400" dirty="0" smtClean="0"/>
              <a:t> </a:t>
            </a:r>
            <a:r>
              <a:rPr lang="uk-UA" sz="2400" dirty="0" err="1" smtClean="0">
                <a:solidFill>
                  <a:srgbClr val="00FFFF"/>
                </a:solidFill>
              </a:rPr>
              <a:t>“Ясні</a:t>
            </a:r>
            <a:r>
              <a:rPr lang="uk-UA" sz="2400" dirty="0" smtClean="0">
                <a:solidFill>
                  <a:srgbClr val="00FFFF"/>
                </a:solidFill>
              </a:rPr>
              <a:t> </a:t>
            </a:r>
            <a:r>
              <a:rPr lang="uk-UA" sz="2400" dirty="0" err="1" smtClean="0">
                <a:solidFill>
                  <a:srgbClr val="00FFFF"/>
                </a:solidFill>
              </a:rPr>
              <a:t>зорі”</a:t>
            </a:r>
            <a:endParaRPr lang="uk-UA" sz="2400" dirty="0" smtClean="0">
              <a:solidFill>
                <a:srgbClr val="00FFFF"/>
              </a:solidFill>
            </a:endParaRPr>
          </a:p>
          <a:p>
            <a:pPr algn="ctr"/>
            <a:r>
              <a:rPr lang="uk-UA" sz="2400" i="1" dirty="0" smtClean="0"/>
              <a:t>П</a:t>
            </a:r>
            <a:r>
              <a:rPr lang="en-US" sz="2400" i="1" dirty="0" smtClean="0"/>
              <a:t>’</a:t>
            </a:r>
            <a:r>
              <a:rPr lang="uk-UA" sz="2400" i="1" dirty="0" err="1" smtClean="0"/>
              <a:t>єси</a:t>
            </a:r>
            <a:r>
              <a:rPr lang="uk-UA" sz="2400" i="1" dirty="0" smtClean="0"/>
              <a:t> </a:t>
            </a:r>
            <a:r>
              <a:rPr lang="uk-UA" sz="2400" dirty="0" err="1" smtClean="0">
                <a:solidFill>
                  <a:schemeClr val="bg1"/>
                </a:solidFill>
              </a:rPr>
              <a:t>“Нахмарило”</a:t>
            </a:r>
            <a:endParaRPr lang="uk-UA" sz="2400" dirty="0" smtClean="0">
              <a:solidFill>
                <a:schemeClr val="bg1"/>
              </a:solidFill>
            </a:endParaRPr>
          </a:p>
          <a:p>
            <a:pPr algn="ctr"/>
            <a:r>
              <a:rPr lang="uk-UA" sz="2400" dirty="0" err="1" smtClean="0">
                <a:solidFill>
                  <a:srgbClr val="00FFFF"/>
                </a:solidFill>
              </a:rPr>
              <a:t>“На</a:t>
            </a:r>
            <a:r>
              <a:rPr lang="uk-UA" sz="2400" dirty="0" smtClean="0">
                <a:solidFill>
                  <a:srgbClr val="00FFFF"/>
                </a:solidFill>
              </a:rPr>
              <a:t> громадській </a:t>
            </a:r>
            <a:r>
              <a:rPr lang="uk-UA" sz="2400" dirty="0" err="1" smtClean="0">
                <a:solidFill>
                  <a:srgbClr val="00FFFF"/>
                </a:solidFill>
              </a:rPr>
              <a:t>роботі”</a:t>
            </a:r>
            <a:endParaRPr lang="uk-UA" sz="2400" dirty="0" smtClean="0">
              <a:solidFill>
                <a:srgbClr val="00FFFF"/>
              </a:solidFill>
            </a:endParaRPr>
          </a:p>
          <a:p>
            <a:pPr algn="ctr"/>
            <a:r>
              <a:rPr lang="uk-UA" sz="2400" dirty="0" err="1" smtClean="0">
                <a:solidFill>
                  <a:schemeClr val="bg1"/>
                </a:solidFill>
              </a:rPr>
              <a:t>“Нора”</a:t>
            </a:r>
            <a:endParaRPr lang="uk-UA" sz="2400" dirty="0" smtClean="0">
              <a:solidFill>
                <a:schemeClr val="bg1"/>
              </a:solidFill>
            </a:endParaRPr>
          </a:p>
          <a:p>
            <a:pPr algn="ctr"/>
            <a:r>
              <a:rPr lang="uk-UA" sz="2400" i="1" dirty="0" smtClean="0"/>
              <a:t>П</a:t>
            </a:r>
            <a:r>
              <a:rPr lang="en-US" sz="2400" i="1" dirty="0" smtClean="0"/>
              <a:t>’</a:t>
            </a:r>
            <a:r>
              <a:rPr lang="uk-UA" sz="2400" i="1" dirty="0" err="1" smtClean="0"/>
              <a:t>єса-жарт</a:t>
            </a:r>
            <a:r>
              <a:rPr lang="uk-UA" sz="2400" i="1" dirty="0" smtClean="0"/>
              <a:t> </a:t>
            </a:r>
            <a:r>
              <a:rPr lang="uk-UA" sz="2400" dirty="0" err="1" smtClean="0">
                <a:solidFill>
                  <a:srgbClr val="00FFFF"/>
                </a:solidFill>
              </a:rPr>
              <a:t>“Миротворці”</a:t>
            </a:r>
            <a:endParaRPr lang="uk-UA" dirty="0" smtClean="0">
              <a:solidFill>
                <a:srgbClr val="00FFFF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" name="Содержимое 13" descr="16996142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Users\GigaLine\Desktop\Грінченко\images (1)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2736304" cy="4001477"/>
          </a:xfrm>
          <a:prstGeom prst="rect">
            <a:avLst/>
          </a:prstGeom>
          <a:noFill/>
        </p:spPr>
      </p:pic>
      <p:pic>
        <p:nvPicPr>
          <p:cNvPr id="7" name="Picture 18" descr="C:\Users\GigaLine\Desktop\Грінченко\80c7VOYoGl4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/>
          <a:stretch>
            <a:fillRect/>
          </a:stretch>
        </p:blipFill>
        <p:spPr bwMode="auto">
          <a:xfrm>
            <a:off x="5580112" y="3573016"/>
            <a:ext cx="1651000" cy="2565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3" descr="C:\Users\GigaLine\Desktop\Грінченко\6roralqy4y577fqhxma7cq6x6tmzgpdjikf5v2exzxrvgb57if2a1.jpg"/>
          <p:cNvPicPr>
            <a:picLocks noChangeAspect="1" noChangeArrowheads="1"/>
          </p:cNvPicPr>
          <p:nvPr/>
        </p:nvPicPr>
        <p:blipFill>
          <a:blip r:embed="rId5" cstate="print">
            <a:lum contrast="20000"/>
          </a:blip>
          <a:srcRect/>
          <a:stretch>
            <a:fillRect/>
          </a:stretch>
        </p:blipFill>
        <p:spPr bwMode="auto">
          <a:xfrm>
            <a:off x="539552" y="3501008"/>
            <a:ext cx="2016224" cy="28983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2" descr="C:\Users\GigaLine\Desktop\Грінченко\1320847366_027.jpg"/>
          <p:cNvPicPr>
            <a:picLocks noChangeAspect="1" noChangeArrowheads="1"/>
          </p:cNvPicPr>
          <p:nvPr/>
        </p:nvPicPr>
        <p:blipFill>
          <a:blip r:embed="rId6" cstate="print">
            <a:lum contrast="20000"/>
          </a:blip>
          <a:srcRect/>
          <a:stretch>
            <a:fillRect/>
          </a:stretch>
        </p:blipFill>
        <p:spPr bwMode="auto">
          <a:xfrm>
            <a:off x="6732240" y="620688"/>
            <a:ext cx="1800200" cy="2560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12" descr="C:\Users\GigaLine\Desktop\Грінченко\Kazki_s.jpg"/>
          <p:cNvPicPr>
            <a:picLocks noChangeAspect="1" noChangeArrowheads="1"/>
          </p:cNvPicPr>
          <p:nvPr/>
        </p:nvPicPr>
        <p:blipFill>
          <a:blip r:embed="rId7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004048" y="476672"/>
            <a:ext cx="2135188" cy="2913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 descr="C:\Users\GigaLine\Desktop\Грінченко\les-preslavnyj-hajdamaka.jpg"/>
          <p:cNvPicPr>
            <a:picLocks noChangeAspect="1" noChangeArrowheads="1"/>
          </p:cNvPicPr>
          <p:nvPr/>
        </p:nvPicPr>
        <p:blipFill>
          <a:blip r:embed="rId8" cstate="print">
            <a:lum bright="-20000" contrast="40000"/>
          </a:blip>
          <a:srcRect l="6178" r="7329"/>
          <a:stretch>
            <a:fillRect/>
          </a:stretch>
        </p:blipFill>
        <p:spPr bwMode="auto">
          <a:xfrm>
            <a:off x="3131840" y="3645024"/>
            <a:ext cx="1800200" cy="25717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Шестиугольник 14"/>
          <p:cNvSpPr/>
          <p:nvPr/>
        </p:nvSpPr>
        <p:spPr>
          <a:xfrm>
            <a:off x="2915816" y="476672"/>
            <a:ext cx="1800200" cy="2448272"/>
          </a:xfrm>
          <a:prstGeom prst="hexagon">
            <a:avLst/>
          </a:prstGeom>
          <a:solidFill>
            <a:srgbClr val="3366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Твори для дітей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7" descr="C:\Users\GigaLine\Desktop\Грінченко\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172400" cy="4494822"/>
          </a:xfrm>
          <a:prstGeom prst="rect">
            <a:avLst/>
          </a:prstGeom>
          <a:noFill/>
        </p:spPr>
      </p:pic>
      <p:pic>
        <p:nvPicPr>
          <p:cNvPr id="3" name="Picture 11" descr="C:\Users\GigaLine\Desktop\Грінченко\97896633981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717032"/>
            <a:ext cx="1686125" cy="2676724"/>
          </a:xfrm>
          <a:prstGeom prst="rect">
            <a:avLst/>
          </a:prstGeom>
          <a:noFill/>
        </p:spPr>
      </p:pic>
      <p:pic>
        <p:nvPicPr>
          <p:cNvPr id="5" name="Picture 13" descr="C:\Users\GigaLine\Desktop\Грінченко\kavuny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3717032"/>
            <a:ext cx="1809750" cy="2592288"/>
          </a:xfrm>
          <a:prstGeom prst="rect">
            <a:avLst/>
          </a:prstGeom>
          <a:noFill/>
        </p:spPr>
      </p:pic>
      <p:pic>
        <p:nvPicPr>
          <p:cNvPr id="6" name="Picture 11" descr="C:\Users\GigaLine\Desktop\Грінченко\ksenja-130409.jpg"/>
          <p:cNvPicPr>
            <a:picLocks noChangeAspect="1" noChangeArrowheads="1"/>
          </p:cNvPicPr>
          <p:nvPr/>
        </p:nvPicPr>
        <p:blipFill>
          <a:blip r:embed="rId5" cstate="print"/>
          <a:srcRect l="6865" r="7329"/>
          <a:stretch>
            <a:fillRect/>
          </a:stretch>
        </p:blipFill>
        <p:spPr bwMode="auto">
          <a:xfrm>
            <a:off x="4932040" y="3717032"/>
            <a:ext cx="1800200" cy="2664296"/>
          </a:xfrm>
          <a:prstGeom prst="rect">
            <a:avLst/>
          </a:prstGeom>
          <a:noFill/>
        </p:spPr>
      </p:pic>
      <p:pic>
        <p:nvPicPr>
          <p:cNvPr id="7" name="Picture 9" descr="C:\Users\GigaLine\Desktop\Грінченко\shkola-310809.jpg"/>
          <p:cNvPicPr>
            <a:picLocks noChangeAspect="1" noChangeArrowheads="1"/>
          </p:cNvPicPr>
          <p:nvPr/>
        </p:nvPicPr>
        <p:blipFill>
          <a:blip r:embed="rId6" cstate="print"/>
          <a:srcRect l="7341" r="4572"/>
          <a:stretch>
            <a:fillRect/>
          </a:stretch>
        </p:blipFill>
        <p:spPr bwMode="auto">
          <a:xfrm>
            <a:off x="2699792" y="3717032"/>
            <a:ext cx="1899387" cy="2664296"/>
          </a:xfrm>
          <a:prstGeom prst="rect">
            <a:avLst/>
          </a:prstGeom>
          <a:noFill/>
        </p:spPr>
      </p:pic>
      <p:sp>
        <p:nvSpPr>
          <p:cNvPr id="8" name="Прямоугольник с одним вырезанным скругленным углом 7"/>
          <p:cNvSpPr/>
          <p:nvPr/>
        </p:nvSpPr>
        <p:spPr>
          <a:xfrm>
            <a:off x="3491880" y="404664"/>
            <a:ext cx="2520280" cy="914400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Твори про дітей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13" descr="16996142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19872" y="274638"/>
            <a:ext cx="5266928" cy="1143000"/>
          </a:xfrm>
        </p:spPr>
        <p:txBody>
          <a:bodyPr/>
          <a:lstStyle/>
          <a:p>
            <a:r>
              <a:rPr lang="uk-UA" sz="3600" b="1" dirty="0" err="1" smtClean="0">
                <a:solidFill>
                  <a:srgbClr val="0033CC"/>
                </a:solidFill>
              </a:rPr>
              <a:t>Грінченко-поет</a:t>
            </a:r>
            <a:endParaRPr lang="ru-RU" b="1" dirty="0">
              <a:solidFill>
                <a:srgbClr val="0033CC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Дебютував у 1881р. на сторінках журналу  </a:t>
            </a:r>
            <a:r>
              <a:rPr lang="uk-UA" sz="2400" b="1" dirty="0" err="1" smtClean="0">
                <a:solidFill>
                  <a:srgbClr val="C00000"/>
                </a:solidFill>
              </a:rPr>
              <a:t>“Світ”</a:t>
            </a:r>
            <a:r>
              <a:rPr lang="uk-UA" sz="2400" b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uk-UA" b="1" i="1" dirty="0" smtClean="0">
                <a:solidFill>
                  <a:srgbClr val="336600"/>
                </a:solidFill>
              </a:rPr>
              <a:t>“Я ніколи не належав до тих поетів, що ввесь свій час можуть віддавати пісні... . Моя пісня – то мій робітницький одпочинок і моя робітницька молитва - </a:t>
            </a:r>
            <a:r>
              <a:rPr lang="uk-UA" b="1" i="1" dirty="0" err="1" smtClean="0">
                <a:solidFill>
                  <a:srgbClr val="336600"/>
                </a:solidFill>
              </a:rPr>
              <a:t>надія”</a:t>
            </a:r>
            <a:endParaRPr lang="uk-UA" b="1" i="1" dirty="0" smtClean="0">
              <a:solidFill>
                <a:srgbClr val="336600"/>
              </a:solidFill>
            </a:endParaRPr>
          </a:p>
          <a:p>
            <a:pPr>
              <a:buNone/>
            </a:pPr>
            <a:r>
              <a:rPr lang="uk-UA" dirty="0" smtClean="0"/>
              <a:t>                                                Б.Грінченко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 </a:t>
            </a:r>
            <a:r>
              <a:rPr lang="uk-UA" sz="2400" dirty="0" smtClean="0">
                <a:solidFill>
                  <a:srgbClr val="C00000"/>
                </a:solidFill>
              </a:rPr>
              <a:t>Поезія побудована на постійному  протистоянні конфліктів:  </a:t>
            </a:r>
          </a:p>
          <a:p>
            <a:pPr>
              <a:buNone/>
            </a:pPr>
            <a:r>
              <a:rPr lang="uk-UA" sz="2400" dirty="0" smtClean="0"/>
              <a:t> </a:t>
            </a:r>
            <a:r>
              <a:rPr lang="uk-UA" sz="2400" dirty="0" smtClean="0">
                <a:solidFill>
                  <a:srgbClr val="0033CC"/>
                </a:solidFill>
              </a:rPr>
              <a:t>почуття,                               вимоги розуму, </a:t>
            </a:r>
          </a:p>
          <a:p>
            <a:pPr>
              <a:buNone/>
            </a:pPr>
            <a:r>
              <a:rPr lang="uk-UA" sz="2400" dirty="0" smtClean="0">
                <a:solidFill>
                  <a:srgbClr val="0033CC"/>
                </a:solidFill>
              </a:rPr>
              <a:t> вільна творчість              громадянський </a:t>
            </a:r>
          </a:p>
          <a:p>
            <a:pPr>
              <a:buNone/>
            </a:pPr>
            <a:r>
              <a:rPr lang="uk-UA" sz="2400" dirty="0" smtClean="0">
                <a:solidFill>
                  <a:srgbClr val="0033CC"/>
                </a:solidFill>
              </a:rPr>
              <a:t>                                                  </a:t>
            </a:r>
            <a:r>
              <a:rPr lang="uk-UA" sz="2400" dirty="0" err="1" smtClean="0">
                <a:solidFill>
                  <a:srgbClr val="0033CC"/>
                </a:solidFill>
              </a:rPr>
              <a:t>обов</a:t>
            </a:r>
            <a:r>
              <a:rPr lang="en-US" sz="2400" dirty="0" smtClean="0">
                <a:solidFill>
                  <a:srgbClr val="0033CC"/>
                </a:solidFill>
              </a:rPr>
              <a:t>’</a:t>
            </a:r>
            <a:r>
              <a:rPr lang="uk-UA" sz="2400" dirty="0" err="1" smtClean="0">
                <a:solidFill>
                  <a:srgbClr val="0033CC"/>
                </a:solidFill>
              </a:rPr>
              <a:t>язок</a:t>
            </a:r>
            <a:endParaRPr lang="ru-RU" sz="2400" dirty="0">
              <a:solidFill>
                <a:srgbClr val="0033CC"/>
              </a:solidFill>
            </a:endParaRPr>
          </a:p>
        </p:txBody>
      </p:sp>
      <p:sp>
        <p:nvSpPr>
          <p:cNvPr id="4" name="Лента лицом вниз 3"/>
          <p:cNvSpPr/>
          <p:nvPr/>
        </p:nvSpPr>
        <p:spPr>
          <a:xfrm>
            <a:off x="251520" y="332656"/>
            <a:ext cx="2944344" cy="756664"/>
          </a:xfrm>
          <a:prstGeom prst="ribbon">
            <a:avLst>
              <a:gd name="adj1" fmla="val 16667"/>
              <a:gd name="adj2" fmla="val 57645"/>
            </a:avLst>
          </a:prstGeom>
          <a:solidFill>
            <a:srgbClr val="A5002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Письменник</a:t>
            </a:r>
            <a:endParaRPr lang="ru-RU" sz="2000" b="1" dirty="0"/>
          </a:p>
        </p:txBody>
      </p:sp>
      <p:pic>
        <p:nvPicPr>
          <p:cNvPr id="5" name="Picture 2" descr="C:\Users\GigaLine\Desktop\Грінченко\-4-63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8"/>
              </a:clrFrom>
              <a:clrTo>
                <a:srgbClr val="FFFFF8">
                  <a:alpha val="0"/>
                </a:srgbClr>
              </a:clrTo>
            </a:clrChange>
          </a:blip>
          <a:srcRect l="64136" t="53614" r="2686" b="5351"/>
          <a:stretch>
            <a:fillRect/>
          </a:stretch>
        </p:blipFill>
        <p:spPr bwMode="auto">
          <a:xfrm>
            <a:off x="7236296" y="0"/>
            <a:ext cx="1296144" cy="1203562"/>
          </a:xfrm>
          <a:prstGeom prst="rect">
            <a:avLst/>
          </a:prstGeom>
          <a:noFill/>
        </p:spPr>
      </p:pic>
      <p:sp>
        <p:nvSpPr>
          <p:cNvPr id="6" name="Штриховая стрелка вправо 5"/>
          <p:cNvSpPr/>
          <p:nvPr/>
        </p:nvSpPr>
        <p:spPr>
          <a:xfrm>
            <a:off x="2771800" y="5085184"/>
            <a:ext cx="648072" cy="2880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dirty="0" smtClean="0"/>
              <a:t>Поезія його виконувала завдання в період розквіту </a:t>
            </a:r>
            <a:r>
              <a:rPr lang="uk-UA" sz="3200" dirty="0" smtClean="0">
                <a:solidFill>
                  <a:schemeClr val="accent2"/>
                </a:solidFill>
              </a:rPr>
              <a:t>критичного реалізму</a:t>
            </a:r>
            <a:endParaRPr lang="ru-RU" sz="3200" dirty="0">
              <a:solidFill>
                <a:schemeClr val="accent2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dirty="0" smtClean="0"/>
              <a:t>1.Подолання </a:t>
            </a:r>
            <a:r>
              <a:rPr lang="uk-UA" dirty="0" err="1" smtClean="0"/>
              <a:t>“псевдошевченківських</a:t>
            </a:r>
            <a:r>
              <a:rPr lang="uk-UA" dirty="0" smtClean="0"/>
              <a:t>    </a:t>
            </a:r>
          </a:p>
          <a:p>
            <a:pPr>
              <a:buNone/>
            </a:pPr>
            <a:r>
              <a:rPr lang="uk-UA" dirty="0" smtClean="0"/>
              <a:t>      </a:t>
            </a:r>
            <a:r>
              <a:rPr lang="uk-UA" dirty="0" err="1" smtClean="0"/>
              <a:t>шаблонів”</a:t>
            </a:r>
            <a:r>
              <a:rPr lang="uk-UA" dirty="0" smtClean="0"/>
              <a:t>.</a:t>
            </a:r>
          </a:p>
          <a:p>
            <a:r>
              <a:rPr lang="uk-UA" dirty="0" smtClean="0"/>
              <a:t>2.Орієнтація поезії на пряме </a:t>
            </a:r>
            <a:r>
              <a:rPr lang="uk-UA" dirty="0" err="1" smtClean="0"/>
              <a:t>“втручання”</a:t>
            </a:r>
            <a:r>
              <a:rPr lang="uk-UA" dirty="0" smtClean="0"/>
              <a:t> в   </a:t>
            </a:r>
          </a:p>
          <a:p>
            <a:pPr>
              <a:buNone/>
            </a:pPr>
            <a:r>
              <a:rPr lang="uk-UA" dirty="0" smtClean="0"/>
              <a:t>      суспільне життя.</a:t>
            </a:r>
          </a:p>
          <a:p>
            <a:r>
              <a:rPr lang="uk-UA" dirty="0" smtClean="0"/>
              <a:t>3.Збагачення інтернаціональними    </a:t>
            </a:r>
          </a:p>
          <a:p>
            <a:pPr>
              <a:buNone/>
            </a:pPr>
            <a:r>
              <a:rPr lang="uk-UA" dirty="0" smtClean="0"/>
              <a:t>      мотивами.</a:t>
            </a:r>
          </a:p>
          <a:p>
            <a:r>
              <a:rPr lang="uk-UA" dirty="0" smtClean="0"/>
              <a:t>4. Стильове і жанрове збагачення, уникнення  </a:t>
            </a:r>
          </a:p>
          <a:p>
            <a:pPr>
              <a:buNone/>
            </a:pPr>
            <a:r>
              <a:rPr lang="uk-UA" dirty="0" smtClean="0"/>
              <a:t>      співвіднесення поезії з пісенною творчістю.</a:t>
            </a:r>
          </a:p>
          <a:p>
            <a:r>
              <a:rPr lang="uk-UA" dirty="0" smtClean="0"/>
              <a:t>5. Творення демократичної</a:t>
            </a:r>
          </a:p>
          <a:p>
            <a:pPr>
              <a:buNone/>
            </a:pPr>
            <a:r>
              <a:rPr lang="uk-UA" dirty="0" smtClean="0"/>
              <a:t>      поезії.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39752" y="274638"/>
            <a:ext cx="6347048" cy="1143000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FFFF00"/>
                </a:solidFill>
              </a:rPr>
              <a:t>Поетичні пошуки відбились у збірках.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16024"/>
          </a:xfr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2500" lnSpcReduction="20000"/>
          </a:bodyPr>
          <a:lstStyle/>
          <a:p>
            <a:r>
              <a:rPr lang="uk-UA" b="1" dirty="0" smtClean="0">
                <a:solidFill>
                  <a:srgbClr val="0066FF"/>
                </a:solidFill>
              </a:rPr>
              <a:t>1884</a:t>
            </a:r>
            <a:r>
              <a:rPr lang="uk-UA" dirty="0" smtClean="0"/>
              <a:t>-”Пісні Василя </a:t>
            </a:r>
            <a:r>
              <a:rPr lang="uk-UA" dirty="0" err="1" smtClean="0"/>
              <a:t>Чайченка”</a:t>
            </a:r>
            <a:r>
              <a:rPr lang="uk-UA" dirty="0" smtClean="0"/>
              <a:t>;</a:t>
            </a:r>
          </a:p>
          <a:p>
            <a:r>
              <a:rPr lang="uk-UA" b="1" dirty="0" smtClean="0">
                <a:solidFill>
                  <a:srgbClr val="0066FF"/>
                </a:solidFill>
              </a:rPr>
              <a:t>1886</a:t>
            </a:r>
            <a:r>
              <a:rPr lang="uk-UA" dirty="0" smtClean="0"/>
              <a:t>- </a:t>
            </a:r>
            <a:r>
              <a:rPr lang="uk-UA" dirty="0" err="1" smtClean="0"/>
              <a:t>“Під</a:t>
            </a:r>
            <a:r>
              <a:rPr lang="uk-UA" dirty="0" smtClean="0"/>
              <a:t> сільською </a:t>
            </a:r>
            <a:r>
              <a:rPr lang="uk-UA" dirty="0" err="1" smtClean="0"/>
              <a:t>стріхою”</a:t>
            </a:r>
            <a:r>
              <a:rPr lang="uk-UA" dirty="0" smtClean="0"/>
              <a:t>;</a:t>
            </a:r>
          </a:p>
          <a:p>
            <a:r>
              <a:rPr lang="uk-UA" b="1" dirty="0" smtClean="0">
                <a:solidFill>
                  <a:srgbClr val="0066FF"/>
                </a:solidFill>
              </a:rPr>
              <a:t>1887</a:t>
            </a:r>
            <a:r>
              <a:rPr lang="uk-UA" dirty="0" smtClean="0"/>
              <a:t>-”Нові пісні і думи Василя </a:t>
            </a:r>
            <a:r>
              <a:rPr lang="uk-UA" dirty="0" err="1" smtClean="0"/>
              <a:t>Чайченка”</a:t>
            </a:r>
            <a:r>
              <a:rPr lang="uk-UA" dirty="0" smtClean="0"/>
              <a:t>;</a:t>
            </a:r>
          </a:p>
          <a:p>
            <a:r>
              <a:rPr lang="uk-UA" b="1" dirty="0" smtClean="0">
                <a:solidFill>
                  <a:srgbClr val="0066FF"/>
                </a:solidFill>
              </a:rPr>
              <a:t>1893</a:t>
            </a:r>
            <a:r>
              <a:rPr lang="uk-UA" dirty="0" smtClean="0"/>
              <a:t>-”Під хмарним </a:t>
            </a:r>
            <a:r>
              <a:rPr lang="uk-UA" dirty="0" err="1" smtClean="0"/>
              <a:t>небом”</a:t>
            </a:r>
            <a:r>
              <a:rPr lang="uk-UA" dirty="0" smtClean="0"/>
              <a:t>;</a:t>
            </a:r>
          </a:p>
          <a:p>
            <a:r>
              <a:rPr lang="uk-UA" b="1" dirty="0" smtClean="0">
                <a:solidFill>
                  <a:srgbClr val="0066FF"/>
                </a:solidFill>
              </a:rPr>
              <a:t>1895</a:t>
            </a:r>
            <a:r>
              <a:rPr lang="uk-UA" dirty="0" smtClean="0"/>
              <a:t>-”Пісні та </a:t>
            </a:r>
            <a:r>
              <a:rPr lang="uk-UA" dirty="0" err="1" smtClean="0"/>
              <a:t>думи”</a:t>
            </a:r>
            <a:r>
              <a:rPr lang="uk-UA" dirty="0" smtClean="0"/>
              <a:t>;</a:t>
            </a:r>
          </a:p>
          <a:p>
            <a:r>
              <a:rPr lang="uk-UA" b="1" dirty="0" smtClean="0">
                <a:solidFill>
                  <a:srgbClr val="0066FF"/>
                </a:solidFill>
              </a:rPr>
              <a:t>1903</a:t>
            </a:r>
            <a:r>
              <a:rPr lang="uk-UA" dirty="0" smtClean="0"/>
              <a:t>-”Писання Б.</a:t>
            </a:r>
            <a:r>
              <a:rPr lang="uk-UA" dirty="0" err="1" smtClean="0"/>
              <a:t>Грінченка”</a:t>
            </a:r>
            <a:endParaRPr lang="uk-UA" dirty="0" smtClean="0"/>
          </a:p>
          <a:p>
            <a:endParaRPr lang="uk-UA" dirty="0" smtClean="0"/>
          </a:p>
          <a:p>
            <a:pPr>
              <a:buNone/>
            </a:pPr>
            <a:endParaRPr lang="uk-UA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uk-UA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b="1" i="1" dirty="0" smtClean="0">
                <a:solidFill>
                  <a:srgbClr val="FF0000"/>
                </a:solidFill>
              </a:rPr>
              <a:t>У більшості цих книжок переважають мотиви народних страждань та боротьби за волю.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134167499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3212975"/>
            <a:ext cx="2520280" cy="2243049"/>
          </a:xfrm>
          <a:prstGeom prst="rect">
            <a:avLst/>
          </a:prstGeom>
        </p:spPr>
      </p:pic>
      <p:pic>
        <p:nvPicPr>
          <p:cNvPr id="7" name="Рисунок 6" descr="school0413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584" y="188640"/>
            <a:ext cx="1296144" cy="13073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208912" cy="1008112"/>
          </a:xfrm>
        </p:spPr>
        <p:txBody>
          <a:bodyPr>
            <a:noAutofit/>
          </a:bodyPr>
          <a:lstStyle/>
          <a:p>
            <a:pPr algn="ctr"/>
            <a:r>
              <a:rPr lang="uk-UA" sz="3200" i="1" u="sng" dirty="0" smtClean="0">
                <a:solidFill>
                  <a:srgbClr val="FFFF00"/>
                </a:solidFill>
              </a:rPr>
              <a:t>Тематична класифікація </a:t>
            </a:r>
            <a:br>
              <a:rPr lang="uk-UA" sz="3200" i="1" u="sng" dirty="0" smtClean="0">
                <a:solidFill>
                  <a:srgbClr val="FFFF00"/>
                </a:solidFill>
              </a:rPr>
            </a:br>
            <a:r>
              <a:rPr lang="uk-UA" sz="3200" i="1" u="sng" dirty="0" smtClean="0">
                <a:solidFill>
                  <a:srgbClr val="FFFF00"/>
                </a:solidFill>
              </a:rPr>
              <a:t>та жанри лірики</a:t>
            </a:r>
            <a:endParaRPr lang="ru-RU" sz="3200" i="1" u="sng" dirty="0">
              <a:solidFill>
                <a:srgbClr val="FFFF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51920" y="1412776"/>
            <a:ext cx="1994520" cy="626368"/>
          </a:xfrm>
          <a:prstGeom prst="roundRect">
            <a:avLst/>
          </a:prstGeom>
          <a:solidFill>
            <a:srgbClr val="CC0099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ЛІРИКА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56176" y="3356992"/>
            <a:ext cx="1714872" cy="57606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Пародійна</a:t>
            </a:r>
            <a:endParaRPr lang="ru-RU" sz="20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092280" y="2492896"/>
            <a:ext cx="1507232" cy="643136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Пейзажна</a:t>
            </a:r>
            <a:endParaRPr lang="ru-RU" sz="2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11960" y="3356992"/>
            <a:ext cx="1227584" cy="579512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Інтимна</a:t>
            </a:r>
            <a:endParaRPr lang="ru-RU" sz="20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76056" y="2492896"/>
            <a:ext cx="1562472" cy="626368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Сугестивна</a:t>
            </a:r>
            <a:endParaRPr lang="ru-RU" sz="20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2492896"/>
            <a:ext cx="1800200" cy="596280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Медитативна</a:t>
            </a:r>
            <a:endParaRPr lang="ru-RU" sz="2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75656" y="3356992"/>
            <a:ext cx="1994520" cy="532656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Громадянська</a:t>
            </a:r>
            <a:endParaRPr lang="ru-RU" sz="20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9552" y="2492896"/>
            <a:ext cx="1728192" cy="554360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Філософська</a:t>
            </a:r>
            <a:endParaRPr lang="ru-RU" sz="2000" b="1" dirty="0"/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6372200" y="4797152"/>
            <a:ext cx="1440160" cy="360040"/>
          </a:xfrm>
          <a:prstGeom prst="snip2Diag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травестія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с двумя вырезанными противолежащими углами 12"/>
          <p:cNvSpPr/>
          <p:nvPr/>
        </p:nvSpPr>
        <p:spPr>
          <a:xfrm>
            <a:off x="6372200" y="4221088"/>
            <a:ext cx="1440160" cy="360040"/>
          </a:xfrm>
          <a:prstGeom prst="snip2Diag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бурлеск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1691680" y="4221088"/>
            <a:ext cx="1656184" cy="648072"/>
          </a:xfrm>
          <a:prstGeom prst="snip2Diag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c</a:t>
            </a:r>
            <a:r>
              <a:rPr lang="uk-UA" sz="2000" b="1" dirty="0" err="1" smtClean="0">
                <a:solidFill>
                  <a:schemeClr val="bg1"/>
                </a:solidFill>
              </a:rPr>
              <a:t>успільно-політична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1691680" y="5157192"/>
            <a:ext cx="1728192" cy="360040"/>
          </a:xfrm>
          <a:prstGeom prst="snip2Diag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патріотична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с двумя вырезанными противолежащими углами 15"/>
          <p:cNvSpPr/>
          <p:nvPr/>
        </p:nvSpPr>
        <p:spPr>
          <a:xfrm>
            <a:off x="1763688" y="5805264"/>
            <a:ext cx="1584176" cy="360040"/>
          </a:xfrm>
          <a:prstGeom prst="snip2Diag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сатирична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с двумя вырезанными противолежащими углами 16"/>
          <p:cNvSpPr/>
          <p:nvPr/>
        </p:nvSpPr>
        <p:spPr>
          <a:xfrm>
            <a:off x="4139952" y="4797152"/>
            <a:ext cx="1440160" cy="360040"/>
          </a:xfrm>
          <a:prstGeom prst="snip2Diag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родинна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с двумя вырезанными противолежащими углами 17"/>
          <p:cNvSpPr/>
          <p:nvPr/>
        </p:nvSpPr>
        <p:spPr>
          <a:xfrm>
            <a:off x="4211960" y="5517232"/>
            <a:ext cx="1440160" cy="648072"/>
          </a:xfrm>
          <a:prstGeom prst="snip2Diag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лірика дружби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cxnSp>
        <p:nvCxnSpPr>
          <p:cNvPr id="21" name="Прямая со стрелкой 20"/>
          <p:cNvCxnSpPr>
            <a:endCxn id="5" idx="0"/>
          </p:cNvCxnSpPr>
          <p:nvPr/>
        </p:nvCxnSpPr>
        <p:spPr>
          <a:xfrm>
            <a:off x="5940152" y="1700808"/>
            <a:ext cx="1073460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4139952" y="4221088"/>
            <a:ext cx="1440160" cy="360040"/>
          </a:xfrm>
          <a:prstGeom prst="snip2Diag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любовна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5940152" y="1484784"/>
            <a:ext cx="2016224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292080" y="2132856"/>
            <a:ext cx="72008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3707904" y="2132856"/>
            <a:ext cx="648072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4860032" y="2132856"/>
            <a:ext cx="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endCxn id="11" idx="0"/>
          </p:cNvCxnSpPr>
          <p:nvPr/>
        </p:nvCxnSpPr>
        <p:spPr>
          <a:xfrm flipH="1">
            <a:off x="1403648" y="1484784"/>
            <a:ext cx="2376264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>
            <a:off x="2195736" y="1700808"/>
            <a:ext cx="1584176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99567598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0" y="0"/>
            <a:ext cx="9144000" cy="686228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67744" y="188640"/>
            <a:ext cx="5925344" cy="908720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7030A0"/>
                </a:solidFill>
              </a:rPr>
              <a:t>Збірка </a:t>
            </a:r>
            <a:r>
              <a:rPr lang="uk-UA" sz="3200" b="1" dirty="0" err="1" smtClean="0">
                <a:solidFill>
                  <a:srgbClr val="7030A0"/>
                </a:solidFill>
              </a:rPr>
              <a:t>“Пісні</a:t>
            </a:r>
            <a:r>
              <a:rPr lang="uk-UA" sz="3200" b="1" dirty="0" smtClean="0">
                <a:solidFill>
                  <a:srgbClr val="7030A0"/>
                </a:solidFill>
              </a:rPr>
              <a:t> Василя </a:t>
            </a:r>
            <a:r>
              <a:rPr lang="uk-UA" sz="3200" b="1" dirty="0" err="1" smtClean="0">
                <a:solidFill>
                  <a:srgbClr val="7030A0"/>
                </a:solidFill>
              </a:rPr>
              <a:t>Чайченка”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56886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>
                <a:solidFill>
                  <a:srgbClr val="C00000"/>
                </a:solidFill>
              </a:rPr>
              <a:t>До праці</a:t>
            </a:r>
            <a:r>
              <a:rPr lang="uk-UA" b="1" dirty="0" smtClean="0">
                <a:solidFill>
                  <a:schemeClr val="bg1"/>
                </a:solidFill>
              </a:rPr>
              <a:t>.(</a:t>
            </a:r>
            <a:r>
              <a:rPr lang="uk-UA" dirty="0" smtClean="0">
                <a:solidFill>
                  <a:schemeClr val="bg1"/>
                </a:solidFill>
              </a:rPr>
              <a:t>1881)</a:t>
            </a:r>
          </a:p>
          <a:p>
            <a:pPr>
              <a:buNone/>
            </a:pPr>
            <a:r>
              <a:rPr lang="uk-UA" sz="2400" dirty="0" smtClean="0">
                <a:solidFill>
                  <a:schemeClr val="bg1"/>
                </a:solidFill>
              </a:rPr>
              <a:t>Праця єдина з неволі нас вирве:</a:t>
            </a:r>
          </a:p>
          <a:p>
            <a:pPr>
              <a:buNone/>
            </a:pPr>
            <a:r>
              <a:rPr lang="uk-UA" sz="2400" dirty="0" smtClean="0">
                <a:solidFill>
                  <a:schemeClr val="bg1"/>
                </a:solidFill>
              </a:rPr>
              <a:t>Нумо до праці, брати!</a:t>
            </a:r>
          </a:p>
          <a:p>
            <a:pPr>
              <a:buNone/>
            </a:pPr>
            <a:r>
              <a:rPr lang="uk-UA" sz="2400" dirty="0" smtClean="0">
                <a:solidFill>
                  <a:schemeClr val="bg1"/>
                </a:solidFill>
              </a:rPr>
              <a:t>Годі лякатись! За діло </a:t>
            </a:r>
            <a:r>
              <a:rPr lang="uk-UA" sz="2400" dirty="0" err="1" smtClean="0">
                <a:solidFill>
                  <a:schemeClr val="bg1"/>
                </a:solidFill>
              </a:rPr>
              <a:t>святеє</a:t>
            </a:r>
            <a:endParaRPr lang="uk-UA" sz="2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sz="2400" dirty="0" smtClean="0">
                <a:solidFill>
                  <a:schemeClr val="bg1"/>
                </a:solidFill>
              </a:rPr>
              <a:t>Сміло ми будемо йти!</a:t>
            </a:r>
          </a:p>
          <a:p>
            <a:pPr>
              <a:buNone/>
            </a:pPr>
            <a:r>
              <a:rPr lang="uk-UA" sz="2400" dirty="0" smtClean="0">
                <a:solidFill>
                  <a:schemeClr val="bg1"/>
                </a:solidFill>
              </a:rPr>
              <a:t>Праця не згине між людьми даремне:</a:t>
            </a:r>
          </a:p>
          <a:p>
            <a:pPr>
              <a:buNone/>
            </a:pPr>
            <a:r>
              <a:rPr lang="uk-UA" sz="2400" dirty="0" smtClean="0">
                <a:solidFill>
                  <a:schemeClr val="bg1"/>
                </a:solidFill>
              </a:rPr>
              <a:t>Сонце засвітить колись,</a:t>
            </a:r>
          </a:p>
          <a:p>
            <a:pPr>
              <a:buNone/>
            </a:pPr>
            <a:r>
              <a:rPr lang="uk-UA" sz="2400" dirty="0" smtClean="0">
                <a:solidFill>
                  <a:schemeClr val="bg1"/>
                </a:solidFill>
              </a:rPr>
              <a:t>Дякою нас тоді люди згадають – </a:t>
            </a:r>
          </a:p>
          <a:p>
            <a:pPr>
              <a:buNone/>
            </a:pPr>
            <a:r>
              <a:rPr lang="uk-UA" sz="2400" dirty="0" err="1" smtClean="0">
                <a:solidFill>
                  <a:schemeClr val="bg1"/>
                </a:solidFill>
              </a:rPr>
              <a:t>Нум</a:t>
            </a:r>
            <a:r>
              <a:rPr lang="uk-UA" sz="2400" dirty="0" smtClean="0">
                <a:solidFill>
                  <a:schemeClr val="bg1"/>
                </a:solidFill>
              </a:rPr>
              <a:t> же! До праці берись!</a:t>
            </a:r>
            <a:endParaRPr lang="uk-UA" sz="20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uk-UA" sz="26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 flipH="1">
            <a:off x="5220072" y="1412776"/>
            <a:ext cx="3707904" cy="4608512"/>
          </a:xfrm>
          <a:prstGeom prst="vertic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u="sng" dirty="0" smtClean="0">
                <a:solidFill>
                  <a:schemeClr val="accent2"/>
                </a:solidFill>
              </a:rPr>
              <a:t>Завдання:</a:t>
            </a:r>
          </a:p>
          <a:p>
            <a:pPr algn="ctr"/>
            <a:r>
              <a:rPr lang="uk-UA" sz="2800" dirty="0" smtClean="0">
                <a:solidFill>
                  <a:srgbClr val="7030A0"/>
                </a:solidFill>
              </a:rPr>
              <a:t>Визначте тему, ідею, основну думку поезії</a:t>
            </a:r>
          </a:p>
          <a:p>
            <a:pPr algn="ctr"/>
            <a:endParaRPr lang="ru-RU" dirty="0"/>
          </a:p>
        </p:txBody>
      </p:sp>
      <p:pic>
        <p:nvPicPr>
          <p:cNvPr id="5" name="Picture 16" descr="C:\Users\GigaLine\Desktop\Грінченко\images (3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88640"/>
            <a:ext cx="1404267" cy="1474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980728"/>
            <a:ext cx="7812360" cy="388843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uk-UA" dirty="0" smtClean="0"/>
              <a:t>  </a:t>
            </a:r>
            <a:r>
              <a:rPr lang="uk-UA" dirty="0" smtClean="0">
                <a:solidFill>
                  <a:srgbClr val="FFFF00"/>
                </a:solidFill>
              </a:rPr>
              <a:t>Ознайомити учнів із багатогранною творчою спадщиною Б.Грінченка,поглибити знання з теорії літератури;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/>
              <a:t>  </a:t>
            </a:r>
            <a:r>
              <a:rPr lang="uk-UA" dirty="0" smtClean="0">
                <a:solidFill>
                  <a:srgbClr val="66FF66"/>
                </a:solidFill>
              </a:rPr>
              <a:t>Розвивати вміння робити ідейно-художній аналіз поезій, удосконалювати навички використання засобів виразності при інтонуванні поетичних творів;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/>
              <a:t> Виховувати любов до поетичного слова та прагнення вивчати культурну спадщину українського народу.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3706752" cy="899672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Мета уроку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7" descr="C:\Users\GigaLine\Desktop\Грінченко\tree_01a.gif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5940152" y="4221088"/>
            <a:ext cx="2808312" cy="24349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FF00"/>
                </a:solidFill>
              </a:rPr>
              <a:t>      Художні засоби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Лента лицом вверх 2"/>
          <p:cNvSpPr/>
          <p:nvPr/>
        </p:nvSpPr>
        <p:spPr>
          <a:xfrm>
            <a:off x="2123728" y="2564904"/>
            <a:ext cx="4896544" cy="1584176"/>
          </a:xfrm>
          <a:prstGeom prst="ribbon2">
            <a:avLst>
              <a:gd name="adj1" fmla="val 16667"/>
              <a:gd name="adj2" fmla="val 65629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ТРОПИ</a:t>
            </a:r>
          </a:p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Слово або вираз,ужиті в переносному значенні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" name="Блок-схема: ссылка на другую страницу 3"/>
          <p:cNvSpPr/>
          <p:nvPr/>
        </p:nvSpPr>
        <p:spPr>
          <a:xfrm>
            <a:off x="1115616" y="1556792"/>
            <a:ext cx="1800200" cy="648072"/>
          </a:xfrm>
          <a:prstGeom prst="flowChartOffpage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u="sng" dirty="0" smtClean="0"/>
              <a:t>Епітет</a:t>
            </a:r>
            <a:endParaRPr lang="ru-RU" sz="2400" b="1" i="1" u="sng" dirty="0"/>
          </a:p>
        </p:txBody>
      </p:sp>
      <p:sp>
        <p:nvSpPr>
          <p:cNvPr id="5" name="Блок-схема: ссылка на другую страницу 4">
            <a:hlinkClick r:id="rId2" action="ppaction://hlinksldjump"/>
            <a:hlinkHover r:id="rId2" action="ppaction://hlinksldjump"/>
          </p:cNvPr>
          <p:cNvSpPr/>
          <p:nvPr/>
        </p:nvSpPr>
        <p:spPr>
          <a:xfrm>
            <a:off x="3491880" y="1484784"/>
            <a:ext cx="2160240" cy="576064"/>
          </a:xfrm>
          <a:prstGeom prst="flowChartOffpage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u="sng" dirty="0" smtClean="0"/>
              <a:t>Оксиморон</a:t>
            </a:r>
            <a:endParaRPr lang="ru-RU" sz="2400" b="1" i="1" u="sng" dirty="0"/>
          </a:p>
        </p:txBody>
      </p:sp>
      <p:sp>
        <p:nvSpPr>
          <p:cNvPr id="6" name="Блок-схема: ссылка на другую страницу 5">
            <a:hlinkClick r:id="rId3" action="ppaction://hlinksldjump"/>
          </p:cNvPr>
          <p:cNvSpPr/>
          <p:nvPr/>
        </p:nvSpPr>
        <p:spPr>
          <a:xfrm>
            <a:off x="6228184" y="1628800"/>
            <a:ext cx="2448272" cy="648072"/>
          </a:xfrm>
          <a:prstGeom prst="flowChartOffpage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u="sng" dirty="0" smtClean="0"/>
              <a:t>Порівняння</a:t>
            </a:r>
            <a:endParaRPr lang="ru-RU" sz="2400" b="1" i="1" u="sng" dirty="0"/>
          </a:p>
        </p:txBody>
      </p:sp>
      <p:sp>
        <p:nvSpPr>
          <p:cNvPr id="7" name="Блок-схема: ссылка на другую страницу 6">
            <a:hlinkClick r:id="rId4" action="ppaction://hlinksldjump"/>
          </p:cNvPr>
          <p:cNvSpPr/>
          <p:nvPr/>
        </p:nvSpPr>
        <p:spPr>
          <a:xfrm>
            <a:off x="3707904" y="4509120"/>
            <a:ext cx="2088232" cy="1800200"/>
          </a:xfrm>
          <a:prstGeom prst="flowChartOffpage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u="sng" dirty="0" smtClean="0">
                <a:solidFill>
                  <a:srgbClr val="C00000"/>
                </a:solidFill>
              </a:rPr>
              <a:t>Іронія</a:t>
            </a:r>
          </a:p>
          <a:p>
            <a:pPr algn="ctr">
              <a:buFont typeface="Arial" pitchFamily="34" charset="0"/>
              <a:buChar char="•"/>
            </a:pPr>
            <a:r>
              <a:rPr lang="uk-UA" sz="2000" dirty="0" smtClean="0"/>
              <a:t>власне іронія;</a:t>
            </a:r>
          </a:p>
          <a:p>
            <a:pPr algn="ctr">
              <a:buFont typeface="Arial" pitchFamily="34" charset="0"/>
              <a:buChar char="•"/>
            </a:pPr>
            <a:r>
              <a:rPr lang="uk-UA" sz="2000" dirty="0" smtClean="0"/>
              <a:t>сарказм;</a:t>
            </a:r>
          </a:p>
          <a:p>
            <a:pPr algn="ctr">
              <a:buFont typeface="Arial" pitchFamily="34" charset="0"/>
              <a:buChar char="•"/>
            </a:pPr>
            <a:r>
              <a:rPr lang="uk-UA" sz="2000" dirty="0" smtClean="0"/>
              <a:t>інвектива</a:t>
            </a:r>
            <a:endParaRPr lang="ru-RU" sz="2000" dirty="0"/>
          </a:p>
        </p:txBody>
      </p:sp>
      <p:sp>
        <p:nvSpPr>
          <p:cNvPr id="8" name="Блок-схема: ссылка на другую страницу 7">
            <a:hlinkClick r:id="rId5" action="ppaction://hlinksldjump"/>
          </p:cNvPr>
          <p:cNvSpPr/>
          <p:nvPr/>
        </p:nvSpPr>
        <p:spPr>
          <a:xfrm>
            <a:off x="6588224" y="4337720"/>
            <a:ext cx="2304256" cy="2520280"/>
          </a:xfrm>
          <a:prstGeom prst="flowChartOffpage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u="sng" dirty="0" smtClean="0">
                <a:solidFill>
                  <a:srgbClr val="C00000"/>
                </a:solidFill>
              </a:rPr>
              <a:t>Метонімія</a:t>
            </a:r>
          </a:p>
          <a:p>
            <a:pPr algn="ctr">
              <a:buFont typeface="Arial" pitchFamily="34" charset="0"/>
              <a:buChar char="•"/>
            </a:pPr>
            <a:r>
              <a:rPr lang="uk-UA" dirty="0" smtClean="0"/>
              <a:t>синекдоха;</a:t>
            </a:r>
          </a:p>
          <a:p>
            <a:pPr algn="ctr">
              <a:buFont typeface="Arial" pitchFamily="34" charset="0"/>
              <a:buChar char="•"/>
            </a:pPr>
            <a:r>
              <a:rPr lang="uk-UA" dirty="0" smtClean="0"/>
              <a:t>гіпербола;</a:t>
            </a:r>
          </a:p>
          <a:p>
            <a:pPr algn="ctr">
              <a:buFont typeface="Arial" pitchFamily="34" charset="0"/>
              <a:buChar char="•"/>
            </a:pPr>
            <a:r>
              <a:rPr lang="uk-UA" dirty="0" smtClean="0"/>
              <a:t>літота;</a:t>
            </a:r>
          </a:p>
          <a:p>
            <a:pPr algn="ctr">
              <a:buFont typeface="Arial" pitchFamily="34" charset="0"/>
              <a:buChar char="•"/>
            </a:pPr>
            <a:r>
              <a:rPr lang="uk-UA" dirty="0" err="1" smtClean="0"/>
              <a:t>антопомазія</a:t>
            </a:r>
            <a:r>
              <a:rPr lang="uk-UA" dirty="0" smtClean="0"/>
              <a:t>;</a:t>
            </a:r>
          </a:p>
          <a:p>
            <a:pPr algn="ctr">
              <a:buFont typeface="Arial" pitchFamily="34" charset="0"/>
              <a:buChar char="•"/>
            </a:pPr>
            <a:r>
              <a:rPr lang="uk-UA" dirty="0" smtClean="0"/>
              <a:t>евфемізм;</a:t>
            </a:r>
          </a:p>
          <a:p>
            <a:pPr algn="ctr">
              <a:buFont typeface="Arial" pitchFamily="34" charset="0"/>
              <a:buChar char="•"/>
            </a:pPr>
            <a:r>
              <a:rPr lang="uk-UA" dirty="0" smtClean="0"/>
              <a:t>перифраз</a:t>
            </a:r>
            <a:endParaRPr lang="ru-RU" dirty="0"/>
          </a:p>
        </p:txBody>
      </p:sp>
      <p:sp>
        <p:nvSpPr>
          <p:cNvPr id="9" name="Блок-схема: ссылка на другую страницу 8">
            <a:hlinkClick r:id="rId6" action="ppaction://hlinksldjump"/>
          </p:cNvPr>
          <p:cNvSpPr/>
          <p:nvPr/>
        </p:nvSpPr>
        <p:spPr>
          <a:xfrm>
            <a:off x="539552" y="4293096"/>
            <a:ext cx="2808312" cy="2376264"/>
          </a:xfrm>
          <a:prstGeom prst="flowChartOffpage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u="sng" dirty="0" smtClean="0">
                <a:solidFill>
                  <a:srgbClr val="C00000"/>
                </a:solidFill>
              </a:rPr>
              <a:t>Метафора</a:t>
            </a:r>
          </a:p>
          <a:p>
            <a:pPr algn="ctr">
              <a:buFont typeface="Arial" pitchFamily="34" charset="0"/>
              <a:buChar char="•"/>
            </a:pPr>
            <a:r>
              <a:rPr lang="uk-UA" sz="2000" dirty="0" smtClean="0"/>
              <a:t>власне метафора;</a:t>
            </a:r>
          </a:p>
          <a:p>
            <a:pPr algn="ctr">
              <a:buFont typeface="Arial" pitchFamily="34" charset="0"/>
              <a:buChar char="•"/>
            </a:pPr>
            <a:r>
              <a:rPr lang="uk-UA" sz="2000" dirty="0" smtClean="0"/>
              <a:t>уособлення</a:t>
            </a:r>
          </a:p>
          <a:p>
            <a:pPr algn="ctr"/>
            <a:r>
              <a:rPr lang="uk-UA" sz="2000" dirty="0" smtClean="0"/>
              <a:t>  (персоніфікація);</a:t>
            </a:r>
          </a:p>
          <a:p>
            <a:pPr algn="ctr">
              <a:buFont typeface="Arial" pitchFamily="34" charset="0"/>
              <a:buChar char="•"/>
            </a:pPr>
            <a:r>
              <a:rPr lang="uk-UA" sz="2000" dirty="0" smtClean="0"/>
              <a:t>алегорія;</a:t>
            </a:r>
          </a:p>
          <a:p>
            <a:pPr algn="ctr">
              <a:buFont typeface="Arial" pitchFamily="34" charset="0"/>
              <a:buChar char="•"/>
            </a:pPr>
            <a:r>
              <a:rPr lang="uk-UA" sz="2000" dirty="0" smtClean="0"/>
              <a:t>символ.</a:t>
            </a:r>
            <a:endParaRPr lang="ru-RU" sz="2000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148064" y="3933056"/>
            <a:ext cx="1584176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7" idx="0"/>
          </p:cNvCxnSpPr>
          <p:nvPr/>
        </p:nvCxnSpPr>
        <p:spPr>
          <a:xfrm>
            <a:off x="4499992" y="3933056"/>
            <a:ext cx="25202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843808" y="3933056"/>
            <a:ext cx="1008112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5652120" y="2276872"/>
            <a:ext cx="864096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2843808" y="2276872"/>
            <a:ext cx="720080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4499992" y="213285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5-конечная звезда 16">
            <a:hlinkClick r:id="rId7" action="ppaction://hlinksldjump"/>
          </p:cNvPr>
          <p:cNvSpPr/>
          <p:nvPr/>
        </p:nvSpPr>
        <p:spPr>
          <a:xfrm>
            <a:off x="8316416" y="6093296"/>
            <a:ext cx="648072" cy="576064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u="sng" dirty="0" smtClean="0">
                <a:solidFill>
                  <a:srgbClr val="FF0000"/>
                </a:solidFill>
                <a:cs typeface="Aharoni" pitchFamily="2" charset="-79"/>
              </a:rPr>
              <a:t>Епітет </a:t>
            </a:r>
            <a:r>
              <a:rPr lang="uk-UA" sz="2800" dirty="0" smtClean="0">
                <a:solidFill>
                  <a:srgbClr val="FFFF00"/>
                </a:solidFill>
              </a:rPr>
              <a:t>- художнє означення,яке образно чи емоційно розкриває ознаки певного явища.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3538736" cy="4900000"/>
          </a:xfrm>
        </p:spPr>
        <p:txBody>
          <a:bodyPr>
            <a:noAutofit/>
          </a:bodyPr>
          <a:lstStyle/>
          <a:p>
            <a:r>
              <a:rPr lang="uk-UA" sz="2400" b="1" u="sng" dirty="0" smtClean="0">
                <a:solidFill>
                  <a:srgbClr val="66FF66"/>
                </a:solidFill>
              </a:rPr>
              <a:t>За способом розкриття:</a:t>
            </a:r>
          </a:p>
          <a:p>
            <a:pPr>
              <a:buNone/>
            </a:pPr>
            <a:endParaRPr lang="uk-UA" sz="2400" dirty="0" smtClean="0"/>
          </a:p>
          <a:p>
            <a:r>
              <a:rPr lang="uk-UA" sz="2400" b="1" u="sng" dirty="0" smtClean="0">
                <a:solidFill>
                  <a:srgbClr val="66FF66"/>
                </a:solidFill>
              </a:rPr>
              <a:t>За значенням:</a:t>
            </a:r>
          </a:p>
          <a:p>
            <a:endParaRPr lang="uk-UA" sz="2400" dirty="0" smtClean="0"/>
          </a:p>
          <a:p>
            <a:endParaRPr lang="uk-UA" sz="2400" dirty="0" smtClean="0"/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uk-UA" sz="2400" dirty="0" smtClean="0"/>
          </a:p>
          <a:p>
            <a:r>
              <a:rPr lang="uk-UA" sz="2400" b="1" u="sng" dirty="0" smtClean="0">
                <a:solidFill>
                  <a:srgbClr val="66FF66"/>
                </a:solidFill>
              </a:rPr>
              <a:t>За способом вираження:</a:t>
            </a:r>
            <a:endParaRPr lang="ru-RU" sz="2400" b="1" u="sng" dirty="0">
              <a:solidFill>
                <a:srgbClr val="66FF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3419872" y="1481328"/>
            <a:ext cx="5266928" cy="4972008"/>
          </a:xfrm>
        </p:spPr>
        <p:txBody>
          <a:bodyPr>
            <a:normAutofit fontScale="55000" lnSpcReduction="20000"/>
          </a:bodyPr>
          <a:lstStyle/>
          <a:p>
            <a:r>
              <a:rPr lang="uk-UA" sz="3200" dirty="0" smtClean="0">
                <a:solidFill>
                  <a:srgbClr val="66FF66"/>
                </a:solidFill>
              </a:rPr>
              <a:t>Зображальні </a:t>
            </a:r>
            <a:r>
              <a:rPr lang="uk-UA" sz="3200" dirty="0" smtClean="0"/>
              <a:t>(дзвінка пісня);</a:t>
            </a:r>
          </a:p>
          <a:p>
            <a:r>
              <a:rPr lang="uk-UA" sz="3200" dirty="0" smtClean="0"/>
              <a:t>оцінні (</a:t>
            </a:r>
            <a:r>
              <a:rPr lang="uk-UA" sz="3200" i="1" dirty="0" smtClean="0"/>
              <a:t>зловісна хмара</a:t>
            </a:r>
            <a:r>
              <a:rPr lang="uk-UA" sz="3200" dirty="0" smtClean="0"/>
              <a:t>)</a:t>
            </a:r>
          </a:p>
          <a:p>
            <a:pPr>
              <a:buNone/>
            </a:pPr>
            <a:endParaRPr lang="uk-UA" sz="3200" dirty="0" smtClean="0"/>
          </a:p>
          <a:p>
            <a:pPr>
              <a:buNone/>
            </a:pPr>
            <a:endParaRPr lang="uk-UA" sz="3200" dirty="0" smtClean="0"/>
          </a:p>
          <a:p>
            <a:r>
              <a:rPr lang="uk-UA" sz="3200" dirty="0" smtClean="0">
                <a:solidFill>
                  <a:srgbClr val="66FF66"/>
                </a:solidFill>
              </a:rPr>
              <a:t>Звичайні</a:t>
            </a:r>
            <a:r>
              <a:rPr lang="uk-UA" sz="3200" dirty="0" smtClean="0"/>
              <a:t> (пряме значення: </a:t>
            </a:r>
          </a:p>
          <a:p>
            <a:pPr>
              <a:buNone/>
            </a:pPr>
            <a:r>
              <a:rPr lang="uk-UA" sz="3200" i="1" dirty="0" smtClean="0"/>
              <a:t>                   чорний  ворон</a:t>
            </a:r>
            <a:r>
              <a:rPr lang="uk-UA" sz="3200" dirty="0" smtClean="0"/>
              <a:t>);</a:t>
            </a:r>
          </a:p>
          <a:p>
            <a:r>
              <a:rPr lang="uk-UA" sz="3200" dirty="0" smtClean="0">
                <a:solidFill>
                  <a:srgbClr val="66FF66"/>
                </a:solidFill>
              </a:rPr>
              <a:t>гіперболічні</a:t>
            </a:r>
            <a:r>
              <a:rPr lang="uk-UA" sz="3200" dirty="0" smtClean="0"/>
              <a:t> (</a:t>
            </a:r>
            <a:r>
              <a:rPr lang="uk-UA" sz="3200" i="1" dirty="0" smtClean="0"/>
              <a:t>безмежне поле</a:t>
            </a:r>
            <a:r>
              <a:rPr lang="uk-UA" sz="3200" dirty="0" smtClean="0"/>
              <a:t>);</a:t>
            </a:r>
          </a:p>
          <a:p>
            <a:r>
              <a:rPr lang="uk-UA" sz="3200" dirty="0" smtClean="0">
                <a:solidFill>
                  <a:srgbClr val="66FF66"/>
                </a:solidFill>
              </a:rPr>
              <a:t>метафоричні</a:t>
            </a:r>
            <a:r>
              <a:rPr lang="uk-UA" sz="3200" dirty="0" smtClean="0"/>
              <a:t> (</a:t>
            </a:r>
            <a:r>
              <a:rPr lang="uk-UA" sz="3200" i="1" dirty="0" smtClean="0"/>
              <a:t>мертва тиша</a:t>
            </a:r>
            <a:r>
              <a:rPr lang="uk-UA" sz="3200" dirty="0" smtClean="0"/>
              <a:t>);</a:t>
            </a:r>
          </a:p>
          <a:p>
            <a:r>
              <a:rPr lang="uk-UA" sz="3200" dirty="0" smtClean="0">
                <a:solidFill>
                  <a:srgbClr val="66FF66"/>
                </a:solidFill>
              </a:rPr>
              <a:t>іронічні</a:t>
            </a:r>
            <a:r>
              <a:rPr lang="uk-UA" sz="3200" dirty="0" smtClean="0"/>
              <a:t> (</a:t>
            </a:r>
            <a:r>
              <a:rPr lang="uk-UA" sz="3200" i="1" dirty="0" smtClean="0"/>
              <a:t>мудрий осел</a:t>
            </a:r>
            <a:r>
              <a:rPr lang="uk-UA" sz="3200" dirty="0" smtClean="0"/>
              <a:t>);</a:t>
            </a:r>
          </a:p>
          <a:p>
            <a:endParaRPr lang="uk-UA" sz="3200" dirty="0" smtClean="0"/>
          </a:p>
          <a:p>
            <a:endParaRPr lang="uk-UA" sz="3200" dirty="0" smtClean="0"/>
          </a:p>
          <a:p>
            <a:r>
              <a:rPr lang="uk-UA" sz="3200" dirty="0" smtClean="0">
                <a:solidFill>
                  <a:srgbClr val="66FF66"/>
                </a:solidFill>
              </a:rPr>
              <a:t>метонімічні</a:t>
            </a:r>
            <a:r>
              <a:rPr lang="uk-UA" sz="3200" dirty="0" smtClean="0"/>
              <a:t> (</a:t>
            </a:r>
            <a:r>
              <a:rPr lang="uk-UA" sz="3200" i="1" dirty="0" smtClean="0"/>
              <a:t>несите око</a:t>
            </a:r>
            <a:r>
              <a:rPr lang="uk-UA" sz="3200" dirty="0" smtClean="0"/>
              <a:t>)</a:t>
            </a:r>
          </a:p>
          <a:p>
            <a:r>
              <a:rPr lang="uk-UA" sz="3200" dirty="0" smtClean="0">
                <a:solidFill>
                  <a:srgbClr val="66FF66"/>
                </a:solidFill>
              </a:rPr>
              <a:t>Прикметники</a:t>
            </a:r>
            <a:r>
              <a:rPr lang="uk-UA" sz="3200" dirty="0" smtClean="0"/>
              <a:t> (</a:t>
            </a:r>
            <a:r>
              <a:rPr lang="uk-UA" sz="3200" i="1" dirty="0" smtClean="0"/>
              <a:t>сумний день</a:t>
            </a:r>
            <a:r>
              <a:rPr lang="uk-UA" sz="3200" dirty="0" smtClean="0"/>
              <a:t>);</a:t>
            </a:r>
          </a:p>
          <a:p>
            <a:r>
              <a:rPr lang="uk-UA" sz="3200" dirty="0" smtClean="0">
                <a:solidFill>
                  <a:srgbClr val="66FF66"/>
                </a:solidFill>
              </a:rPr>
              <a:t>Іменники </a:t>
            </a:r>
            <a:r>
              <a:rPr lang="uk-UA" sz="3200" dirty="0" smtClean="0"/>
              <a:t>(</a:t>
            </a:r>
            <a:r>
              <a:rPr lang="uk-UA" sz="3200" i="1" dirty="0" smtClean="0"/>
              <a:t>січ-мати</a:t>
            </a:r>
            <a:r>
              <a:rPr lang="uk-UA" sz="3200" dirty="0" smtClean="0"/>
              <a:t>);</a:t>
            </a:r>
          </a:p>
          <a:p>
            <a:r>
              <a:rPr lang="uk-UA" sz="3200" dirty="0" smtClean="0">
                <a:solidFill>
                  <a:srgbClr val="66FF66"/>
                </a:solidFill>
              </a:rPr>
              <a:t>Прислівники </a:t>
            </a:r>
            <a:r>
              <a:rPr lang="uk-UA" sz="3200" dirty="0" smtClean="0"/>
              <a:t>(</a:t>
            </a:r>
            <a:r>
              <a:rPr lang="uk-UA" sz="3200" i="1" dirty="0" smtClean="0"/>
              <a:t>подивився холодно);</a:t>
            </a:r>
          </a:p>
          <a:p>
            <a:r>
              <a:rPr lang="uk-UA" sz="3200" dirty="0" smtClean="0">
                <a:solidFill>
                  <a:srgbClr val="66FF66"/>
                </a:solidFill>
              </a:rPr>
              <a:t>Дієприслівники</a:t>
            </a:r>
            <a:r>
              <a:rPr lang="uk-UA" sz="3200" dirty="0" smtClean="0"/>
              <a:t> (</a:t>
            </a:r>
            <a:r>
              <a:rPr lang="uk-UA" sz="3200" i="1" dirty="0" smtClean="0"/>
              <a:t>весна іде співаючи</a:t>
            </a:r>
            <a:r>
              <a:rPr lang="uk-UA" i="1" dirty="0" smtClean="0"/>
              <a:t>)</a:t>
            </a:r>
            <a:endParaRPr lang="ru-RU" i="1" dirty="0"/>
          </a:p>
        </p:txBody>
      </p:sp>
      <p:sp>
        <p:nvSpPr>
          <p:cNvPr id="6" name="Пирог 5">
            <a:hlinkClick r:id="rId2" action="ppaction://hlinksldjump"/>
          </p:cNvPr>
          <p:cNvSpPr/>
          <p:nvPr/>
        </p:nvSpPr>
        <p:spPr>
          <a:xfrm>
            <a:off x="8388424" y="6165304"/>
            <a:ext cx="576064" cy="476672"/>
          </a:xfrm>
          <a:prstGeom prst="pi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dirty="0" smtClean="0">
                <a:solidFill>
                  <a:srgbClr val="FF0000"/>
                </a:solidFill>
              </a:rPr>
              <a:t>Порівняння </a:t>
            </a:r>
            <a:r>
              <a:rPr lang="uk-UA" sz="2400" dirty="0" smtClean="0">
                <a:solidFill>
                  <a:srgbClr val="FFFF00"/>
                </a:solidFill>
              </a:rPr>
              <a:t>– троп, що пояснює ознаки одного явища чи предмета за допомогою </a:t>
            </a:r>
            <a:r>
              <a:rPr lang="uk-UA" sz="2400" dirty="0" smtClean="0">
                <a:solidFill>
                  <a:srgbClr val="FFFF00"/>
                </a:solidFill>
              </a:rPr>
              <a:t>іншого</a:t>
            </a:r>
            <a:r>
              <a:rPr lang="en-US" sz="2400" dirty="0" smtClean="0">
                <a:solidFill>
                  <a:srgbClr val="FFFF00"/>
                </a:solidFill>
              </a:rPr>
              <a:t>,</a:t>
            </a:r>
            <a:r>
              <a:rPr lang="uk-UA" sz="2400" dirty="0" smtClean="0">
                <a:solidFill>
                  <a:srgbClr val="FFFF00"/>
                </a:solidFill>
              </a:rPr>
              <a:t> </a:t>
            </a:r>
            <a:r>
              <a:rPr lang="uk-UA" sz="2400" dirty="0" smtClean="0">
                <a:solidFill>
                  <a:srgbClr val="FFFF00"/>
                </a:solidFill>
              </a:rPr>
              <a:t>п</a:t>
            </a:r>
            <a:r>
              <a:rPr lang="uk-UA" sz="2400" dirty="0" smtClean="0">
                <a:solidFill>
                  <a:srgbClr val="FFFF00"/>
                </a:solidFill>
              </a:rPr>
              <a:t>одібного </a:t>
            </a:r>
            <a:r>
              <a:rPr lang="uk-UA" sz="2400" dirty="0" smtClean="0">
                <a:solidFill>
                  <a:srgbClr val="FFFF00"/>
                </a:solidFill>
              </a:rPr>
              <a:t>до нього.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3466728" cy="4525963"/>
          </a:xfrm>
        </p:spPr>
        <p:txBody>
          <a:bodyPr>
            <a:normAutofit fontScale="92500"/>
          </a:bodyPr>
          <a:lstStyle/>
          <a:p>
            <a:r>
              <a:rPr lang="uk-UA" b="1" dirty="0" smtClean="0">
                <a:solidFill>
                  <a:srgbClr val="66FF66"/>
                </a:solidFill>
              </a:rPr>
              <a:t>Просте двочленне: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b="1" dirty="0" smtClean="0">
                <a:solidFill>
                  <a:srgbClr val="66FF66"/>
                </a:solidFill>
              </a:rPr>
              <a:t>У формі орудного відмінка:</a:t>
            </a:r>
          </a:p>
          <a:p>
            <a:endParaRPr lang="uk-UA" dirty="0" smtClean="0"/>
          </a:p>
          <a:p>
            <a:r>
              <a:rPr lang="uk-UA" b="1" dirty="0" smtClean="0">
                <a:solidFill>
                  <a:srgbClr val="66FF66"/>
                </a:solidFill>
              </a:rPr>
              <a:t>Заперечне: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3635896" y="1481328"/>
            <a:ext cx="5050904" cy="4525963"/>
          </a:xfrm>
        </p:spPr>
        <p:txBody>
          <a:bodyPr>
            <a:normAutofit fontScale="92500"/>
          </a:bodyPr>
          <a:lstStyle/>
          <a:p>
            <a:pPr marL="624078" indent="-514350">
              <a:buFont typeface="+mj-lt"/>
              <a:buAutoNum type="arabicParenR"/>
            </a:pPr>
            <a:r>
              <a:rPr lang="uk-UA" sz="2600" i="1" dirty="0" smtClean="0"/>
              <a:t>Непохитний, як скеля</a:t>
            </a:r>
            <a:r>
              <a:rPr lang="uk-UA" sz="2600" dirty="0" smtClean="0"/>
              <a:t>;</a:t>
            </a:r>
          </a:p>
          <a:p>
            <a:pPr marL="624078" indent="-514350">
              <a:buFont typeface="+mj-lt"/>
              <a:buAutoNum type="arabicParenR"/>
            </a:pPr>
            <a:r>
              <a:rPr lang="uk-UA" sz="2600" i="1" dirty="0" err="1" smtClean="0">
                <a:solidFill>
                  <a:srgbClr val="66FF66"/>
                </a:solidFill>
              </a:rPr>
              <a:t>“Книга</a:t>
            </a:r>
            <a:r>
              <a:rPr lang="uk-UA" sz="2600" i="1" dirty="0" smtClean="0">
                <a:solidFill>
                  <a:srgbClr val="66FF66"/>
                </a:solidFill>
              </a:rPr>
              <a:t> – морська </a:t>
            </a:r>
            <a:r>
              <a:rPr lang="uk-UA" sz="2600" i="1" dirty="0" err="1" smtClean="0">
                <a:solidFill>
                  <a:srgbClr val="66FF66"/>
                </a:solidFill>
              </a:rPr>
              <a:t>глибина”</a:t>
            </a:r>
            <a:r>
              <a:rPr lang="uk-UA" sz="2600" i="1" dirty="0" smtClean="0">
                <a:solidFill>
                  <a:srgbClr val="66FF66"/>
                </a:solidFill>
              </a:rPr>
              <a:t>;</a:t>
            </a:r>
          </a:p>
          <a:p>
            <a:pPr marL="624078" indent="-514350">
              <a:buFont typeface="+mj-lt"/>
              <a:buAutoNum type="arabicParenR"/>
            </a:pPr>
            <a:r>
              <a:rPr lang="uk-UA" sz="2600" i="1" dirty="0" err="1" smtClean="0"/>
              <a:t>“На</a:t>
            </a:r>
            <a:r>
              <a:rPr lang="uk-UA" sz="2600" i="1" dirty="0" smtClean="0"/>
              <a:t> людське серце свічка є </a:t>
            </a:r>
            <a:r>
              <a:rPr lang="uk-UA" sz="2600" i="1" dirty="0" err="1" smtClean="0"/>
              <a:t>подібна”</a:t>
            </a:r>
            <a:endParaRPr lang="uk-UA" sz="2600" i="1" dirty="0" smtClean="0"/>
          </a:p>
          <a:p>
            <a:pPr marL="624078" indent="-514350">
              <a:buFont typeface="+mj-lt"/>
              <a:buAutoNum type="arabicParenR"/>
            </a:pPr>
            <a:endParaRPr lang="uk-UA" sz="2600" dirty="0" smtClean="0"/>
          </a:p>
          <a:p>
            <a:r>
              <a:rPr lang="uk-UA" dirty="0" smtClean="0">
                <a:solidFill>
                  <a:srgbClr val="66FF66"/>
                </a:solidFill>
              </a:rPr>
              <a:t>“..і золоті ворота</a:t>
            </a:r>
          </a:p>
          <a:p>
            <a:pPr>
              <a:buNone/>
            </a:pPr>
            <a:r>
              <a:rPr lang="uk-UA" dirty="0" smtClean="0">
                <a:solidFill>
                  <a:srgbClr val="66FF66"/>
                </a:solidFill>
              </a:rPr>
              <a:t>Горять на сонці дорогим </a:t>
            </a:r>
            <a:r>
              <a:rPr lang="uk-UA" dirty="0" err="1" smtClean="0">
                <a:solidFill>
                  <a:srgbClr val="66FF66"/>
                </a:solidFill>
              </a:rPr>
              <a:t>вогнем”</a:t>
            </a:r>
            <a:r>
              <a:rPr lang="en-US" dirty="0" smtClean="0">
                <a:solidFill>
                  <a:srgbClr val="66FF66"/>
                </a:solidFill>
              </a:rPr>
              <a:t> </a:t>
            </a:r>
            <a:r>
              <a:rPr lang="uk-UA" dirty="0" smtClean="0"/>
              <a:t>(тобто: як вогонь)</a:t>
            </a:r>
          </a:p>
          <a:p>
            <a:pPr>
              <a:buNone/>
            </a:pPr>
            <a:endParaRPr lang="uk-UA" dirty="0" smtClean="0"/>
          </a:p>
          <a:p>
            <a:r>
              <a:rPr lang="uk-UA" dirty="0" smtClean="0">
                <a:solidFill>
                  <a:srgbClr val="66FF66"/>
                </a:solidFill>
              </a:rPr>
              <a:t>Ой то ж не зоря – дівчина моя</a:t>
            </a:r>
            <a:endParaRPr lang="ru-RU" dirty="0">
              <a:solidFill>
                <a:srgbClr val="66FF66"/>
              </a:solidFill>
            </a:endParaRPr>
          </a:p>
        </p:txBody>
      </p:sp>
      <p:sp>
        <p:nvSpPr>
          <p:cNvPr id="6" name="5-конечная звезда 5">
            <a:hlinkClick r:id="rId2" action="ppaction://hlinksldjump"/>
          </p:cNvPr>
          <p:cNvSpPr/>
          <p:nvPr/>
        </p:nvSpPr>
        <p:spPr>
          <a:xfrm>
            <a:off x="8100392" y="5949280"/>
            <a:ext cx="827584" cy="64807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FF6699"/>
                </a:solidFill>
              </a:rPr>
              <a:t>Оксиморон ( оксюморон) – </a:t>
            </a:r>
            <a:endParaRPr lang="ru-RU" dirty="0">
              <a:solidFill>
                <a:srgbClr val="FF6699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3610744" cy="4525963"/>
          </a:xfrm>
        </p:spPr>
        <p:txBody>
          <a:bodyPr/>
          <a:lstStyle/>
          <a:p>
            <a:r>
              <a:rPr lang="uk-UA" dirty="0" smtClean="0">
                <a:solidFill>
                  <a:srgbClr val="66FF66"/>
                </a:solidFill>
              </a:rPr>
              <a:t>Свідоме поєднання різко протилежних понять, які логічно ніби виключають одне одного, але насправді дають разом нове уявлення.</a:t>
            </a:r>
            <a:endParaRPr lang="ru-RU" dirty="0">
              <a:solidFill>
                <a:srgbClr val="66FF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067944" y="1481328"/>
            <a:ext cx="4618856" cy="4525963"/>
          </a:xfrm>
        </p:spPr>
        <p:txBody>
          <a:bodyPr/>
          <a:lstStyle/>
          <a:p>
            <a:r>
              <a:rPr lang="uk-UA" i="1" dirty="0" smtClean="0"/>
              <a:t>Світла пітьма, суха вода,крижаний вогонь, дзвінка тиша</a:t>
            </a:r>
            <a:r>
              <a:rPr lang="uk-UA" dirty="0" smtClean="0"/>
              <a:t>;</a:t>
            </a:r>
          </a:p>
          <a:p>
            <a:endParaRPr lang="uk-UA" dirty="0" smtClean="0"/>
          </a:p>
          <a:p>
            <a:r>
              <a:rPr lang="uk-UA" i="1" dirty="0" err="1" smtClean="0"/>
              <a:t>“На</a:t>
            </a:r>
            <a:r>
              <a:rPr lang="uk-UA" i="1" dirty="0" smtClean="0"/>
              <a:t> нашій – не своїй </a:t>
            </a:r>
            <a:r>
              <a:rPr lang="uk-UA" i="1" dirty="0" err="1" smtClean="0"/>
              <a:t>землі”</a:t>
            </a:r>
            <a:r>
              <a:rPr lang="uk-UA" i="1" dirty="0" smtClean="0"/>
              <a:t>;</a:t>
            </a:r>
          </a:p>
          <a:p>
            <a:endParaRPr lang="uk-UA" dirty="0" smtClean="0"/>
          </a:p>
          <a:p>
            <a:r>
              <a:rPr lang="uk-UA" i="1" dirty="0" err="1" smtClean="0"/>
              <a:t>“Ми</a:t>
            </a:r>
            <a:r>
              <a:rPr lang="uk-UA" i="1" dirty="0" smtClean="0"/>
              <a:t> рабами волі </a:t>
            </a:r>
            <a:r>
              <a:rPr lang="uk-UA" i="1" dirty="0" err="1" smtClean="0"/>
              <a:t>стали”</a:t>
            </a:r>
            <a:endParaRPr lang="ru-RU" i="1" dirty="0"/>
          </a:p>
        </p:txBody>
      </p:sp>
      <p:sp>
        <p:nvSpPr>
          <p:cNvPr id="6" name="5-конечная звезда 5">
            <a:hlinkClick r:id="rId2" action="ppaction://hlinksldjump"/>
          </p:cNvPr>
          <p:cNvSpPr/>
          <p:nvPr/>
        </p:nvSpPr>
        <p:spPr>
          <a:xfrm>
            <a:off x="8244408" y="5949280"/>
            <a:ext cx="648072" cy="576064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dirty="0" smtClean="0">
                <a:solidFill>
                  <a:srgbClr val="FF0000"/>
                </a:solidFill>
              </a:rPr>
              <a:t>Метафора – троп, в якому ознаки одного явища переносяться на інше за подібністю між ними.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395536" y="1628800"/>
            <a:ext cx="1512168" cy="2232248"/>
          </a:xfrm>
          <a:prstGeom prst="flowChartDocumen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smtClean="0">
                <a:solidFill>
                  <a:srgbClr val="FF0000"/>
                </a:solidFill>
              </a:rPr>
              <a:t>Власне метафора</a:t>
            </a:r>
            <a:r>
              <a:rPr lang="uk-UA" dirty="0" smtClean="0">
                <a:solidFill>
                  <a:srgbClr val="FF0000"/>
                </a:solidFill>
              </a:rPr>
              <a:t>:</a:t>
            </a:r>
          </a:p>
          <a:p>
            <a:pPr algn="ctr"/>
            <a:r>
              <a:rPr lang="uk-UA" i="1" dirty="0" err="1" smtClean="0">
                <a:solidFill>
                  <a:srgbClr val="336600"/>
                </a:solidFill>
              </a:rPr>
              <a:t>“пакіл</a:t>
            </a:r>
            <a:r>
              <a:rPr lang="uk-UA" i="1" dirty="0" smtClean="0">
                <a:solidFill>
                  <a:srgbClr val="336600"/>
                </a:solidFill>
              </a:rPr>
              <a:t> неба цвіте</a:t>
            </a:r>
          </a:p>
          <a:p>
            <a:pPr algn="ctr"/>
            <a:r>
              <a:rPr lang="uk-UA" i="1" dirty="0" smtClean="0">
                <a:solidFill>
                  <a:srgbClr val="336600"/>
                </a:solidFill>
              </a:rPr>
              <a:t>глечиками </a:t>
            </a:r>
            <a:r>
              <a:rPr lang="uk-UA" i="1" dirty="0" err="1" smtClean="0">
                <a:solidFill>
                  <a:srgbClr val="336600"/>
                </a:solidFill>
              </a:rPr>
              <a:t>хмар”</a:t>
            </a:r>
            <a:endParaRPr lang="ru-RU" i="1" dirty="0">
              <a:solidFill>
                <a:srgbClr val="336600"/>
              </a:solidFill>
            </a:endParaRPr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2123728" y="1628800"/>
            <a:ext cx="2304256" cy="2952328"/>
          </a:xfrm>
          <a:prstGeom prst="flowChartDocumen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smtClean="0">
                <a:solidFill>
                  <a:srgbClr val="FF0000"/>
                </a:solidFill>
              </a:rPr>
              <a:t>Уособлення:</a:t>
            </a:r>
          </a:p>
          <a:p>
            <a:pPr algn="ctr"/>
            <a:r>
              <a:rPr lang="uk-UA" dirty="0" smtClean="0">
                <a:solidFill>
                  <a:schemeClr val="bg1"/>
                </a:solidFill>
              </a:rPr>
              <a:t>перенесення властивостей живих істот на предмети, явища, поняття,оживлення їх: </a:t>
            </a:r>
            <a:r>
              <a:rPr lang="uk-UA" i="1" dirty="0" smtClean="0">
                <a:solidFill>
                  <a:srgbClr val="336600"/>
                </a:solidFill>
              </a:rPr>
              <a:t>“І час летить, не стишує </a:t>
            </a:r>
            <a:r>
              <a:rPr lang="uk-UA" i="1" dirty="0" err="1" smtClean="0">
                <a:solidFill>
                  <a:srgbClr val="336600"/>
                </a:solidFill>
              </a:rPr>
              <a:t>галопу”</a:t>
            </a:r>
            <a:endParaRPr lang="ru-RU" i="1" dirty="0">
              <a:solidFill>
                <a:srgbClr val="336600"/>
              </a:solidFill>
            </a:endParaRPr>
          </a:p>
        </p:txBody>
      </p:sp>
      <p:sp>
        <p:nvSpPr>
          <p:cNvPr id="7" name="Блок-схема: документ 6"/>
          <p:cNvSpPr/>
          <p:nvPr/>
        </p:nvSpPr>
        <p:spPr>
          <a:xfrm>
            <a:off x="4644008" y="1628800"/>
            <a:ext cx="2304256" cy="3168352"/>
          </a:xfrm>
          <a:prstGeom prst="flowChartDocumen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smtClean="0">
                <a:solidFill>
                  <a:srgbClr val="FF0000"/>
                </a:solidFill>
              </a:rPr>
              <a:t>Алегорія:</a:t>
            </a:r>
            <a:r>
              <a:rPr lang="uk-UA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uk-UA" dirty="0" smtClean="0">
                <a:solidFill>
                  <a:schemeClr val="bg1"/>
                </a:solidFill>
              </a:rPr>
              <a:t>під конкретними </a:t>
            </a:r>
            <a:r>
              <a:rPr lang="uk-UA" dirty="0" err="1" smtClean="0">
                <a:solidFill>
                  <a:schemeClr val="bg1"/>
                </a:solidFill>
              </a:rPr>
              <a:t>худож</a:t>
            </a:r>
            <a:r>
              <a:rPr lang="uk-UA" dirty="0" smtClean="0">
                <a:solidFill>
                  <a:schemeClr val="bg1"/>
                </a:solidFill>
              </a:rPr>
              <a:t>. образами приховані реальні особи, явища, предмети; іносказання </a:t>
            </a:r>
          </a:p>
          <a:p>
            <a:pPr algn="ctr"/>
            <a:r>
              <a:rPr lang="uk-UA" i="1" dirty="0" smtClean="0">
                <a:solidFill>
                  <a:srgbClr val="336600"/>
                </a:solidFill>
              </a:rPr>
              <a:t>( лисиця-алегорія хитрості)</a:t>
            </a:r>
            <a:endParaRPr lang="ru-RU" i="1" dirty="0">
              <a:solidFill>
                <a:srgbClr val="336600"/>
              </a:solidFill>
            </a:endParaRPr>
          </a:p>
        </p:txBody>
      </p:sp>
      <p:sp>
        <p:nvSpPr>
          <p:cNvPr id="8" name="Блок-схема: документ 7"/>
          <p:cNvSpPr/>
          <p:nvPr/>
        </p:nvSpPr>
        <p:spPr>
          <a:xfrm>
            <a:off x="3491880" y="4293096"/>
            <a:ext cx="3456384" cy="2232248"/>
          </a:xfrm>
          <a:prstGeom prst="flowChartDocumen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smtClean="0">
                <a:solidFill>
                  <a:srgbClr val="FF0000"/>
                </a:solidFill>
              </a:rPr>
              <a:t>Езопівська мова: </a:t>
            </a:r>
          </a:p>
          <a:p>
            <a:pPr algn="ctr"/>
            <a:r>
              <a:rPr lang="uk-UA" dirty="0" smtClean="0">
                <a:solidFill>
                  <a:schemeClr val="bg1"/>
                </a:solidFill>
              </a:rPr>
              <a:t>спосіб замаскованого вираження думок через натяки і недомовки, щоб уникнути цензурних заборон і переслідувань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Блок-схема: документ 8"/>
          <p:cNvSpPr/>
          <p:nvPr/>
        </p:nvSpPr>
        <p:spPr>
          <a:xfrm>
            <a:off x="7143768" y="1628800"/>
            <a:ext cx="1748712" cy="3888432"/>
          </a:xfrm>
          <a:prstGeom prst="flowChartDocumen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smtClean="0">
                <a:solidFill>
                  <a:srgbClr val="FF0000"/>
                </a:solidFill>
              </a:rPr>
              <a:t>Символ:</a:t>
            </a:r>
          </a:p>
          <a:p>
            <a:pPr algn="ctr"/>
            <a:r>
              <a:rPr lang="uk-UA" dirty="0" smtClean="0">
                <a:solidFill>
                  <a:schemeClr val="bg1"/>
                </a:solidFill>
              </a:rPr>
              <a:t>предметний або словесний знак, який </a:t>
            </a:r>
            <a:r>
              <a:rPr lang="uk-UA" dirty="0" err="1" smtClean="0">
                <a:solidFill>
                  <a:schemeClr val="bg1"/>
                </a:solidFill>
              </a:rPr>
              <a:t>опосередко-вано</a:t>
            </a:r>
            <a:r>
              <a:rPr lang="uk-UA" dirty="0" smtClean="0">
                <a:solidFill>
                  <a:schemeClr val="bg1"/>
                </a:solidFill>
              </a:rPr>
              <a:t>, умовно виражає сутність певного явища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Блок-схема: документ 9"/>
          <p:cNvSpPr/>
          <p:nvPr/>
        </p:nvSpPr>
        <p:spPr>
          <a:xfrm>
            <a:off x="395536" y="4149080"/>
            <a:ext cx="2376264" cy="2520280"/>
          </a:xfrm>
          <a:prstGeom prst="flowChartDocumen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smtClean="0">
                <a:solidFill>
                  <a:srgbClr val="FF0000"/>
                </a:solidFill>
              </a:rPr>
              <a:t>Персоніфікація:</a:t>
            </a:r>
          </a:p>
          <a:p>
            <a:pPr algn="ctr"/>
            <a:r>
              <a:rPr lang="uk-UA" dirty="0" smtClean="0">
                <a:solidFill>
                  <a:schemeClr val="bg1"/>
                </a:solidFill>
              </a:rPr>
              <a:t>надання тваринам, предметам, явищам, поняттям людських рис: </a:t>
            </a:r>
            <a:r>
              <a:rPr lang="uk-UA" i="1" dirty="0" err="1" smtClean="0">
                <a:solidFill>
                  <a:srgbClr val="336600"/>
                </a:solidFill>
              </a:rPr>
              <a:t>”Ходить</a:t>
            </a:r>
            <a:r>
              <a:rPr lang="uk-UA" i="1" dirty="0" smtClean="0">
                <a:solidFill>
                  <a:srgbClr val="336600"/>
                </a:solidFill>
              </a:rPr>
              <a:t> сон коло </a:t>
            </a:r>
            <a:r>
              <a:rPr lang="uk-UA" i="1" dirty="0" err="1" smtClean="0">
                <a:solidFill>
                  <a:srgbClr val="336600"/>
                </a:solidFill>
              </a:rPr>
              <a:t>вікон”</a:t>
            </a:r>
            <a:endParaRPr lang="ru-RU" i="1" dirty="0">
              <a:solidFill>
                <a:srgbClr val="336600"/>
              </a:solidFill>
            </a:endParaRPr>
          </a:p>
        </p:txBody>
      </p:sp>
      <p:sp>
        <p:nvSpPr>
          <p:cNvPr id="11" name="5-конечная звезда 10">
            <a:hlinkClick r:id="rId2" action="ppaction://hlinksldjump"/>
          </p:cNvPr>
          <p:cNvSpPr/>
          <p:nvPr/>
        </p:nvSpPr>
        <p:spPr>
          <a:xfrm>
            <a:off x="8244408" y="5949280"/>
            <a:ext cx="648072" cy="576064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 (22)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14400"/>
          </a:xfrm>
        </p:spPr>
        <p:txBody>
          <a:bodyPr>
            <a:noAutofit/>
          </a:bodyPr>
          <a:lstStyle/>
          <a:p>
            <a:r>
              <a:rPr lang="uk-UA" sz="2800" dirty="0" smtClean="0">
                <a:solidFill>
                  <a:srgbClr val="FF0000"/>
                </a:solidFill>
              </a:rPr>
              <a:t>Метонімія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uk-UA" sz="2800" dirty="0" smtClean="0">
                <a:solidFill>
                  <a:srgbClr val="FFFF00"/>
                </a:solidFill>
              </a:rPr>
              <a:t>- перенесення значення слів </a:t>
            </a:r>
            <a:r>
              <a:rPr lang="en-US" sz="2800" dirty="0" smtClean="0">
                <a:solidFill>
                  <a:srgbClr val="FFFF00"/>
                </a:solidFill>
              </a:rPr>
              <a:t/>
            </a:r>
            <a:br>
              <a:rPr lang="en-US" sz="2800" dirty="0" smtClean="0">
                <a:solidFill>
                  <a:srgbClr val="FFFF00"/>
                </a:solidFill>
              </a:rPr>
            </a:br>
            <a:r>
              <a:rPr lang="uk-UA" sz="2800" dirty="0" smtClean="0">
                <a:solidFill>
                  <a:srgbClr val="FFFF00"/>
                </a:solidFill>
              </a:rPr>
              <a:t>з певних явищ та предметів на інші </a:t>
            </a:r>
            <a:r>
              <a:rPr lang="en-US" sz="2800" dirty="0" smtClean="0">
                <a:solidFill>
                  <a:srgbClr val="FFFF00"/>
                </a:solidFill>
              </a:rPr>
              <a:t/>
            </a:r>
            <a:br>
              <a:rPr lang="en-US" sz="2800" dirty="0" smtClean="0">
                <a:solidFill>
                  <a:srgbClr val="FFFF00"/>
                </a:solidFill>
              </a:rPr>
            </a:br>
            <a:r>
              <a:rPr lang="uk-UA" sz="2800" dirty="0" smtClean="0">
                <a:solidFill>
                  <a:srgbClr val="FFFF00"/>
                </a:solidFill>
              </a:rPr>
              <a:t>за суміжністю.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251520" y="1484784"/>
            <a:ext cx="3888432" cy="5040560"/>
          </a:xfrm>
        </p:spPr>
        <p:txBody>
          <a:bodyPr>
            <a:normAutofit fontScale="70000" lnSpcReduction="20000"/>
          </a:bodyPr>
          <a:lstStyle/>
          <a:p>
            <a:r>
              <a:rPr lang="uk-UA" b="1" dirty="0" smtClean="0">
                <a:solidFill>
                  <a:srgbClr val="92D050"/>
                </a:solidFill>
              </a:rPr>
              <a:t>Синекдоха</a:t>
            </a:r>
            <a:r>
              <a:rPr lang="uk-UA" dirty="0" smtClean="0"/>
              <a:t>-вживання однини замість множини, видового поняття замість родового і навпаки: </a:t>
            </a:r>
          </a:p>
          <a:p>
            <a:r>
              <a:rPr lang="uk-UA" b="1" dirty="0" smtClean="0">
                <a:solidFill>
                  <a:srgbClr val="FFFF00"/>
                </a:solidFill>
              </a:rPr>
              <a:t>Антономазія</a:t>
            </a:r>
            <a:r>
              <a:rPr lang="en-US" b="1" dirty="0" smtClean="0"/>
              <a:t> </a:t>
            </a:r>
            <a:r>
              <a:rPr lang="uk-UA" dirty="0" smtClean="0"/>
              <a:t>- вживання власних імен замість загальних назв:</a:t>
            </a:r>
          </a:p>
          <a:p>
            <a:r>
              <a:rPr lang="uk-UA" b="1" dirty="0" smtClean="0">
                <a:solidFill>
                  <a:srgbClr val="FF66CC"/>
                </a:solidFill>
              </a:rPr>
              <a:t>Гіпербола </a:t>
            </a:r>
            <a:r>
              <a:rPr lang="uk-UA" dirty="0" smtClean="0"/>
              <a:t>- художнє перебільшення:</a:t>
            </a:r>
          </a:p>
          <a:p>
            <a:r>
              <a:rPr lang="uk-UA" b="1" dirty="0" smtClean="0">
                <a:solidFill>
                  <a:srgbClr val="00B0F0"/>
                </a:solidFill>
              </a:rPr>
              <a:t>Літота</a:t>
            </a:r>
            <a:r>
              <a:rPr lang="uk-UA" dirty="0" smtClean="0"/>
              <a:t>-художнє применшення:</a:t>
            </a:r>
          </a:p>
          <a:p>
            <a:r>
              <a:rPr lang="uk-UA" b="1" dirty="0" smtClean="0">
                <a:solidFill>
                  <a:srgbClr val="66FF66"/>
                </a:solidFill>
              </a:rPr>
              <a:t>Перифраз</a:t>
            </a:r>
            <a:r>
              <a:rPr lang="uk-UA" dirty="0" smtClean="0"/>
              <a:t>-особу, предмет чи явище називають не прямо, а у формі опису істотних рис:</a:t>
            </a:r>
          </a:p>
          <a:p>
            <a:r>
              <a:rPr lang="uk-UA" b="1" dirty="0" smtClean="0">
                <a:solidFill>
                  <a:srgbClr val="FFC000"/>
                </a:solidFill>
              </a:rPr>
              <a:t>Евфемізми</a:t>
            </a:r>
            <a:r>
              <a:rPr lang="uk-UA" dirty="0" smtClean="0"/>
              <a:t>-слова чи вирази, вжиті замість слів з неприємним, непристойним, забороненим змістом: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211960" y="1481328"/>
            <a:ext cx="4474840" cy="5044016"/>
          </a:xfrm>
        </p:spPr>
        <p:txBody>
          <a:bodyPr>
            <a:normAutofit fontScale="70000" lnSpcReduction="20000"/>
          </a:bodyPr>
          <a:lstStyle/>
          <a:p>
            <a:r>
              <a:rPr lang="uk-UA" dirty="0" err="1" smtClean="0"/>
              <a:t>“</a:t>
            </a:r>
            <a:r>
              <a:rPr lang="uk-UA" i="1" dirty="0" err="1" smtClean="0"/>
              <a:t>Розвернулося</a:t>
            </a:r>
            <a:r>
              <a:rPr lang="uk-UA" i="1" dirty="0" smtClean="0"/>
              <a:t> весілля,- </a:t>
            </a:r>
            <a:endParaRPr lang="en-US" i="1" dirty="0" smtClean="0"/>
          </a:p>
          <a:p>
            <a:pPr>
              <a:buNone/>
            </a:pPr>
            <a:r>
              <a:rPr lang="uk-UA" i="1" dirty="0" smtClean="0"/>
              <a:t>музикам робота і </a:t>
            </a:r>
            <a:r>
              <a:rPr lang="uk-UA" i="1" dirty="0" err="1" smtClean="0"/>
              <a:t>підковам”</a:t>
            </a:r>
            <a:endParaRPr lang="en-US" i="1" dirty="0" smtClean="0"/>
          </a:p>
          <a:p>
            <a:pPr>
              <a:buNone/>
            </a:pPr>
            <a:r>
              <a:rPr lang="uk-UA" dirty="0" smtClean="0"/>
              <a:t> ( танцюристам)</a:t>
            </a:r>
          </a:p>
          <a:p>
            <a:pPr>
              <a:buNone/>
            </a:pPr>
            <a:endParaRPr lang="uk-UA" dirty="0" smtClean="0"/>
          </a:p>
          <a:p>
            <a:r>
              <a:rPr lang="uk-UA" i="1" dirty="0" smtClean="0"/>
              <a:t>Крез – багач, </a:t>
            </a:r>
            <a:r>
              <a:rPr lang="uk-UA" i="1" dirty="0" err="1" smtClean="0"/>
              <a:t>Сократ-</a:t>
            </a:r>
            <a:r>
              <a:rPr lang="uk-UA" i="1" dirty="0" smtClean="0"/>
              <a:t> мудрець. </a:t>
            </a:r>
            <a:r>
              <a:rPr lang="uk-UA" i="1" dirty="0" err="1" smtClean="0"/>
              <a:t>Каїн-</a:t>
            </a:r>
            <a:r>
              <a:rPr lang="uk-UA" i="1" dirty="0" smtClean="0"/>
              <a:t> братовбивця</a:t>
            </a:r>
          </a:p>
          <a:p>
            <a:pPr>
              <a:buNone/>
            </a:pPr>
            <a:r>
              <a:rPr lang="uk-UA" dirty="0" err="1" smtClean="0"/>
              <a:t>“</a:t>
            </a:r>
            <a:r>
              <a:rPr lang="uk-UA" i="1" dirty="0" err="1" smtClean="0">
                <a:solidFill>
                  <a:srgbClr val="FF66CC"/>
                </a:solidFill>
              </a:rPr>
              <a:t>Через</a:t>
            </a:r>
            <a:r>
              <a:rPr lang="uk-UA" i="1" dirty="0" smtClean="0">
                <a:solidFill>
                  <a:srgbClr val="FF66CC"/>
                </a:solidFill>
              </a:rPr>
              <a:t> тисячі літ лиш приходить подібне </a:t>
            </a:r>
            <a:r>
              <a:rPr lang="uk-UA" i="1" dirty="0" err="1" smtClean="0">
                <a:solidFill>
                  <a:srgbClr val="FF66CC"/>
                </a:solidFill>
              </a:rPr>
              <a:t>кохання”</a:t>
            </a:r>
            <a:endParaRPr lang="uk-UA" i="1" dirty="0" smtClean="0">
              <a:solidFill>
                <a:srgbClr val="FF66CC"/>
              </a:solidFill>
            </a:endParaRPr>
          </a:p>
          <a:p>
            <a:r>
              <a:rPr lang="uk-UA" i="1" dirty="0" err="1" smtClean="0">
                <a:solidFill>
                  <a:srgbClr val="00B0F0"/>
                </a:solidFill>
              </a:rPr>
              <a:t>“Бабуся</a:t>
            </a:r>
            <a:r>
              <a:rPr lang="uk-UA" i="1" dirty="0" smtClean="0">
                <a:solidFill>
                  <a:srgbClr val="00B0F0"/>
                </a:solidFill>
              </a:rPr>
              <a:t> маленька, ледве од землі </a:t>
            </a:r>
            <a:r>
              <a:rPr lang="uk-UA" i="1" dirty="0" err="1" smtClean="0">
                <a:solidFill>
                  <a:srgbClr val="00B0F0"/>
                </a:solidFill>
              </a:rPr>
              <a:t>видно”</a:t>
            </a:r>
            <a:endParaRPr lang="uk-UA" i="1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uk-UA" dirty="0" smtClean="0"/>
          </a:p>
          <a:p>
            <a:r>
              <a:rPr lang="uk-UA" dirty="0" err="1" smtClean="0"/>
              <a:t>“</a:t>
            </a:r>
            <a:r>
              <a:rPr lang="uk-UA" i="1" dirty="0" err="1" smtClean="0">
                <a:solidFill>
                  <a:srgbClr val="66FF66"/>
                </a:solidFill>
              </a:rPr>
              <a:t>Розпадеться</a:t>
            </a:r>
            <a:r>
              <a:rPr lang="uk-UA" i="1" dirty="0" smtClean="0">
                <a:solidFill>
                  <a:srgbClr val="66FF66"/>
                </a:solidFill>
              </a:rPr>
              <a:t> луда на очах ваших </a:t>
            </a:r>
            <a:r>
              <a:rPr lang="uk-UA" i="1" dirty="0" err="1" smtClean="0">
                <a:solidFill>
                  <a:srgbClr val="66FF66"/>
                </a:solidFill>
              </a:rPr>
              <a:t>неситих”</a:t>
            </a:r>
            <a:r>
              <a:rPr lang="uk-UA" dirty="0" smtClean="0"/>
              <a:t>( прозріння)</a:t>
            </a:r>
          </a:p>
          <a:p>
            <a:endParaRPr lang="uk-UA" dirty="0" smtClean="0"/>
          </a:p>
          <a:p>
            <a:r>
              <a:rPr lang="uk-UA" i="1" dirty="0" smtClean="0"/>
              <a:t>Ухилятися від істини замість брехати</a:t>
            </a:r>
            <a:endParaRPr lang="ru-RU" i="1" dirty="0"/>
          </a:p>
        </p:txBody>
      </p:sp>
      <p:sp>
        <p:nvSpPr>
          <p:cNvPr id="6" name="5-конечная звезда 5">
            <a:hlinkClick r:id="rId3" action="ppaction://hlinksldjump"/>
          </p:cNvPr>
          <p:cNvSpPr/>
          <p:nvPr/>
        </p:nvSpPr>
        <p:spPr>
          <a:xfrm>
            <a:off x="8244408" y="5949280"/>
            <a:ext cx="648072" cy="576064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 (22)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Іронія </a:t>
            </a:r>
            <a:r>
              <a:rPr lang="uk-UA" sz="3200" dirty="0" smtClean="0"/>
              <a:t>- </a:t>
            </a:r>
            <a:r>
              <a:rPr lang="uk-UA" sz="2800" dirty="0" smtClean="0">
                <a:solidFill>
                  <a:srgbClr val="FFFF00"/>
                </a:solidFill>
              </a:rPr>
              <a:t>троп, який виражає глузливо-критичне ставлення до зображуваного</a:t>
            </a:r>
            <a:r>
              <a:rPr lang="uk-UA" sz="3200" dirty="0" smtClean="0"/>
              <a:t>.</a:t>
            </a:r>
            <a:endParaRPr lang="ru-RU" sz="3200" dirty="0"/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3898776" cy="4525963"/>
          </a:xfrm>
        </p:spPr>
        <p:txBody>
          <a:bodyPr>
            <a:normAutofit fontScale="92500" lnSpcReduction="20000"/>
          </a:bodyPr>
          <a:lstStyle/>
          <a:p>
            <a:r>
              <a:rPr lang="uk-UA" b="1" dirty="0" smtClean="0">
                <a:solidFill>
                  <a:srgbClr val="66FF66"/>
                </a:solidFill>
              </a:rPr>
              <a:t>Власне </a:t>
            </a:r>
            <a:r>
              <a:rPr lang="uk-UA" dirty="0" smtClean="0">
                <a:solidFill>
                  <a:srgbClr val="66FF66"/>
                </a:solidFill>
              </a:rPr>
              <a:t>іронія</a:t>
            </a:r>
            <a:r>
              <a:rPr lang="uk-UA" b="1" dirty="0" smtClean="0">
                <a:solidFill>
                  <a:srgbClr val="66FF66"/>
                </a:solidFill>
              </a:rPr>
              <a:t> </a:t>
            </a:r>
            <a:r>
              <a:rPr lang="uk-UA" dirty="0" err="1" smtClean="0"/>
              <a:t>-прихована</a:t>
            </a:r>
            <a:r>
              <a:rPr lang="uk-UA" dirty="0" smtClean="0"/>
              <a:t> насмішка</a:t>
            </a:r>
          </a:p>
          <a:p>
            <a:pPr>
              <a:buNone/>
            </a:pPr>
            <a:r>
              <a:rPr lang="uk-UA" dirty="0" smtClean="0"/>
              <a:t>( характеристика позитивна, але мають на увазі інше)</a:t>
            </a:r>
          </a:p>
          <a:p>
            <a:r>
              <a:rPr lang="uk-UA" b="1" dirty="0" smtClean="0">
                <a:solidFill>
                  <a:srgbClr val="FFC000"/>
                </a:solidFill>
              </a:rPr>
              <a:t>Сарказм</a:t>
            </a:r>
            <a:r>
              <a:rPr lang="uk-UA" dirty="0" smtClean="0"/>
              <a:t>-дошкульна насмішка, вияв крайньої ненависті й зневаги</a:t>
            </a:r>
          </a:p>
          <a:p>
            <a:r>
              <a:rPr lang="uk-UA" b="1" dirty="0" smtClean="0">
                <a:solidFill>
                  <a:srgbClr val="FF6699"/>
                </a:solidFill>
              </a:rPr>
              <a:t>Інвектива</a:t>
            </a:r>
            <a:r>
              <a:rPr lang="uk-UA" dirty="0" smtClean="0"/>
              <a:t>-гостро сатиричне викриття певних осіб чи соціальних явищ.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355976" y="1481328"/>
            <a:ext cx="4330824" cy="4525963"/>
          </a:xfrm>
        </p:spPr>
        <p:txBody>
          <a:bodyPr>
            <a:normAutofit fontScale="92500" lnSpcReduction="20000"/>
          </a:bodyPr>
          <a:lstStyle/>
          <a:p>
            <a:endParaRPr lang="uk-UA" sz="2400" dirty="0" smtClean="0"/>
          </a:p>
          <a:p>
            <a:r>
              <a:rPr lang="uk-UA" sz="2400" i="1" dirty="0" err="1" smtClean="0"/>
              <a:t>“Од</a:t>
            </a:r>
            <a:r>
              <a:rPr lang="uk-UA" sz="2400" i="1" dirty="0" smtClean="0"/>
              <a:t> молдаванина до </a:t>
            </a:r>
            <a:r>
              <a:rPr lang="uk-UA" sz="2400" i="1" dirty="0" smtClean="0">
                <a:solidFill>
                  <a:srgbClr val="FF0000"/>
                </a:solidFill>
              </a:rPr>
              <a:t>фіна</a:t>
            </a:r>
            <a:r>
              <a:rPr lang="ru-RU" sz="2400" i="1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ru-RU" sz="2400" i="1" dirty="0" smtClean="0"/>
              <a:t>   На </a:t>
            </a:r>
            <a:r>
              <a:rPr lang="ru-RU" sz="2400" i="1" dirty="0" err="1" smtClean="0"/>
              <a:t>всіх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язиках</a:t>
            </a:r>
            <a:r>
              <a:rPr lang="ru-RU" sz="2400" i="1" dirty="0" smtClean="0"/>
              <a:t> все </a:t>
            </a:r>
            <a:r>
              <a:rPr lang="ru-RU" sz="2400" i="1" dirty="0" err="1" smtClean="0">
                <a:solidFill>
                  <a:srgbClr val="FF0000"/>
                </a:solidFill>
              </a:rPr>
              <a:t>мовчать</a:t>
            </a:r>
            <a:r>
              <a:rPr lang="ru-RU" sz="2400" i="1" dirty="0" smtClean="0">
                <a:solidFill>
                  <a:srgbClr val="FF0000"/>
                </a:solidFill>
              </a:rPr>
              <a:t>, </a:t>
            </a:r>
          </a:p>
          <a:p>
            <a:pPr>
              <a:buNone/>
            </a:pPr>
            <a:r>
              <a:rPr lang="ru-RU" sz="2400" i="1" dirty="0" smtClean="0"/>
              <a:t>   </a:t>
            </a:r>
            <a:r>
              <a:rPr lang="ru-RU" sz="2400" i="1" dirty="0" err="1" smtClean="0"/>
              <a:t>Бо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благоденствує</a:t>
            </a:r>
            <a:r>
              <a:rPr lang="ru-RU" sz="2400" i="1" dirty="0" smtClean="0"/>
              <a:t>!»</a:t>
            </a:r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ru-RU" sz="2400" dirty="0" smtClean="0"/>
          </a:p>
          <a:p>
            <a:r>
              <a:rPr lang="uk-UA" sz="2400" i="1" dirty="0" err="1" smtClean="0"/>
              <a:t>“Слава</a:t>
            </a:r>
            <a:r>
              <a:rPr lang="uk-UA" sz="2400" i="1" dirty="0" smtClean="0"/>
              <a:t>! Слава!</a:t>
            </a:r>
          </a:p>
          <a:p>
            <a:pPr>
              <a:buNone/>
            </a:pPr>
            <a:r>
              <a:rPr lang="uk-UA" sz="2400" i="1" dirty="0" smtClean="0"/>
              <a:t>   Хортам, і гончим, і псарям,</a:t>
            </a:r>
          </a:p>
          <a:p>
            <a:pPr>
              <a:buNone/>
            </a:pPr>
            <a:r>
              <a:rPr lang="uk-UA" sz="2400" i="1" dirty="0" smtClean="0"/>
              <a:t>   І нашим батюшкам-царям</a:t>
            </a:r>
          </a:p>
          <a:p>
            <a:pPr>
              <a:buNone/>
            </a:pPr>
            <a:r>
              <a:rPr lang="uk-UA" sz="2400" i="1" dirty="0" smtClean="0"/>
              <a:t>   Слава!”</a:t>
            </a:r>
          </a:p>
          <a:p>
            <a:endParaRPr lang="uk-UA" dirty="0" smtClean="0"/>
          </a:p>
        </p:txBody>
      </p:sp>
      <p:sp>
        <p:nvSpPr>
          <p:cNvPr id="6" name="5-конечная звезда 5">
            <a:hlinkClick r:id="rId3" action="ppaction://hlinksldjump"/>
          </p:cNvPr>
          <p:cNvSpPr/>
          <p:nvPr/>
        </p:nvSpPr>
        <p:spPr>
          <a:xfrm>
            <a:off x="8244408" y="5949280"/>
            <a:ext cx="648072" cy="576064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1 (22)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Синтаксичні фігури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Блок-схема: сохраненные данные 2"/>
          <p:cNvSpPr/>
          <p:nvPr/>
        </p:nvSpPr>
        <p:spPr>
          <a:xfrm>
            <a:off x="1259632" y="1628800"/>
            <a:ext cx="2376264" cy="936104"/>
          </a:xfrm>
          <a:prstGeom prst="flowChartOnlineStorag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u="sng" dirty="0" err="1" smtClean="0">
                <a:solidFill>
                  <a:srgbClr val="92D050"/>
                </a:solidFill>
              </a:rPr>
              <a:t>Еліпс-</a:t>
            </a:r>
            <a:endParaRPr lang="uk-UA" sz="1400" b="1" u="sng" dirty="0" smtClean="0">
              <a:solidFill>
                <a:srgbClr val="92D050"/>
              </a:solidFill>
            </a:endParaRPr>
          </a:p>
          <a:p>
            <a:pPr algn="ctr"/>
            <a:r>
              <a:rPr lang="uk-UA" sz="1400" dirty="0" smtClean="0"/>
              <a:t>пропуск слова, яке легко поновлюється</a:t>
            </a:r>
            <a:endParaRPr lang="ru-RU" sz="1400" dirty="0"/>
          </a:p>
        </p:txBody>
      </p:sp>
      <p:sp>
        <p:nvSpPr>
          <p:cNvPr id="4" name="Блок-схема: сохраненные данные 3"/>
          <p:cNvSpPr/>
          <p:nvPr/>
        </p:nvSpPr>
        <p:spPr>
          <a:xfrm>
            <a:off x="6156176" y="260648"/>
            <a:ext cx="2376264" cy="1008112"/>
          </a:xfrm>
          <a:prstGeom prst="flowChartOnlineStorag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u="sng" dirty="0" smtClean="0">
                <a:solidFill>
                  <a:srgbClr val="FFFF00"/>
                </a:solidFill>
              </a:rPr>
              <a:t>Інверсія-</a:t>
            </a:r>
            <a:r>
              <a:rPr lang="uk-UA" sz="1600" dirty="0" smtClean="0"/>
              <a:t>непрямий порядок слів</a:t>
            </a:r>
            <a:endParaRPr lang="ru-RU" sz="1600" dirty="0"/>
          </a:p>
        </p:txBody>
      </p:sp>
      <p:sp>
        <p:nvSpPr>
          <p:cNvPr id="5" name="Блок-схема: сохраненные данные 4"/>
          <p:cNvSpPr/>
          <p:nvPr/>
        </p:nvSpPr>
        <p:spPr>
          <a:xfrm>
            <a:off x="179512" y="2780928"/>
            <a:ext cx="2664296" cy="936104"/>
          </a:xfrm>
          <a:prstGeom prst="flowChartOnlineStorag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smtClean="0">
                <a:solidFill>
                  <a:srgbClr val="FFC000"/>
                </a:solidFill>
              </a:rPr>
              <a:t>Анафора</a:t>
            </a:r>
          </a:p>
          <a:p>
            <a:pPr algn="ctr"/>
            <a:r>
              <a:rPr lang="uk-UA" sz="1600" dirty="0" smtClean="0"/>
              <a:t>(</a:t>
            </a:r>
            <a:r>
              <a:rPr lang="uk-UA" sz="1600" dirty="0" err="1" smtClean="0"/>
              <a:t>єдинопочаток</a:t>
            </a:r>
            <a:r>
              <a:rPr lang="uk-UA" sz="1600" dirty="0" smtClean="0"/>
              <a:t>)</a:t>
            </a:r>
            <a:endParaRPr lang="ru-RU" sz="1600" dirty="0"/>
          </a:p>
        </p:txBody>
      </p:sp>
      <p:sp>
        <p:nvSpPr>
          <p:cNvPr id="6" name="Блок-схема: сохраненные данные 5"/>
          <p:cNvSpPr/>
          <p:nvPr/>
        </p:nvSpPr>
        <p:spPr>
          <a:xfrm>
            <a:off x="323528" y="5157192"/>
            <a:ext cx="2664296" cy="936104"/>
          </a:xfrm>
          <a:prstGeom prst="flowChartOnlineStorag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err="1" smtClean="0">
                <a:solidFill>
                  <a:srgbClr val="00FFFF"/>
                </a:solidFill>
              </a:rPr>
              <a:t>Полісиндетон</a:t>
            </a:r>
            <a:endParaRPr lang="uk-UA" b="1" u="sng" dirty="0" smtClean="0">
              <a:solidFill>
                <a:srgbClr val="00FFFF"/>
              </a:solidFill>
            </a:endParaRPr>
          </a:p>
          <a:p>
            <a:pPr algn="ctr"/>
            <a:r>
              <a:rPr lang="uk-UA" dirty="0" smtClean="0"/>
              <a:t>(</a:t>
            </a:r>
            <a:r>
              <a:rPr lang="uk-UA" dirty="0" err="1" smtClean="0"/>
              <a:t>багатоспо</a:t>
            </a:r>
            <a:endParaRPr lang="uk-UA" dirty="0" smtClean="0"/>
          </a:p>
          <a:p>
            <a:pPr algn="ctr"/>
            <a:r>
              <a:rPr lang="uk-UA" dirty="0" err="1" smtClean="0"/>
              <a:t>лучниковість</a:t>
            </a:r>
            <a:r>
              <a:rPr lang="uk-UA" dirty="0" smtClean="0"/>
              <a:t>)</a:t>
            </a:r>
            <a:endParaRPr lang="ru-RU" dirty="0"/>
          </a:p>
        </p:txBody>
      </p:sp>
      <p:sp>
        <p:nvSpPr>
          <p:cNvPr id="7" name="Блок-схема: сохраненные данные 6"/>
          <p:cNvSpPr/>
          <p:nvPr/>
        </p:nvSpPr>
        <p:spPr>
          <a:xfrm>
            <a:off x="1115616" y="3933056"/>
            <a:ext cx="2520280" cy="936104"/>
          </a:xfrm>
          <a:prstGeom prst="flowChartOnlineStorag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u="sng" dirty="0" smtClean="0">
                <a:solidFill>
                  <a:srgbClr val="00B0F0"/>
                </a:solidFill>
              </a:rPr>
              <a:t>Кільце-</a:t>
            </a:r>
            <a:r>
              <a:rPr lang="uk-UA" sz="1400" dirty="0" smtClean="0"/>
              <a:t>повторення  слів на початку і в кінці</a:t>
            </a:r>
            <a:endParaRPr lang="ru-RU" sz="1400" dirty="0"/>
          </a:p>
        </p:txBody>
      </p:sp>
      <p:sp>
        <p:nvSpPr>
          <p:cNvPr id="8" name="Блок-схема: сохраненные данные 7"/>
          <p:cNvSpPr/>
          <p:nvPr/>
        </p:nvSpPr>
        <p:spPr>
          <a:xfrm>
            <a:off x="3059832" y="5085184"/>
            <a:ext cx="2592288" cy="936104"/>
          </a:xfrm>
          <a:prstGeom prst="flowChartOnlineStorag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smtClean="0">
                <a:solidFill>
                  <a:srgbClr val="FFFF00"/>
                </a:solidFill>
              </a:rPr>
              <a:t>Паралелізм </a:t>
            </a:r>
            <a:r>
              <a:rPr lang="uk-UA" dirty="0" smtClean="0"/>
              <a:t>(зіставлення)</a:t>
            </a:r>
            <a:endParaRPr lang="ru-RU" dirty="0"/>
          </a:p>
        </p:txBody>
      </p:sp>
      <p:sp>
        <p:nvSpPr>
          <p:cNvPr id="9" name="Блок-схема: сохраненные данные 8"/>
          <p:cNvSpPr/>
          <p:nvPr/>
        </p:nvSpPr>
        <p:spPr>
          <a:xfrm>
            <a:off x="3851920" y="3933056"/>
            <a:ext cx="2520280" cy="936104"/>
          </a:xfrm>
          <a:prstGeom prst="flowChartOnlineStorag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u="sng" dirty="0" smtClean="0">
                <a:solidFill>
                  <a:srgbClr val="FF66CC"/>
                </a:solidFill>
              </a:rPr>
              <a:t>Антитеза-</a:t>
            </a:r>
            <a:r>
              <a:rPr lang="uk-UA" sz="1400" dirty="0" smtClean="0"/>
              <a:t>протиставлення явищ,понять, думок</a:t>
            </a:r>
            <a:endParaRPr lang="ru-RU" sz="1400" dirty="0"/>
          </a:p>
        </p:txBody>
      </p:sp>
      <p:sp>
        <p:nvSpPr>
          <p:cNvPr id="10" name="Блок-схема: сохраненные данные 9"/>
          <p:cNvSpPr/>
          <p:nvPr/>
        </p:nvSpPr>
        <p:spPr>
          <a:xfrm>
            <a:off x="2915816" y="2780928"/>
            <a:ext cx="2232248" cy="936104"/>
          </a:xfrm>
          <a:prstGeom prst="flowChartOnlineStorag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smtClean="0">
                <a:solidFill>
                  <a:srgbClr val="66FF66"/>
                </a:solidFill>
              </a:rPr>
              <a:t>Епіфора</a:t>
            </a:r>
          </a:p>
          <a:p>
            <a:pPr algn="ctr"/>
            <a:r>
              <a:rPr lang="uk-UA" dirty="0" smtClean="0"/>
              <a:t>(єдино-закінчення)</a:t>
            </a:r>
            <a:endParaRPr lang="ru-RU" dirty="0"/>
          </a:p>
        </p:txBody>
      </p:sp>
      <p:sp>
        <p:nvSpPr>
          <p:cNvPr id="11" name="Блок-схема: сохраненные данные 10"/>
          <p:cNvSpPr/>
          <p:nvPr/>
        </p:nvSpPr>
        <p:spPr>
          <a:xfrm>
            <a:off x="3779912" y="1556792"/>
            <a:ext cx="2232248" cy="936104"/>
          </a:xfrm>
          <a:prstGeom prst="flowChartOnlineStorag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u="sng" dirty="0" err="1" smtClean="0">
                <a:solidFill>
                  <a:srgbClr val="FF66CC"/>
                </a:solidFill>
              </a:rPr>
              <a:t>Апосіопеза</a:t>
            </a:r>
            <a:r>
              <a:rPr lang="uk-UA" sz="1400" dirty="0" err="1" smtClean="0">
                <a:solidFill>
                  <a:srgbClr val="FF66CC"/>
                </a:solidFill>
              </a:rPr>
              <a:t>-</a:t>
            </a:r>
            <a:r>
              <a:rPr lang="uk-UA" sz="1400" dirty="0" err="1" smtClean="0"/>
              <a:t>Незакінченість</a:t>
            </a:r>
            <a:r>
              <a:rPr lang="uk-UA" sz="1400" dirty="0" smtClean="0"/>
              <a:t>, обривання речення</a:t>
            </a:r>
            <a:endParaRPr lang="ru-RU" sz="1400" dirty="0"/>
          </a:p>
        </p:txBody>
      </p:sp>
      <p:sp>
        <p:nvSpPr>
          <p:cNvPr id="12" name="Блок-схема: сохраненные данные 11"/>
          <p:cNvSpPr/>
          <p:nvPr/>
        </p:nvSpPr>
        <p:spPr>
          <a:xfrm>
            <a:off x="5868144" y="5157192"/>
            <a:ext cx="2232248" cy="936104"/>
          </a:xfrm>
          <a:prstGeom prst="flowChartOnlineStorag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smtClean="0">
                <a:solidFill>
                  <a:srgbClr val="92D050"/>
                </a:solidFill>
              </a:rPr>
              <a:t>Повтор</a:t>
            </a:r>
          </a:p>
          <a:p>
            <a:pPr algn="ctr"/>
            <a:r>
              <a:rPr lang="uk-UA" dirty="0" smtClean="0"/>
              <a:t>(рефрен)</a:t>
            </a:r>
            <a:endParaRPr lang="ru-RU" dirty="0"/>
          </a:p>
        </p:txBody>
      </p:sp>
      <p:sp>
        <p:nvSpPr>
          <p:cNvPr id="13" name="Блок-схема: сохраненные данные 12"/>
          <p:cNvSpPr/>
          <p:nvPr/>
        </p:nvSpPr>
        <p:spPr>
          <a:xfrm>
            <a:off x="6444208" y="3933056"/>
            <a:ext cx="2342634" cy="936104"/>
          </a:xfrm>
          <a:prstGeom prst="flowChartOnlineStorag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smtClean="0">
                <a:solidFill>
                  <a:srgbClr val="00FFFF"/>
                </a:solidFill>
              </a:rPr>
              <a:t>Асиндетон</a:t>
            </a:r>
          </a:p>
          <a:p>
            <a:pPr algn="ctr"/>
            <a:r>
              <a:rPr lang="uk-UA" dirty="0" smtClean="0"/>
              <a:t>(безсполучниковість)</a:t>
            </a:r>
            <a:endParaRPr lang="ru-RU" dirty="0"/>
          </a:p>
        </p:txBody>
      </p:sp>
      <p:sp>
        <p:nvSpPr>
          <p:cNvPr id="14" name="Блок-схема: сохраненные данные 13"/>
          <p:cNvSpPr/>
          <p:nvPr/>
        </p:nvSpPr>
        <p:spPr>
          <a:xfrm>
            <a:off x="5220072" y="2780928"/>
            <a:ext cx="2664296" cy="936104"/>
          </a:xfrm>
          <a:prstGeom prst="flowChartOnlineStorag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u="sng" dirty="0" err="1" smtClean="0">
                <a:solidFill>
                  <a:srgbClr val="FFFF00"/>
                </a:solidFill>
              </a:rPr>
              <a:t>Симплока-</a:t>
            </a:r>
            <a:r>
              <a:rPr lang="uk-UA" sz="1400" dirty="0" err="1" smtClean="0"/>
              <a:t>поєднання</a:t>
            </a:r>
            <a:r>
              <a:rPr lang="uk-UA" sz="1400" dirty="0" smtClean="0"/>
              <a:t> анафори з епіфорою</a:t>
            </a:r>
            <a:endParaRPr lang="ru-RU" sz="1400" dirty="0"/>
          </a:p>
        </p:txBody>
      </p:sp>
      <p:sp>
        <p:nvSpPr>
          <p:cNvPr id="15" name="Блок-схема: сохраненные данные 14"/>
          <p:cNvSpPr/>
          <p:nvPr/>
        </p:nvSpPr>
        <p:spPr>
          <a:xfrm>
            <a:off x="6300192" y="1556792"/>
            <a:ext cx="2232248" cy="936104"/>
          </a:xfrm>
          <a:prstGeom prst="flowChartOnlineStorag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smtClean="0">
                <a:solidFill>
                  <a:srgbClr val="00FFFF"/>
                </a:solidFill>
              </a:rPr>
              <a:t>Риторичні фігури</a:t>
            </a:r>
            <a:endParaRPr lang="ru-RU" b="1" u="sng" dirty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4" grpId="1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99567598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0" y="0"/>
            <a:ext cx="9144000" cy="686228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7704" y="332656"/>
            <a:ext cx="6131024" cy="1143000"/>
          </a:xfrm>
        </p:spPr>
        <p:txBody>
          <a:bodyPr>
            <a:noAutofit/>
          </a:bodyPr>
          <a:lstStyle/>
          <a:p>
            <a:r>
              <a:rPr lang="uk-UA" sz="2800" dirty="0" smtClean="0">
                <a:solidFill>
                  <a:srgbClr val="C00000"/>
                </a:solidFill>
              </a:rPr>
              <a:t>Збірка </a:t>
            </a:r>
            <a:br>
              <a:rPr lang="uk-UA" sz="2800" dirty="0" smtClean="0">
                <a:solidFill>
                  <a:srgbClr val="C00000"/>
                </a:solidFill>
              </a:rPr>
            </a:br>
            <a:r>
              <a:rPr lang="uk-UA" sz="2400" dirty="0" err="1" smtClean="0">
                <a:solidFill>
                  <a:srgbClr val="FF0000"/>
                </a:solidFill>
              </a:rPr>
              <a:t>“Нові</a:t>
            </a:r>
            <a:r>
              <a:rPr lang="uk-UA" sz="2400" dirty="0" smtClean="0">
                <a:solidFill>
                  <a:srgbClr val="FF0000"/>
                </a:solidFill>
              </a:rPr>
              <a:t> пісні і думи Василя </a:t>
            </a:r>
            <a:r>
              <a:rPr lang="uk-UA" sz="2400" dirty="0" err="1" smtClean="0">
                <a:solidFill>
                  <a:srgbClr val="FF0000"/>
                </a:solidFill>
              </a:rPr>
              <a:t>Чайченка”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5842992" cy="4525963"/>
          </a:xfrm>
        </p:spPr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rgbClr val="00B050"/>
                </a:solidFill>
              </a:rPr>
              <a:t>           </a:t>
            </a:r>
            <a:r>
              <a:rPr lang="uk-UA" b="1" dirty="0" smtClean="0">
                <a:solidFill>
                  <a:srgbClr val="0066FF"/>
                </a:solidFill>
              </a:rPr>
              <a:t>Тепер (1885)</a:t>
            </a:r>
          </a:p>
          <a:p>
            <a:pPr>
              <a:buNone/>
            </a:pPr>
            <a:r>
              <a:rPr lang="uk-UA" sz="2400" dirty="0" smtClean="0">
                <a:solidFill>
                  <a:schemeClr val="bg1"/>
                </a:solidFill>
              </a:rPr>
              <a:t>Не тоді нам у полі до бою </a:t>
            </a:r>
            <a:r>
              <a:rPr lang="uk-UA" sz="2400" dirty="0" err="1" smtClean="0">
                <a:solidFill>
                  <a:schemeClr val="bg1"/>
                </a:solidFill>
              </a:rPr>
              <a:t>ставать</a:t>
            </a:r>
            <a:r>
              <a:rPr lang="uk-UA" sz="2400" dirty="0" smtClean="0">
                <a:solidFill>
                  <a:schemeClr val="bg1"/>
                </a:solidFill>
              </a:rPr>
              <a:t>,</a:t>
            </a:r>
          </a:p>
          <a:p>
            <a:pPr>
              <a:buNone/>
            </a:pPr>
            <a:r>
              <a:rPr lang="uk-UA" sz="2400" dirty="0" smtClean="0">
                <a:solidFill>
                  <a:schemeClr val="bg1"/>
                </a:solidFill>
              </a:rPr>
              <a:t>Як вже сонце і сяє, і гріє,</a:t>
            </a:r>
          </a:p>
          <a:p>
            <a:pPr>
              <a:buNone/>
            </a:pPr>
            <a:r>
              <a:rPr lang="uk-UA" sz="2400" dirty="0" smtClean="0">
                <a:solidFill>
                  <a:schemeClr val="bg1"/>
                </a:solidFill>
              </a:rPr>
              <a:t>І як співи пташині в повітрі летять,</a:t>
            </a:r>
            <a:endParaRPr lang="en-US" sz="2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sz="2400" dirty="0" smtClean="0">
                <a:solidFill>
                  <a:schemeClr val="bg1"/>
                </a:solidFill>
              </a:rPr>
              <a:t>Усміхаються дні </a:t>
            </a:r>
            <a:r>
              <a:rPr lang="uk-UA" sz="2400" dirty="0" err="1" smtClean="0">
                <a:solidFill>
                  <a:schemeClr val="bg1"/>
                </a:solidFill>
              </a:rPr>
              <a:t>золотії</a:t>
            </a:r>
            <a:r>
              <a:rPr lang="uk-UA" sz="2400" dirty="0" smtClean="0">
                <a:solidFill>
                  <a:schemeClr val="bg1"/>
                </a:solidFill>
              </a:rPr>
              <a:t>!</a:t>
            </a:r>
          </a:p>
          <a:p>
            <a:pPr>
              <a:buNone/>
            </a:pPr>
            <a:r>
              <a:rPr lang="uk-UA" sz="2400" dirty="0" smtClean="0">
                <a:solidFill>
                  <a:schemeClr val="bg1"/>
                </a:solidFill>
              </a:rPr>
              <a:t>Не тоді! Не тоді! Як лютують вітри</a:t>
            </a:r>
          </a:p>
          <a:p>
            <a:pPr>
              <a:buNone/>
            </a:pPr>
            <a:r>
              <a:rPr lang="uk-UA" sz="2400" dirty="0" smtClean="0">
                <a:solidFill>
                  <a:schemeClr val="bg1"/>
                </a:solidFill>
              </a:rPr>
              <a:t>І скрізь ніч, всюди хмари похмурі,-</a:t>
            </a:r>
          </a:p>
          <a:p>
            <a:pPr>
              <a:buNone/>
            </a:pPr>
            <a:r>
              <a:rPr lang="uk-UA" sz="2400" dirty="0" smtClean="0">
                <a:solidFill>
                  <a:schemeClr val="bg1"/>
                </a:solidFill>
              </a:rPr>
              <a:t>Ти тоді уставай, свою зброю бери</a:t>
            </a:r>
          </a:p>
          <a:p>
            <a:pPr>
              <a:buNone/>
            </a:pPr>
            <a:r>
              <a:rPr lang="uk-UA" sz="2400" dirty="0" smtClean="0">
                <a:solidFill>
                  <a:schemeClr val="bg1"/>
                </a:solidFill>
              </a:rPr>
              <a:t>І борись серед темряви й бурі!..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school0413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260648"/>
            <a:ext cx="1296144" cy="1307317"/>
          </a:xfrm>
          <a:prstGeom prst="rect">
            <a:avLst/>
          </a:prstGeom>
        </p:spPr>
      </p:pic>
      <p:sp>
        <p:nvSpPr>
          <p:cNvPr id="8" name="Вертикальный свиток 7"/>
          <p:cNvSpPr/>
          <p:nvPr/>
        </p:nvSpPr>
        <p:spPr>
          <a:xfrm flipH="1">
            <a:off x="5724128" y="1340768"/>
            <a:ext cx="3168352" cy="4536504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C00000"/>
                </a:solidFill>
              </a:rPr>
              <a:t>Завдання:</a:t>
            </a:r>
          </a:p>
          <a:p>
            <a:pPr algn="ctr"/>
            <a:r>
              <a:rPr lang="uk-UA" sz="3200" dirty="0" smtClean="0">
                <a:solidFill>
                  <a:schemeClr val="bg1"/>
                </a:solidFill>
              </a:rPr>
              <a:t>Знайдіть тропи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99567598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0" y="0"/>
            <a:ext cx="9144000" cy="686228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404664"/>
            <a:ext cx="6419056" cy="72008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r>
              <a:rPr lang="uk-UA" sz="3100" b="1" dirty="0" smtClean="0">
                <a:solidFill>
                  <a:srgbClr val="7030A0"/>
                </a:solidFill>
              </a:rPr>
              <a:t>Збірка </a:t>
            </a:r>
            <a:r>
              <a:rPr lang="uk-UA" sz="3100" b="1" dirty="0" err="1" smtClean="0">
                <a:solidFill>
                  <a:srgbClr val="7030A0"/>
                </a:solidFill>
              </a:rPr>
              <a:t>“Пісні</a:t>
            </a:r>
            <a:r>
              <a:rPr lang="uk-UA" sz="3100" b="1" dirty="0" smtClean="0">
                <a:solidFill>
                  <a:srgbClr val="7030A0"/>
                </a:solidFill>
              </a:rPr>
              <a:t> та </a:t>
            </a:r>
            <a:r>
              <a:rPr lang="uk-UA" sz="3100" b="1" dirty="0" err="1" smtClean="0">
                <a:solidFill>
                  <a:srgbClr val="7030A0"/>
                </a:solidFill>
              </a:rPr>
              <a:t>думи”</a:t>
            </a:r>
            <a:r>
              <a:rPr lang="uk-UA" sz="3100" b="1" dirty="0" smtClean="0">
                <a:solidFill>
                  <a:srgbClr val="7030A0"/>
                </a:solidFill>
              </a:rPr>
              <a:t/>
            </a:r>
            <a:br>
              <a:rPr lang="uk-UA" sz="3100" b="1" dirty="0" smtClean="0">
                <a:solidFill>
                  <a:srgbClr val="7030A0"/>
                </a:solidFill>
              </a:rPr>
            </a:b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b="1" dirty="0" smtClean="0">
                <a:solidFill>
                  <a:srgbClr val="CC0099"/>
                </a:solidFill>
              </a:rPr>
              <a:t>З весняних дум: </a:t>
            </a:r>
            <a:r>
              <a:rPr lang="uk-UA" b="1" dirty="0" err="1" smtClean="0">
                <a:solidFill>
                  <a:srgbClr val="7030A0"/>
                </a:solidFill>
              </a:rPr>
              <a:t>ІІ.Весна</a:t>
            </a:r>
            <a:r>
              <a:rPr lang="uk-UA" b="1" dirty="0" smtClean="0">
                <a:solidFill>
                  <a:srgbClr val="7030A0"/>
                </a:solidFill>
              </a:rPr>
              <a:t> .</a:t>
            </a:r>
            <a:r>
              <a:rPr lang="uk-UA" b="1" dirty="0" smtClean="0"/>
              <a:t>-</a:t>
            </a:r>
            <a:r>
              <a:rPr lang="uk-UA" b="1" dirty="0" smtClean="0">
                <a:solidFill>
                  <a:schemeClr val="bg1"/>
                </a:solidFill>
              </a:rPr>
              <a:t>1894 р.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Весна!..Відживає і небо, й земля –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Квітки на землі, а на небі проміння;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Почувши живого життя тріпотіння,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Цілуються з сонцем гаї та поля.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Весна!.. А тобі все немає весни,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Країно, забита в невільницьке путо,-</a:t>
            </a:r>
          </a:p>
          <a:p>
            <a:pPr>
              <a:buNone/>
            </a:pPr>
            <a:r>
              <a:rPr lang="uk-UA" dirty="0" err="1" smtClean="0">
                <a:solidFill>
                  <a:schemeClr val="bg1"/>
                </a:solidFill>
              </a:rPr>
              <a:t>Ім</a:t>
            </a:r>
            <a:r>
              <a:rPr lang="en-US" dirty="0" smtClean="0">
                <a:solidFill>
                  <a:schemeClr val="bg1"/>
                </a:solidFill>
              </a:rPr>
              <a:t>’</a:t>
            </a:r>
            <a:r>
              <a:rPr lang="uk-UA" dirty="0" smtClean="0">
                <a:solidFill>
                  <a:schemeClr val="bg1"/>
                </a:solidFill>
              </a:rPr>
              <a:t>я твоє навіть усюди забуто,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Хоча не забуто зміцнять кайдани…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Весна!..А тобі іще й досі зима: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Замісто веселих </a:t>
            </a:r>
            <a:r>
              <a:rPr lang="uk-UA" dirty="0" err="1" smtClean="0">
                <a:solidFill>
                  <a:schemeClr val="bg1"/>
                </a:solidFill>
              </a:rPr>
              <a:t>проміннів</a:t>
            </a:r>
            <a:r>
              <a:rPr lang="uk-UA" dirty="0" smtClean="0">
                <a:solidFill>
                  <a:schemeClr val="bg1"/>
                </a:solidFill>
              </a:rPr>
              <a:t> з квітками,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Панують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uk-UA" dirty="0" smtClean="0">
                <a:solidFill>
                  <a:schemeClr val="bg1"/>
                </a:solidFill>
              </a:rPr>
              <a:t>і досі морози з снігами –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Сторіччя минають, а сонця нема!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school0413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188640"/>
            <a:ext cx="1296144" cy="1307317"/>
          </a:xfrm>
          <a:prstGeom prst="rect">
            <a:avLst/>
          </a:prstGeom>
        </p:spPr>
      </p:pic>
      <p:sp>
        <p:nvSpPr>
          <p:cNvPr id="6" name="Вертикальный свиток 5"/>
          <p:cNvSpPr/>
          <p:nvPr/>
        </p:nvSpPr>
        <p:spPr>
          <a:xfrm flipH="1">
            <a:off x="5868144" y="1124744"/>
            <a:ext cx="3096344" cy="5112568"/>
          </a:xfrm>
          <a:prstGeom prst="vertic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rgbClr val="CC0099"/>
                </a:solidFill>
              </a:rPr>
              <a:t>Завдання:</a:t>
            </a:r>
          </a:p>
          <a:p>
            <a:pPr algn="ctr"/>
            <a:endParaRPr lang="uk-UA" sz="2800" dirty="0" smtClean="0">
              <a:solidFill>
                <a:srgbClr val="CC0099"/>
              </a:solidFill>
            </a:endParaRPr>
          </a:p>
          <a:p>
            <a:pPr algn="ctr"/>
            <a:r>
              <a:rPr lang="uk-UA" sz="2800" dirty="0" smtClean="0"/>
              <a:t>Знайдіть види метафор</a:t>
            </a:r>
            <a:endParaRPr lang="ru-RU" sz="2800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764704"/>
            <a:ext cx="8496944" cy="5760640"/>
          </a:xfrm>
        </p:spPr>
        <p:txBody>
          <a:bodyPr>
            <a:normAutofit/>
          </a:bodyPr>
          <a:lstStyle/>
          <a:p>
            <a:pPr marL="457200" indent="-457200"/>
            <a:r>
              <a:rPr lang="uk-UA" sz="2200" b="1" dirty="0" smtClean="0">
                <a:solidFill>
                  <a:srgbClr val="FFCCFF"/>
                </a:solidFill>
              </a:rPr>
              <a:t>1. Де і коли народився Б.Грінченко? </a:t>
            </a:r>
            <a:r>
              <a:rPr lang="uk-UA" sz="2200" dirty="0" smtClean="0">
                <a:solidFill>
                  <a:srgbClr val="FFFF00"/>
                </a:solidFill>
              </a:rPr>
              <a:t>– </a:t>
            </a:r>
          </a:p>
          <a:p>
            <a:pPr marL="457200" indent="-457200"/>
            <a:r>
              <a:rPr lang="uk-UA" sz="2200" i="1" dirty="0" smtClean="0">
                <a:solidFill>
                  <a:srgbClr val="FF0000"/>
                </a:solidFill>
              </a:rPr>
              <a:t>        </a:t>
            </a:r>
            <a:r>
              <a:rPr lang="uk-UA" sz="2200" i="1" dirty="0" smtClean="0"/>
              <a:t>На   Харківщині  у 1863 р.</a:t>
            </a:r>
          </a:p>
          <a:p>
            <a:pPr marL="457200" indent="-457200"/>
            <a:r>
              <a:rPr lang="uk-UA" sz="2200" dirty="0" smtClean="0"/>
              <a:t> </a:t>
            </a:r>
            <a:r>
              <a:rPr lang="uk-UA" sz="2200" b="1" dirty="0" smtClean="0">
                <a:solidFill>
                  <a:srgbClr val="00FFFF"/>
                </a:solidFill>
              </a:rPr>
              <a:t>2.Творами яких</a:t>
            </a:r>
            <a:r>
              <a:rPr lang="uk-UA" sz="2200" b="1" dirty="0" smtClean="0">
                <a:solidFill>
                  <a:srgbClr val="002060"/>
                </a:solidFill>
              </a:rPr>
              <a:t> </a:t>
            </a:r>
            <a:r>
              <a:rPr lang="uk-UA" sz="2200" b="1" dirty="0" smtClean="0">
                <a:solidFill>
                  <a:srgbClr val="00FFFF"/>
                </a:solidFill>
              </a:rPr>
              <a:t>письменників </a:t>
            </a:r>
            <a:r>
              <a:rPr lang="uk-UA" sz="2200" b="1" dirty="0" smtClean="0">
                <a:solidFill>
                  <a:srgbClr val="002060"/>
                </a:solidFill>
              </a:rPr>
              <a:t>захоплювався?-</a:t>
            </a:r>
          </a:p>
          <a:p>
            <a:pPr marL="457200" indent="-457200"/>
            <a:r>
              <a:rPr lang="uk-UA" sz="2200" i="1" dirty="0" smtClean="0"/>
              <a:t>Шевченко, В.Скотт, </a:t>
            </a:r>
            <a:r>
              <a:rPr lang="uk-UA" sz="2200" i="1" dirty="0" err="1" smtClean="0"/>
              <a:t>Дж.Байрон</a:t>
            </a:r>
            <a:r>
              <a:rPr lang="uk-UA" sz="2200" i="1" dirty="0" smtClean="0"/>
              <a:t>, В.Гюго, О.Пушкін.</a:t>
            </a:r>
          </a:p>
          <a:p>
            <a:pPr marL="457200" indent="-457200"/>
            <a:r>
              <a:rPr lang="uk-UA" sz="2200" b="1" dirty="0" smtClean="0">
                <a:solidFill>
                  <a:srgbClr val="FFFF00"/>
                </a:solidFill>
              </a:rPr>
              <a:t>3. Як називали письменника у 20-30 рр.? </a:t>
            </a:r>
            <a:r>
              <a:rPr lang="uk-UA" sz="2200" b="1" i="1" dirty="0" smtClean="0"/>
              <a:t>–</a:t>
            </a:r>
          </a:p>
          <a:p>
            <a:pPr marL="457200" indent="-457200"/>
            <a:r>
              <a:rPr lang="uk-UA" sz="2200" b="1" i="1" dirty="0" err="1" smtClean="0"/>
              <a:t>”</a:t>
            </a:r>
            <a:r>
              <a:rPr lang="uk-UA" sz="2200" i="1" dirty="0" err="1" smtClean="0"/>
              <a:t>Пророк”</a:t>
            </a:r>
            <a:r>
              <a:rPr lang="uk-UA" sz="2200" i="1" dirty="0" smtClean="0"/>
              <a:t>,</a:t>
            </a:r>
            <a:r>
              <a:rPr lang="uk-UA" sz="2200" i="1" dirty="0" err="1" smtClean="0"/>
              <a:t>”Левит</a:t>
            </a:r>
            <a:r>
              <a:rPr lang="uk-UA" sz="2200" i="1" dirty="0" smtClean="0"/>
              <a:t> храму </a:t>
            </a:r>
            <a:r>
              <a:rPr lang="uk-UA" sz="2200" i="1" dirty="0" err="1" smtClean="0"/>
              <a:t>України”</a:t>
            </a:r>
            <a:r>
              <a:rPr lang="uk-UA" sz="2200" i="1" dirty="0" smtClean="0"/>
              <a:t>, </a:t>
            </a:r>
            <a:r>
              <a:rPr lang="uk-UA" sz="2200" i="1" dirty="0" err="1" smtClean="0"/>
              <a:t>“Учитель</a:t>
            </a:r>
            <a:r>
              <a:rPr lang="uk-UA" sz="2200" i="1" dirty="0" smtClean="0"/>
              <a:t> </a:t>
            </a:r>
            <a:r>
              <a:rPr lang="uk-UA" sz="2200" i="1" dirty="0" err="1" smtClean="0"/>
              <a:t>життя”</a:t>
            </a:r>
            <a:r>
              <a:rPr lang="uk-UA" sz="2200" i="1" dirty="0" smtClean="0"/>
              <a:t>, </a:t>
            </a:r>
            <a:r>
              <a:rPr lang="uk-UA" sz="2200" i="1" dirty="0" err="1" smtClean="0"/>
              <a:t>“Апостол”</a:t>
            </a:r>
            <a:endParaRPr lang="uk-UA" sz="2200" i="1" dirty="0" smtClean="0"/>
          </a:p>
          <a:p>
            <a:pPr marL="457200" indent="-457200"/>
            <a:r>
              <a:rPr lang="uk-UA" sz="2200" b="1" dirty="0" smtClean="0">
                <a:solidFill>
                  <a:srgbClr val="FFCCFF"/>
                </a:solidFill>
              </a:rPr>
              <a:t>4. В якому році відбулося повернення спадщини Грінченка  в  освітню, літературознавчу та культурологічну сфери?- </a:t>
            </a:r>
          </a:p>
          <a:p>
            <a:pPr marL="457200" indent="-457200"/>
            <a:r>
              <a:rPr lang="uk-UA" sz="2200" i="1" dirty="0" smtClean="0"/>
              <a:t>1988 після відзначення 125-ї річниці з дня народження.</a:t>
            </a:r>
          </a:p>
          <a:p>
            <a:pPr marL="457200" indent="-457200"/>
            <a:r>
              <a:rPr lang="uk-UA" sz="2200" b="1" dirty="0" smtClean="0">
                <a:solidFill>
                  <a:srgbClr val="66FF66"/>
                </a:solidFill>
              </a:rPr>
              <a:t>5. Як називався єдиний навчальний заклад, в якому навчався  письменник? –</a:t>
            </a:r>
            <a:endParaRPr lang="en-US" sz="2200" b="1" dirty="0" smtClean="0">
              <a:solidFill>
                <a:srgbClr val="66FF66"/>
              </a:solidFill>
            </a:endParaRPr>
          </a:p>
          <a:p>
            <a:pPr marL="457200" indent="-457200"/>
            <a:r>
              <a:rPr lang="uk-UA" sz="2200" i="1" dirty="0" smtClean="0"/>
              <a:t>Харківське реальне училище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504056"/>
          </a:xfrm>
        </p:spPr>
        <p:txBody>
          <a:bodyPr>
            <a:noAutofit/>
          </a:bodyPr>
          <a:lstStyle/>
          <a:p>
            <a:pPr algn="l"/>
            <a:r>
              <a:rPr lang="uk-UA" sz="2400" dirty="0" smtClean="0">
                <a:solidFill>
                  <a:srgbClr val="00FFFF"/>
                </a:solidFill>
              </a:rPr>
              <a:t>Повторення вивченого: </a:t>
            </a:r>
            <a:r>
              <a:rPr lang="uk-UA" sz="2400" dirty="0" smtClean="0">
                <a:solidFill>
                  <a:srgbClr val="FFFF00"/>
                </a:solidFill>
              </a:rPr>
              <a:t>Дайте відповідь на запитання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99567598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0" y="0"/>
            <a:ext cx="9144000" cy="686228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3072" cy="1143000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FF0000"/>
                </a:solidFill>
              </a:rPr>
              <a:t>Збірка </a:t>
            </a:r>
            <a:r>
              <a:rPr lang="uk-UA" sz="2800" dirty="0" err="1" smtClean="0">
                <a:solidFill>
                  <a:srgbClr val="FF0000"/>
                </a:solidFill>
              </a:rPr>
              <a:t>“Хвилини”</a:t>
            </a:r>
            <a:r>
              <a:rPr lang="uk-UA" sz="2800" dirty="0" smtClean="0">
                <a:solidFill>
                  <a:srgbClr val="FF0000"/>
                </a:solidFill>
              </a:rPr>
              <a:t>. Цикл “У </a:t>
            </a:r>
            <a:r>
              <a:rPr lang="uk-UA" sz="2800" dirty="0" err="1" smtClean="0">
                <a:solidFill>
                  <a:srgbClr val="FF0000"/>
                </a:solidFill>
              </a:rPr>
              <a:t>недузі”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836712"/>
            <a:ext cx="8291264" cy="5518848"/>
          </a:xfrm>
        </p:spPr>
        <p:txBody>
          <a:bodyPr>
            <a:noAutofit/>
          </a:bodyPr>
          <a:lstStyle/>
          <a:p>
            <a:pPr>
              <a:lnSpc>
                <a:spcPts val="2400"/>
              </a:lnSpc>
              <a:buNone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Хай ліпше вб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є громом, ніж їстиме лихо,</a:t>
            </a:r>
          </a:p>
          <a:p>
            <a:pPr>
              <a:lnSpc>
                <a:spcPts val="2400"/>
              </a:lnSpc>
              <a:buNone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Хай краще згоріти, ніж в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янути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тихо,</a:t>
            </a:r>
          </a:p>
          <a:p>
            <a:pPr>
              <a:lnSpc>
                <a:spcPts val="2400"/>
              </a:lnSpc>
              <a:buNone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Ніж в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янути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тихо!</a:t>
            </a:r>
          </a:p>
          <a:p>
            <a:pPr>
              <a:lnSpc>
                <a:spcPts val="2400"/>
              </a:lnSpc>
              <a:buNone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Згоріти – то мука. Але то єдина</a:t>
            </a:r>
          </a:p>
          <a:p>
            <a:pPr>
              <a:lnSpc>
                <a:spcPts val="2400"/>
              </a:lnSpc>
              <a:buNone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 життя навісного недовга година,</a:t>
            </a:r>
          </a:p>
          <a:p>
            <a:pPr>
              <a:lnSpc>
                <a:spcPts val="2400"/>
              </a:lnSpc>
              <a:buNone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Коротка година;</a:t>
            </a:r>
          </a:p>
          <a:p>
            <a:pPr>
              <a:lnSpc>
                <a:spcPts val="2400"/>
              </a:lnSpc>
              <a:buNone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Згасати ж чуттями і бліднуть думками.</a:t>
            </a:r>
          </a:p>
          <a:p>
            <a:pPr>
              <a:lnSpc>
                <a:spcPts val="2400"/>
              </a:lnSpc>
              <a:buNone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 в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януть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помалу, вмирати частками,</a:t>
            </a:r>
          </a:p>
          <a:p>
            <a:pPr>
              <a:lnSpc>
                <a:spcPts val="2400"/>
              </a:lnSpc>
              <a:buNone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Зникати частками,</a:t>
            </a:r>
          </a:p>
          <a:p>
            <a:pPr>
              <a:lnSpc>
                <a:spcPts val="2400"/>
              </a:lnSpc>
              <a:buNone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 життям по краплині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гіркої розлуки</a:t>
            </a:r>
          </a:p>
          <a:p>
            <a:pPr>
              <a:lnSpc>
                <a:spcPts val="2400"/>
              </a:lnSpc>
              <a:buNone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Щодня випивати – то 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лютії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муки,</a:t>
            </a:r>
          </a:p>
          <a:p>
            <a:pPr>
              <a:lnSpc>
                <a:spcPts val="2400"/>
              </a:lnSpc>
              <a:buNone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 муки над муки!</a:t>
            </a:r>
          </a:p>
        </p:txBody>
      </p:sp>
      <p:sp>
        <p:nvSpPr>
          <p:cNvPr id="5" name="Вертикальный свиток 4"/>
          <p:cNvSpPr/>
          <p:nvPr/>
        </p:nvSpPr>
        <p:spPr>
          <a:xfrm flipH="1">
            <a:off x="5436096" y="1196752"/>
            <a:ext cx="3528392" cy="5112568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rgbClr val="0033CC"/>
                </a:solidFill>
              </a:rPr>
              <a:t>Завдання:</a:t>
            </a:r>
          </a:p>
          <a:p>
            <a:pPr algn="ctr"/>
            <a:endParaRPr lang="uk-UA" sz="2800" dirty="0" smtClean="0">
              <a:solidFill>
                <a:srgbClr val="0033CC"/>
              </a:solidFill>
            </a:endParaRPr>
          </a:p>
          <a:p>
            <a:pPr algn="ctr"/>
            <a:r>
              <a:rPr lang="uk-UA" sz="2800" dirty="0" smtClean="0"/>
              <a:t>Визначте синтаксичні фігури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9567598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0" y="0"/>
            <a:ext cx="9144000" cy="686228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Цикл “Зернятка”.</a:t>
            </a:r>
            <a:r>
              <a:rPr lang="uk-UA" dirty="0" smtClean="0">
                <a:solidFill>
                  <a:schemeClr val="bg1"/>
                </a:solidFill>
              </a:rPr>
              <a:t>1898-1903</a:t>
            </a:r>
            <a:br>
              <a:rPr lang="uk-UA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55576" y="1340768"/>
            <a:ext cx="6912768" cy="381642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ХІ</a:t>
            </a:r>
            <a:r>
              <a:rPr lang="en-US" dirty="0" smtClean="0">
                <a:solidFill>
                  <a:schemeClr val="bg1"/>
                </a:solidFill>
              </a:rPr>
              <a:t>V</a:t>
            </a:r>
            <a:endParaRPr lang="uk-UA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Казали нам старі. Що </a:t>
            </a:r>
            <a:r>
              <a:rPr lang="uk-UA" dirty="0" err="1" smtClean="0">
                <a:solidFill>
                  <a:schemeClr val="bg1"/>
                </a:solidFill>
              </a:rPr>
              <a:t>“не</a:t>
            </a:r>
            <a:r>
              <a:rPr lang="uk-UA" dirty="0" smtClean="0">
                <a:solidFill>
                  <a:schemeClr val="bg1"/>
                </a:solidFill>
              </a:rPr>
              <a:t> купи ти хати,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Сусіда ти купи, то й будеш щастя </a:t>
            </a:r>
            <a:r>
              <a:rPr lang="uk-UA" dirty="0" err="1" smtClean="0">
                <a:solidFill>
                  <a:schemeClr val="bg1"/>
                </a:solidFill>
              </a:rPr>
              <a:t>мати”</a:t>
            </a:r>
            <a:r>
              <a:rPr lang="uk-UA" dirty="0" smtClean="0">
                <a:solidFill>
                  <a:schemeClr val="bg1"/>
                </a:solidFill>
              </a:rPr>
              <a:t>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Купили ми його, і так дали багато: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грішми віддали, і кров</a:t>
            </a:r>
            <a:r>
              <a:rPr lang="en-US" dirty="0" smtClean="0">
                <a:solidFill>
                  <a:schemeClr val="bg1"/>
                </a:solidFill>
              </a:rPr>
              <a:t>’</a:t>
            </a:r>
            <a:r>
              <a:rPr lang="uk-UA" dirty="0" smtClean="0">
                <a:solidFill>
                  <a:schemeClr val="bg1"/>
                </a:solidFill>
              </a:rPr>
              <a:t>ю з нас узято,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Голубили в душі на щастя ми надію.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Сусід же взяв та й сів до нас, дурних,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                                                  на шию.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323528" y="4581128"/>
            <a:ext cx="3923928" cy="2132856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FF0000"/>
                </a:solidFill>
              </a:rPr>
              <a:t>Завдання: </a:t>
            </a:r>
            <a:r>
              <a:rPr lang="uk-UA" sz="2400" dirty="0" smtClean="0"/>
              <a:t>вкажіть, який вид іронії вжив автор, </a:t>
            </a:r>
            <a:r>
              <a:rPr lang="uk-UA" sz="2400" dirty="0" err="1" smtClean="0"/>
              <a:t>обгрунтуйте</a:t>
            </a:r>
            <a:r>
              <a:rPr lang="uk-UA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9567598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0" y="0"/>
            <a:ext cx="9144000" cy="686228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548680"/>
            <a:ext cx="7772400" cy="9144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Завдання:</a:t>
            </a:r>
            <a:r>
              <a:rPr lang="uk-UA" sz="3600" dirty="0" smtClean="0"/>
              <a:t> </a:t>
            </a:r>
            <a:r>
              <a:rPr lang="uk-UA" sz="3200" dirty="0" smtClean="0">
                <a:solidFill>
                  <a:schemeClr val="bg1"/>
                </a:solidFill>
              </a:rPr>
              <a:t>зробіть паспорт поезії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ХХХІ</a:t>
            </a:r>
            <a:r>
              <a:rPr lang="en-US" dirty="0" smtClean="0">
                <a:solidFill>
                  <a:schemeClr val="bg1"/>
                </a:solidFill>
              </a:rPr>
              <a:t>V</a:t>
            </a:r>
            <a:endParaRPr lang="uk-UA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Як тебе вороги на хресті розіпнуть,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То стогнання свого ти не дай їм </a:t>
            </a:r>
            <a:r>
              <a:rPr lang="uk-UA" dirty="0" err="1" smtClean="0">
                <a:solidFill>
                  <a:schemeClr val="bg1"/>
                </a:solidFill>
              </a:rPr>
              <a:t>почуть</a:t>
            </a:r>
            <a:r>
              <a:rPr lang="uk-UA" dirty="0" smtClean="0">
                <a:solidFill>
                  <a:schemeClr val="bg1"/>
                </a:solidFill>
              </a:rPr>
              <a:t>,-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З твоїх мук не радіють нехай.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Ти погордою мстись! Не забудь ні на мить: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Всім вікам така смерть буде ясно світить,-</a:t>
            </a:r>
          </a:p>
          <a:p>
            <a:pPr>
              <a:buNone/>
            </a:pPr>
            <a:r>
              <a:rPr lang="uk-UA" dirty="0" err="1" smtClean="0">
                <a:solidFill>
                  <a:schemeClr val="bg1"/>
                </a:solidFill>
              </a:rPr>
              <a:t>Неподужаним</a:t>
            </a:r>
            <a:r>
              <a:rPr lang="uk-UA" dirty="0" smtClean="0">
                <a:solidFill>
                  <a:schemeClr val="bg1"/>
                </a:solidFill>
              </a:rPr>
              <a:t> ти умирай!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332656"/>
            <a:ext cx="6404248" cy="58541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Список використаних джерел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980728"/>
            <a:ext cx="8136904" cy="5400600"/>
          </a:xfrm>
        </p:spPr>
        <p:txBody>
          <a:bodyPr/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Література:</a:t>
            </a:r>
          </a:p>
          <a:p>
            <a:pPr algn="l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1. Бібліотека української літератури. Борис Грінченко. / Твори в двох томах.// Том І: Поетичні твори.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Оповідання.Повісті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// Упорядник В.В.Яременко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–К.: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Наукова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думка,1990. – С. 640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О.П.Левченко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Українська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мова.Українська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література.// Довідник школяра. – 2-е вид. – Чернігів:Країна мрій, 2013. – 176 с.</a:t>
            </a:r>
          </a:p>
          <a:p>
            <a:pPr algn="l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3. В.Л. Федоренко. Енциклопедія інтелектуальних ігор на уроках української мови. – Харків.: Видавнича група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“Основа”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2008. – 424 с.</a:t>
            </a:r>
          </a:p>
          <a:p>
            <a:pPr algn="l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endParaRPr lang="uk-UA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Tx/>
              <a:buChar char="-"/>
            </a:pPr>
            <a:r>
              <a:rPr lang="uk-UA" sz="1800" u="sng" dirty="0" smtClean="0">
                <a:solidFill>
                  <a:schemeClr val="tx1"/>
                </a:solidFill>
              </a:rPr>
              <a:t>https://www.youtube.com/watch?v=MietJJUMl1Q</a:t>
            </a:r>
          </a:p>
          <a:p>
            <a:pPr algn="l">
              <a:buFontTx/>
              <a:buChar char="-"/>
            </a:pPr>
            <a:r>
              <a:rPr lang="uk-UA" sz="1800" u="sng" dirty="0" smtClean="0"/>
              <a:t>https://www.</a:t>
            </a:r>
            <a:r>
              <a:rPr lang="en-US" sz="1800" u="sng" dirty="0" smtClean="0"/>
              <a:t>osvita.com.ua/</a:t>
            </a:r>
            <a:r>
              <a:rPr lang="en-US" sz="1800" u="sng" dirty="0" err="1" smtClean="0"/>
              <a:t>ua</a:t>
            </a:r>
            <a:r>
              <a:rPr lang="en-US" sz="1800" u="sng" dirty="0" smtClean="0"/>
              <a:t>/</a:t>
            </a:r>
            <a:r>
              <a:rPr lang="en-US" sz="1800" u="sng" dirty="0" err="1" smtClean="0"/>
              <a:t>universites</a:t>
            </a:r>
            <a:r>
              <a:rPr lang="en-US" sz="1800" u="sng" dirty="0" smtClean="0"/>
              <a:t>/480</a:t>
            </a:r>
            <a:endParaRPr lang="uk-UA" sz="1800" u="sng" dirty="0" smtClean="0"/>
          </a:p>
          <a:p>
            <a:pPr algn="l">
              <a:buFontTx/>
              <a:buChar char="-"/>
            </a:pPr>
            <a:r>
              <a:rPr lang="uk-UA" sz="1800" u="sng" dirty="0" smtClean="0"/>
              <a:t>https://www.</a:t>
            </a:r>
            <a:r>
              <a:rPr lang="en-US" sz="1800" u="sng" dirty="0" smtClean="0"/>
              <a:t>xn-80agaafcrtg.cc/</a:t>
            </a:r>
            <a:r>
              <a:rPr lang="en-US" sz="1800" u="sng" dirty="0" err="1" smtClean="0"/>
              <a:t>ua</a:t>
            </a:r>
            <a:r>
              <a:rPr lang="en-US" sz="1800" u="sng" dirty="0" smtClean="0"/>
              <a:t>/p=853923</a:t>
            </a:r>
          </a:p>
          <a:p>
            <a:pPr algn="l">
              <a:buFontTx/>
              <a:buChar char="-"/>
            </a:pPr>
            <a:r>
              <a:rPr lang="uk-UA" sz="1800" u="sng" dirty="0" smtClean="0"/>
              <a:t>https://</a:t>
            </a:r>
            <a:r>
              <a:rPr lang="en-US" sz="1800" u="sng" dirty="0" err="1" smtClean="0"/>
              <a:t>uk.m.wikipedia.otg</a:t>
            </a:r>
            <a:r>
              <a:rPr lang="en-US" sz="1800" u="sng" dirty="0" smtClean="0"/>
              <a:t>/wiki/%DO</a:t>
            </a:r>
            <a:endParaRPr lang="ru-RU" sz="1800" dirty="0" smtClean="0"/>
          </a:p>
          <a:p>
            <a:pPr algn="l">
              <a:buFontTx/>
              <a:buChar char="-"/>
            </a:pPr>
            <a:endParaRPr lang="ru-RU" sz="1800" dirty="0" smtClean="0">
              <a:solidFill>
                <a:srgbClr val="7030A0"/>
              </a:solidFill>
            </a:endParaRPr>
          </a:p>
          <a:p>
            <a:pPr algn="l">
              <a:buFontTx/>
              <a:buChar char="-"/>
            </a:pPr>
            <a:endParaRPr lang="ru-RU" sz="2400" dirty="0" smtClean="0">
              <a:solidFill>
                <a:srgbClr val="7030A0"/>
              </a:solidFill>
            </a:endParaRPr>
          </a:p>
          <a:p>
            <a:pPr algn="l">
              <a:buFontTx/>
              <a:buChar char="-"/>
            </a:pPr>
            <a:endPara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196751"/>
            <a:ext cx="806489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uk-UA" sz="2000" b="1" dirty="0" smtClean="0">
                <a:solidFill>
                  <a:srgbClr val="FFFF00"/>
                </a:solidFill>
              </a:rPr>
              <a:t>6. У яких регіонах України вчителював?-</a:t>
            </a:r>
          </a:p>
          <a:p>
            <a:pPr marL="457200" indent="-457200"/>
            <a:r>
              <a:rPr lang="uk-UA" sz="2000" i="1" dirty="0" smtClean="0"/>
              <a:t>Слобожанщина, Катеринославщина, Донбас</a:t>
            </a:r>
          </a:p>
          <a:p>
            <a:pPr marL="457200" indent="-457200"/>
            <a:r>
              <a:rPr lang="uk-UA" sz="2000" dirty="0" smtClean="0">
                <a:solidFill>
                  <a:srgbClr val="00FFFF"/>
                </a:solidFill>
              </a:rPr>
              <a:t>7</a:t>
            </a:r>
            <a:r>
              <a:rPr lang="uk-UA" sz="2000" b="1" dirty="0" smtClean="0">
                <a:solidFill>
                  <a:srgbClr val="00FFFF"/>
                </a:solidFill>
              </a:rPr>
              <a:t>. Назва села, де Грінченко разом з дружиною вчителював і де зараз знаходиться музей? -</a:t>
            </a:r>
            <a:r>
              <a:rPr lang="en-US" sz="2000" b="1" dirty="0" smtClean="0">
                <a:solidFill>
                  <a:srgbClr val="00FFFF"/>
                </a:solidFill>
              </a:rPr>
              <a:t>  </a:t>
            </a:r>
          </a:p>
          <a:p>
            <a:pPr marL="457200" indent="-457200"/>
            <a:r>
              <a:rPr lang="uk-UA" sz="2000" i="1" dirty="0" err="1" smtClean="0"/>
              <a:t>Олексіївка</a:t>
            </a:r>
            <a:endParaRPr lang="uk-UA" sz="2000" i="1" dirty="0" smtClean="0"/>
          </a:p>
          <a:p>
            <a:pPr marL="457200" indent="-457200"/>
            <a:r>
              <a:rPr lang="uk-UA" sz="2000" b="1" dirty="0" smtClean="0">
                <a:solidFill>
                  <a:srgbClr val="FFCCFF"/>
                </a:solidFill>
              </a:rPr>
              <a:t>8. До якого братства, заснованого</a:t>
            </a:r>
            <a:r>
              <a:rPr lang="uk-UA" sz="2000" b="1" dirty="0" smtClean="0">
                <a:solidFill>
                  <a:srgbClr val="FF0000"/>
                </a:solidFill>
              </a:rPr>
              <a:t> </a:t>
            </a:r>
            <a:r>
              <a:rPr lang="uk-UA" sz="2000" b="1" dirty="0" smtClean="0">
                <a:solidFill>
                  <a:srgbClr val="FFCCFF"/>
                </a:solidFill>
              </a:rPr>
              <a:t>у 1891 році, входив Грінченко?- </a:t>
            </a:r>
          </a:p>
          <a:p>
            <a:pPr marL="457200" indent="-457200"/>
            <a:r>
              <a:rPr lang="uk-UA" sz="2000" i="1" dirty="0" smtClean="0">
                <a:solidFill>
                  <a:srgbClr val="FF0000"/>
                </a:solidFill>
              </a:rPr>
              <a:t>   </a:t>
            </a:r>
            <a:r>
              <a:rPr lang="uk-UA" sz="2000" i="1" dirty="0" smtClean="0"/>
              <a:t>Братство тарасівців</a:t>
            </a:r>
          </a:p>
          <a:p>
            <a:pPr marL="457200" indent="-457200"/>
            <a:r>
              <a:rPr lang="uk-UA" sz="2000" b="1" dirty="0" smtClean="0">
                <a:solidFill>
                  <a:srgbClr val="66FF66"/>
                </a:solidFill>
              </a:rPr>
              <a:t>9. З якого року жив і працював у Києві? –</a:t>
            </a:r>
            <a:r>
              <a:rPr lang="en-US" sz="2000" b="1" dirty="0" smtClean="0">
                <a:solidFill>
                  <a:srgbClr val="66FF66"/>
                </a:solidFill>
              </a:rPr>
              <a:t>     </a:t>
            </a:r>
          </a:p>
          <a:p>
            <a:pPr marL="457200" indent="-457200"/>
            <a:r>
              <a:rPr lang="en-US" sz="2000" dirty="0" smtClean="0">
                <a:solidFill>
                  <a:srgbClr val="66FF66"/>
                </a:solidFill>
              </a:rPr>
              <a:t> </a:t>
            </a:r>
            <a:r>
              <a:rPr lang="uk-UA" sz="2000" i="1" dirty="0" smtClean="0"/>
              <a:t>З 1902р.</a:t>
            </a:r>
          </a:p>
          <a:p>
            <a:pPr marL="457200" indent="-457200"/>
            <a:r>
              <a:rPr lang="uk-UA" sz="2000" b="1" dirty="0" smtClean="0">
                <a:solidFill>
                  <a:srgbClr val="FFFF00"/>
                </a:solidFill>
              </a:rPr>
              <a:t>10. Яка доля спіткала єдину доньку  Анастасію?- </a:t>
            </a:r>
            <a:endParaRPr lang="en-US" sz="2000" b="1" dirty="0" smtClean="0">
              <a:solidFill>
                <a:srgbClr val="FFFF00"/>
              </a:solidFill>
            </a:endParaRPr>
          </a:p>
          <a:p>
            <a:pPr marL="457200" indent="-457200"/>
            <a:r>
              <a:rPr lang="uk-UA" sz="2000" i="1" dirty="0" smtClean="0"/>
              <a:t>Померла від туберкульозу</a:t>
            </a:r>
          </a:p>
          <a:p>
            <a:pPr marL="457200" indent="-457200"/>
            <a:r>
              <a:rPr lang="uk-UA" sz="2000" b="1" dirty="0" smtClean="0">
                <a:solidFill>
                  <a:srgbClr val="00FFFF"/>
                </a:solidFill>
              </a:rPr>
              <a:t>11. Коли помер і де похований? – </a:t>
            </a:r>
            <a:endParaRPr lang="en-US" sz="2000" b="1" dirty="0" smtClean="0">
              <a:solidFill>
                <a:srgbClr val="00FFFF"/>
              </a:solidFill>
            </a:endParaRPr>
          </a:p>
          <a:p>
            <a:pPr marL="457200" indent="-457200"/>
            <a:r>
              <a:rPr lang="uk-UA" sz="2000" i="1" dirty="0" smtClean="0"/>
              <a:t>В Італії в 1910р.</a:t>
            </a:r>
            <a:r>
              <a:rPr lang="en-US" sz="2000" i="1" dirty="0" smtClean="0"/>
              <a:t> </a:t>
            </a:r>
            <a:r>
              <a:rPr lang="uk-UA" sz="2000" i="1" dirty="0" smtClean="0"/>
              <a:t>Похований на Байковому кладовищі в Києві.</a:t>
            </a:r>
          </a:p>
          <a:p>
            <a:pPr marL="457200" indent="-457200"/>
            <a:r>
              <a:rPr lang="uk-UA" sz="2000" b="1" dirty="0" smtClean="0">
                <a:solidFill>
                  <a:srgbClr val="FFCCFF"/>
                </a:solidFill>
              </a:rPr>
              <a:t>12. Як сучасники вшанували </a:t>
            </a:r>
            <a:r>
              <a:rPr lang="uk-UA" sz="2000" b="1" dirty="0" err="1" smtClean="0">
                <a:solidFill>
                  <a:srgbClr val="FFCCFF"/>
                </a:solidFill>
              </a:rPr>
              <a:t>пам</a:t>
            </a:r>
            <a:r>
              <a:rPr lang="en-US" sz="2000" b="1" dirty="0" smtClean="0">
                <a:solidFill>
                  <a:srgbClr val="FFCCFF"/>
                </a:solidFill>
              </a:rPr>
              <a:t>’</a:t>
            </a:r>
            <a:r>
              <a:rPr lang="uk-UA" sz="2000" b="1" dirty="0" smtClean="0">
                <a:solidFill>
                  <a:srgbClr val="FFCCFF"/>
                </a:solidFill>
              </a:rPr>
              <a:t>ять про  Б.Грінченка?</a:t>
            </a:r>
            <a:r>
              <a:rPr lang="en-US" sz="2000" b="1" dirty="0" smtClean="0">
                <a:solidFill>
                  <a:srgbClr val="FFCCFF"/>
                </a:solidFill>
              </a:rPr>
              <a:t>-</a:t>
            </a:r>
            <a:r>
              <a:rPr lang="uk-UA" sz="2000" b="1" dirty="0" smtClean="0">
                <a:solidFill>
                  <a:srgbClr val="FFCCFF"/>
                </a:solidFill>
              </a:rPr>
              <a:t> </a:t>
            </a:r>
          </a:p>
          <a:p>
            <a:pPr marL="457200" indent="-457200"/>
            <a:r>
              <a:rPr lang="uk-UA" sz="2000" i="1" dirty="0" smtClean="0"/>
              <a:t>                    </a:t>
            </a:r>
            <a:r>
              <a:rPr lang="uk-UA" sz="2000" i="1" dirty="0" err="1" smtClean="0"/>
              <a:t>Пам</a:t>
            </a:r>
            <a:r>
              <a:rPr lang="en-US" sz="2000" i="1" dirty="0" smtClean="0"/>
              <a:t>’</a:t>
            </a:r>
            <a:r>
              <a:rPr lang="uk-UA" sz="2000" i="1" dirty="0" err="1" smtClean="0"/>
              <a:t>ятник</a:t>
            </a:r>
            <a:r>
              <a:rPr lang="uk-UA" sz="2000" i="1" dirty="0" smtClean="0"/>
              <a:t>  у Києві, музей,університет, премія.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C:\Users\GigaLine\Desktop\Грінченко\1394970_html_628c397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 flipV="1">
            <a:off x="1164832" y="-1164833"/>
            <a:ext cx="6858000" cy="918766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728192"/>
          </a:xfrm>
        </p:spPr>
        <p:txBody>
          <a:bodyPr>
            <a:normAutofit fontScale="90000"/>
          </a:bodyPr>
          <a:lstStyle/>
          <a:p>
            <a:r>
              <a:rPr lang="ru-RU" sz="2700" b="0" i="1" u="sng" dirty="0" err="1" smtClean="0">
                <a:solidFill>
                  <a:srgbClr val="FF0000"/>
                </a:solidFill>
              </a:rPr>
              <a:t>Літературні</a:t>
            </a:r>
            <a:r>
              <a:rPr lang="ru-RU" sz="2700" b="0" i="1" u="sng" dirty="0" smtClean="0">
                <a:solidFill>
                  <a:srgbClr val="FF0000"/>
                </a:solidFill>
              </a:rPr>
              <a:t> </a:t>
            </a:r>
            <a:r>
              <a:rPr lang="ru-RU" sz="2700" b="0" i="1" u="sng" dirty="0" err="1" smtClean="0">
                <a:solidFill>
                  <a:srgbClr val="FF0000"/>
                </a:solidFill>
              </a:rPr>
              <a:t>псевдоніми</a:t>
            </a:r>
            <a:r>
              <a:rPr lang="ru-RU" sz="2700" b="0" i="1" u="sng" dirty="0" smtClean="0">
                <a:solidFill>
                  <a:srgbClr val="FF0000"/>
                </a:solidFill>
              </a:rPr>
              <a:t>: </a:t>
            </a:r>
            <a:r>
              <a:rPr lang="ru-RU" sz="2700" dirty="0" smtClean="0">
                <a:solidFill>
                  <a:srgbClr val="C00000"/>
                </a:solidFill>
              </a:rPr>
              <a:t>Василь </a:t>
            </a:r>
            <a:r>
              <a:rPr lang="ru-RU" sz="2700" dirty="0" err="1" smtClean="0">
                <a:solidFill>
                  <a:srgbClr val="C00000"/>
                </a:solidFill>
              </a:rPr>
              <a:t>Чайченко</a:t>
            </a:r>
            <a:r>
              <a:rPr lang="ru-RU" sz="2700" dirty="0" smtClean="0">
                <a:solidFill>
                  <a:srgbClr val="C00000"/>
                </a:solidFill>
              </a:rPr>
              <a:t>, </a:t>
            </a:r>
            <a:br>
              <a:rPr lang="ru-RU" sz="2700" dirty="0" smtClean="0">
                <a:solidFill>
                  <a:srgbClr val="C00000"/>
                </a:solidFill>
              </a:rPr>
            </a:br>
            <a:r>
              <a:rPr lang="ru-RU" sz="2700" dirty="0" smtClean="0">
                <a:solidFill>
                  <a:srgbClr val="C00000"/>
                </a:solidFill>
              </a:rPr>
              <a:t>Л. </a:t>
            </a:r>
            <a:r>
              <a:rPr lang="ru-RU" sz="2700" dirty="0" err="1" smtClean="0">
                <a:solidFill>
                  <a:srgbClr val="C00000"/>
                </a:solidFill>
              </a:rPr>
              <a:t>Яворенко</a:t>
            </a:r>
            <a:r>
              <a:rPr lang="ru-RU" sz="2700" dirty="0" smtClean="0">
                <a:solidFill>
                  <a:srgbClr val="C00000"/>
                </a:solidFill>
              </a:rPr>
              <a:t>, П. </a:t>
            </a:r>
            <a:r>
              <a:rPr lang="ru-RU" sz="2700" dirty="0" err="1" smtClean="0">
                <a:solidFill>
                  <a:srgbClr val="C00000"/>
                </a:solidFill>
              </a:rPr>
              <a:t>Вартовий</a:t>
            </a:r>
            <a:r>
              <a:rPr lang="ru-RU" sz="2700" dirty="0" smtClean="0">
                <a:solidFill>
                  <a:srgbClr val="C00000"/>
                </a:solidFill>
              </a:rPr>
              <a:t>, Б. </a:t>
            </a:r>
            <a:r>
              <a:rPr lang="ru-RU" sz="2700" dirty="0" err="1" smtClean="0">
                <a:solidFill>
                  <a:srgbClr val="C00000"/>
                </a:solidFill>
              </a:rPr>
              <a:t>Вільховий</a:t>
            </a:r>
            <a:r>
              <a:rPr lang="ru-RU" sz="2700" dirty="0" smtClean="0">
                <a:solidFill>
                  <a:srgbClr val="C00000"/>
                </a:solidFill>
              </a:rPr>
              <a:t>, </a:t>
            </a:r>
            <a:r>
              <a:rPr lang="ru-RU" sz="2700" dirty="0" err="1" smtClean="0">
                <a:solidFill>
                  <a:srgbClr val="C00000"/>
                </a:solidFill>
              </a:rPr>
              <a:t>Перекотиполе</a:t>
            </a:r>
            <a:r>
              <a:rPr lang="ru-RU" sz="2700" dirty="0" smtClean="0">
                <a:solidFill>
                  <a:srgbClr val="C00000"/>
                </a:solidFill>
              </a:rPr>
              <a:t>, </a:t>
            </a:r>
            <a:r>
              <a:rPr lang="ru-RU" sz="2700" dirty="0" err="1" smtClean="0">
                <a:solidFill>
                  <a:srgbClr val="C00000"/>
                </a:solidFill>
              </a:rPr>
              <a:t>Гречаник</a:t>
            </a:r>
            <a:r>
              <a:rPr lang="ru-RU" sz="2700" dirty="0" smtClean="0">
                <a:solidFill>
                  <a:srgbClr val="C00000"/>
                </a:solidFill>
              </a:rPr>
              <a:t>.</a:t>
            </a:r>
            <a:r>
              <a:rPr lang="ru-RU" sz="3100" dirty="0" smtClean="0"/>
              <a:t/>
            </a:r>
            <a:br>
              <a:rPr lang="ru-RU" sz="3100" dirty="0" smtClean="0"/>
            </a:br>
            <a:endParaRPr lang="ru-RU" dirty="0"/>
          </a:p>
        </p:txBody>
      </p:sp>
      <p:pic>
        <p:nvPicPr>
          <p:cNvPr id="5" name="Picture 4" descr="C:\Users\GigaLine\Desktop\Грінченко\Борис-Грінченко-біографія-скорочено.jpg"/>
          <p:cNvPicPr>
            <a:picLocks noChangeAspect="1" noChangeArrowheads="1"/>
          </p:cNvPicPr>
          <p:nvPr/>
        </p:nvPicPr>
        <p:blipFill>
          <a:blip r:embed="rId3" cstate="print"/>
          <a:srcRect l="12990" r="14269" b="16001"/>
          <a:stretch>
            <a:fillRect/>
          </a:stretch>
        </p:blipFill>
        <p:spPr bwMode="auto">
          <a:xfrm>
            <a:off x="3563888" y="2348880"/>
            <a:ext cx="1920213" cy="28803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Лента лицом вниз 6"/>
          <p:cNvSpPr/>
          <p:nvPr/>
        </p:nvSpPr>
        <p:spPr>
          <a:xfrm>
            <a:off x="2843808" y="5517232"/>
            <a:ext cx="3448400" cy="1080120"/>
          </a:xfrm>
          <a:prstGeom prst="ribbon">
            <a:avLst>
              <a:gd name="adj1" fmla="val 16667"/>
              <a:gd name="adj2" fmla="val 61423"/>
            </a:avLst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Громадсько-культурний і політичний діяч</a:t>
            </a:r>
            <a:endParaRPr lang="ru-RU" b="1" dirty="0"/>
          </a:p>
        </p:txBody>
      </p:sp>
      <p:sp>
        <p:nvSpPr>
          <p:cNvPr id="17" name="Лента лицом вниз 16"/>
          <p:cNvSpPr/>
          <p:nvPr/>
        </p:nvSpPr>
        <p:spPr>
          <a:xfrm>
            <a:off x="5868144" y="2564904"/>
            <a:ext cx="2944344" cy="756664"/>
          </a:xfrm>
          <a:prstGeom prst="ribbon">
            <a:avLst>
              <a:gd name="adj1" fmla="val 16667"/>
              <a:gd name="adj2" fmla="val 57645"/>
            </a:avLst>
          </a:prstGeom>
          <a:solidFill>
            <a:srgbClr val="A5002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Письменник</a:t>
            </a:r>
            <a:endParaRPr lang="ru-RU" b="1" dirty="0"/>
          </a:p>
        </p:txBody>
      </p:sp>
      <p:sp>
        <p:nvSpPr>
          <p:cNvPr id="18" name="Лента лицом вниз 17"/>
          <p:cNvSpPr/>
          <p:nvPr/>
        </p:nvSpPr>
        <p:spPr>
          <a:xfrm>
            <a:off x="3491880" y="1268760"/>
            <a:ext cx="2296272" cy="756664"/>
          </a:xfrm>
          <a:prstGeom prst="ribbon">
            <a:avLst/>
          </a:prstGeom>
          <a:solidFill>
            <a:srgbClr val="CC0099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Педагог</a:t>
            </a:r>
            <a:endParaRPr lang="ru-RU" b="1" dirty="0"/>
          </a:p>
        </p:txBody>
      </p:sp>
      <p:sp>
        <p:nvSpPr>
          <p:cNvPr id="19" name="Лента лицом вниз 18"/>
          <p:cNvSpPr/>
          <p:nvPr/>
        </p:nvSpPr>
        <p:spPr>
          <a:xfrm>
            <a:off x="395536" y="3933056"/>
            <a:ext cx="2944344" cy="756664"/>
          </a:xfrm>
          <a:prstGeom prst="ribbon">
            <a:avLst>
              <a:gd name="adj1" fmla="val 16667"/>
              <a:gd name="adj2" fmla="val 56689"/>
            </a:avLst>
          </a:prstGeom>
          <a:solidFill>
            <a:schemeClr val="accent1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Перекладач</a:t>
            </a:r>
            <a:endParaRPr lang="ru-RU" b="1" dirty="0"/>
          </a:p>
        </p:txBody>
      </p:sp>
      <p:sp>
        <p:nvSpPr>
          <p:cNvPr id="20" name="Лента лицом вниз 19"/>
          <p:cNvSpPr/>
          <p:nvPr/>
        </p:nvSpPr>
        <p:spPr>
          <a:xfrm>
            <a:off x="395536" y="2780928"/>
            <a:ext cx="2944344" cy="756664"/>
          </a:xfrm>
          <a:prstGeom prst="ribbon">
            <a:avLst>
              <a:gd name="adj1" fmla="val 16667"/>
              <a:gd name="adj2" fmla="val 63378"/>
            </a:avLst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Лексикограф</a:t>
            </a:r>
            <a:endParaRPr lang="ru-RU" b="1" dirty="0"/>
          </a:p>
        </p:txBody>
      </p:sp>
      <p:sp>
        <p:nvSpPr>
          <p:cNvPr id="21" name="Лента лицом вниз 20"/>
          <p:cNvSpPr/>
          <p:nvPr/>
        </p:nvSpPr>
        <p:spPr>
          <a:xfrm>
            <a:off x="5868144" y="3789040"/>
            <a:ext cx="2944344" cy="756664"/>
          </a:xfrm>
          <a:prstGeom prst="ribbon">
            <a:avLst>
              <a:gd name="adj1" fmla="val 16667"/>
              <a:gd name="adj2" fmla="val 75000"/>
            </a:avLst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/>
              <a:t>Літературознавець</a:t>
            </a:r>
            <a:endParaRPr lang="ru-RU" sz="1600" b="1" dirty="0"/>
          </a:p>
        </p:txBody>
      </p:sp>
      <p:sp>
        <p:nvSpPr>
          <p:cNvPr id="22" name="Лента лицом вниз 21"/>
          <p:cNvSpPr/>
          <p:nvPr/>
        </p:nvSpPr>
        <p:spPr>
          <a:xfrm>
            <a:off x="5868144" y="4869160"/>
            <a:ext cx="2944344" cy="813792"/>
          </a:xfrm>
          <a:prstGeom prst="ribbon">
            <a:avLst>
              <a:gd name="adj1" fmla="val 14808"/>
              <a:gd name="adj2" fmla="val 64334"/>
            </a:avLst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Фольклорист</a:t>
            </a:r>
            <a:endParaRPr lang="ru-RU" b="1" dirty="0"/>
          </a:p>
        </p:txBody>
      </p:sp>
      <p:sp>
        <p:nvSpPr>
          <p:cNvPr id="23" name="Лента лицом вниз 22"/>
          <p:cNvSpPr/>
          <p:nvPr/>
        </p:nvSpPr>
        <p:spPr>
          <a:xfrm>
            <a:off x="467544" y="1484784"/>
            <a:ext cx="2944344" cy="756664"/>
          </a:xfrm>
          <a:prstGeom prst="ribbon">
            <a:avLst/>
          </a:prstGeom>
          <a:solidFill>
            <a:srgbClr val="3366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Публіцист</a:t>
            </a:r>
            <a:endParaRPr lang="ru-RU" b="1" dirty="0"/>
          </a:p>
        </p:txBody>
      </p:sp>
      <p:sp>
        <p:nvSpPr>
          <p:cNvPr id="24" name="Лента лицом вниз 23"/>
          <p:cNvSpPr/>
          <p:nvPr/>
        </p:nvSpPr>
        <p:spPr>
          <a:xfrm>
            <a:off x="5868144" y="1484784"/>
            <a:ext cx="2944344" cy="756664"/>
          </a:xfrm>
          <a:prstGeom prst="ribbon">
            <a:avLst/>
          </a:prstGeom>
          <a:solidFill>
            <a:schemeClr val="accent5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Етнограф</a:t>
            </a:r>
            <a:endParaRPr lang="ru-RU" b="1" dirty="0"/>
          </a:p>
        </p:txBody>
      </p:sp>
      <p:sp>
        <p:nvSpPr>
          <p:cNvPr id="25" name="Лента лицом вниз 24"/>
          <p:cNvSpPr/>
          <p:nvPr/>
        </p:nvSpPr>
        <p:spPr>
          <a:xfrm>
            <a:off x="467544" y="5085184"/>
            <a:ext cx="2512296" cy="756664"/>
          </a:xfrm>
          <a:prstGeom prst="ribb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Видавець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RqRmvmkdUh8.jpg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lum bright="40000" contrast="40000"/>
          </a:blip>
          <a:srcRect t="12332" b="12332"/>
          <a:stretch>
            <a:fillRect/>
          </a:stretch>
        </p:blipFill>
        <p:spPr>
          <a:xfrm>
            <a:off x="0" y="0"/>
            <a:ext cx="9146272" cy="6853925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395536" y="2348880"/>
            <a:ext cx="6552728" cy="3672408"/>
          </a:xfrm>
        </p:spPr>
        <p:txBody>
          <a:bodyPr>
            <a:noAutofit/>
          </a:bodyPr>
          <a:lstStyle/>
          <a:p>
            <a:pPr algn="l"/>
            <a:r>
              <a:rPr lang="uk-UA" sz="2400" b="1" dirty="0" smtClean="0">
                <a:solidFill>
                  <a:schemeClr val="bg1"/>
                </a:solidFill>
              </a:rPr>
              <a:t>Я безжурний веселощів спів</a:t>
            </a:r>
          </a:p>
          <a:p>
            <a:pPr algn="l"/>
            <a:r>
              <a:rPr lang="uk-UA" sz="2400" b="1" dirty="0" smtClean="0">
                <a:solidFill>
                  <a:schemeClr val="bg1"/>
                </a:solidFill>
              </a:rPr>
              <a:t>Обминав на своєму віку,</a:t>
            </a:r>
          </a:p>
          <a:p>
            <a:pPr algn="l"/>
            <a:r>
              <a:rPr lang="uk-UA" sz="2400" b="1" dirty="0" smtClean="0">
                <a:solidFill>
                  <a:schemeClr val="bg1"/>
                </a:solidFill>
              </a:rPr>
              <a:t>Свою силу віддав без жалів</a:t>
            </a:r>
          </a:p>
          <a:p>
            <a:pPr algn="l"/>
            <a:r>
              <a:rPr lang="uk-UA" sz="2400" b="1" dirty="0" smtClean="0">
                <a:solidFill>
                  <a:schemeClr val="bg1"/>
                </a:solidFill>
              </a:rPr>
              <a:t>Я на працю поважну й тяжку…</a:t>
            </a:r>
          </a:p>
          <a:p>
            <a:pPr algn="l"/>
            <a:r>
              <a:rPr lang="uk-UA" sz="2400" b="1" dirty="0" smtClean="0">
                <a:solidFill>
                  <a:schemeClr val="bg1"/>
                </a:solidFill>
              </a:rPr>
              <a:t>В вічі глянуть не сором людям, </a:t>
            </a:r>
          </a:p>
          <a:p>
            <a:pPr algn="l"/>
            <a:r>
              <a:rPr lang="uk-UA" sz="2400" b="1" dirty="0" smtClean="0">
                <a:solidFill>
                  <a:schemeClr val="bg1"/>
                </a:solidFill>
              </a:rPr>
              <a:t>Озирнувшись на </a:t>
            </a:r>
            <a:r>
              <a:rPr lang="uk-UA" sz="2400" b="1" dirty="0" err="1" smtClean="0">
                <a:solidFill>
                  <a:schemeClr val="bg1"/>
                </a:solidFill>
              </a:rPr>
              <a:t>довгую</a:t>
            </a:r>
            <a:r>
              <a:rPr lang="uk-UA" sz="2400" b="1" dirty="0" smtClean="0">
                <a:solidFill>
                  <a:schemeClr val="bg1"/>
                </a:solidFill>
              </a:rPr>
              <a:t> путь:</a:t>
            </a:r>
          </a:p>
          <a:p>
            <a:pPr algn="l"/>
            <a:r>
              <a:rPr lang="uk-UA" sz="2400" b="1" dirty="0" smtClean="0">
                <a:solidFill>
                  <a:schemeClr val="bg1"/>
                </a:solidFill>
              </a:rPr>
              <a:t>Я свій хліб заробив собі сам,</a:t>
            </a:r>
          </a:p>
          <a:p>
            <a:pPr algn="l"/>
            <a:r>
              <a:rPr lang="uk-UA" sz="2400" b="1" dirty="0" smtClean="0">
                <a:solidFill>
                  <a:schemeClr val="bg1"/>
                </a:solidFill>
              </a:rPr>
              <a:t>З мого хліба і люди живуть.</a:t>
            </a:r>
          </a:p>
          <a:p>
            <a:pPr algn="l"/>
            <a:r>
              <a:rPr lang="uk-UA" sz="2400" b="1" dirty="0" smtClean="0">
                <a:solidFill>
                  <a:schemeClr val="bg1"/>
                </a:solidFill>
              </a:rPr>
              <a:t>                                    </a:t>
            </a:r>
            <a:r>
              <a:rPr lang="uk-UA" sz="2400" b="1" i="1" dirty="0" smtClean="0">
                <a:solidFill>
                  <a:schemeClr val="bg1"/>
                </a:solidFill>
              </a:rPr>
              <a:t>Б.Грінченко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pic>
        <p:nvPicPr>
          <p:cNvPr id="6" name="Picture 15" descr="C:\Users\GigaLine\Desktop\Грінченко\images (4)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5076056" y="548680"/>
            <a:ext cx="3672408" cy="2592288"/>
          </a:xfrm>
          <a:prstGeom prst="snip2DiagRect">
            <a:avLst>
              <a:gd name="adj1" fmla="val 1860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99567598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0" y="0"/>
            <a:ext cx="9144000" cy="6862289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79912" y="274638"/>
            <a:ext cx="4906888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Перекладацька діяльність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3419872" y="1484784"/>
            <a:ext cx="5050904" cy="2523735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Мета: </a:t>
            </a:r>
          </a:p>
          <a:p>
            <a:pPr>
              <a:buFont typeface="Wingdings" pitchFamily="2" charset="2"/>
              <a:buChar char="q"/>
            </a:pPr>
            <a:r>
              <a:rPr lang="uk-UA" sz="2400" dirty="0" smtClean="0">
                <a:solidFill>
                  <a:schemeClr val="bg1"/>
                </a:solidFill>
              </a:rPr>
              <a:t>Змінити культурну ситуацію в Україні;</a:t>
            </a:r>
          </a:p>
          <a:p>
            <a:pPr>
              <a:buFont typeface="Wingdings" pitchFamily="2" charset="2"/>
              <a:buChar char="q"/>
            </a:pPr>
            <a:r>
              <a:rPr lang="uk-UA" sz="2400" dirty="0" smtClean="0">
                <a:solidFill>
                  <a:schemeClr val="bg1"/>
                </a:solidFill>
              </a:rPr>
              <a:t>Виховати ширше коло свідомої української інтелігенції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Лента лицом вверх 6"/>
          <p:cNvSpPr/>
          <p:nvPr/>
        </p:nvSpPr>
        <p:spPr>
          <a:xfrm>
            <a:off x="323528" y="260648"/>
            <a:ext cx="3240360" cy="1152128"/>
          </a:xfrm>
          <a:prstGeom prst="ribbon2">
            <a:avLst>
              <a:gd name="adj1" fmla="val 16667"/>
              <a:gd name="adj2" fmla="val 6649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C00000"/>
                </a:solidFill>
              </a:rPr>
              <a:t>У колі перекладацьких зацікавлень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1691680" y="1412776"/>
            <a:ext cx="484632" cy="79208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ручной ввод 8"/>
          <p:cNvSpPr/>
          <p:nvPr/>
        </p:nvSpPr>
        <p:spPr>
          <a:xfrm>
            <a:off x="683568" y="2276872"/>
            <a:ext cx="2520280" cy="792088"/>
          </a:xfrm>
          <a:prstGeom prst="flowChartManualInpu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err="1" smtClean="0"/>
              <a:t>Шіллер</a:t>
            </a:r>
            <a:r>
              <a:rPr lang="uk-UA" sz="2400" b="1" dirty="0" smtClean="0"/>
              <a:t> і Гейне</a:t>
            </a:r>
            <a:endParaRPr lang="ru-RU" sz="2400" b="1" dirty="0"/>
          </a:p>
        </p:txBody>
      </p:sp>
      <p:sp>
        <p:nvSpPr>
          <p:cNvPr id="10" name="Блок-схема: ручной ввод 9"/>
          <p:cNvSpPr/>
          <p:nvPr/>
        </p:nvSpPr>
        <p:spPr>
          <a:xfrm>
            <a:off x="683568" y="3212976"/>
            <a:ext cx="2520280" cy="864096"/>
          </a:xfrm>
          <a:prstGeom prst="flowChartManualInpu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C00000"/>
                </a:solidFill>
              </a:rPr>
              <a:t>Пушкін і Кольцов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1" name="Блок-схема: ручной ввод 10"/>
          <p:cNvSpPr/>
          <p:nvPr/>
        </p:nvSpPr>
        <p:spPr>
          <a:xfrm>
            <a:off x="683568" y="4221088"/>
            <a:ext cx="2520280" cy="864096"/>
          </a:xfrm>
          <a:prstGeom prst="flowChartManualInpu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Гете і Байрон</a:t>
            </a:r>
            <a:endParaRPr lang="ru-RU" sz="2400" b="1" dirty="0"/>
          </a:p>
        </p:txBody>
      </p:sp>
      <p:sp>
        <p:nvSpPr>
          <p:cNvPr id="12" name="Блок-схема: ручной ввод 11"/>
          <p:cNvSpPr/>
          <p:nvPr/>
        </p:nvSpPr>
        <p:spPr>
          <a:xfrm>
            <a:off x="683568" y="5301208"/>
            <a:ext cx="2520280" cy="864096"/>
          </a:xfrm>
          <a:prstGeom prst="flowChartManualInpu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C00000"/>
                </a:solidFill>
              </a:rPr>
              <a:t>Гюго і </a:t>
            </a:r>
            <a:r>
              <a:rPr lang="uk-UA" sz="2000" b="1" dirty="0" err="1" smtClean="0">
                <a:solidFill>
                  <a:srgbClr val="C00000"/>
                </a:solidFill>
              </a:rPr>
              <a:t>Чавчавадзе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3" name="Волна 12"/>
          <p:cNvSpPr/>
          <p:nvPr/>
        </p:nvSpPr>
        <p:spPr>
          <a:xfrm>
            <a:off x="3635896" y="3933056"/>
            <a:ext cx="4968552" cy="1008112"/>
          </a:xfrm>
          <a:prstGeom prst="wav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В кінці 900-х років виходять друком переклади:</a:t>
            </a:r>
            <a:endParaRPr lang="ru-RU" sz="2000" b="1" dirty="0"/>
          </a:p>
        </p:txBody>
      </p:sp>
      <p:sp>
        <p:nvSpPr>
          <p:cNvPr id="14" name="Пятиугольник 13"/>
          <p:cNvSpPr/>
          <p:nvPr/>
        </p:nvSpPr>
        <p:spPr>
          <a:xfrm>
            <a:off x="4139952" y="5085184"/>
            <a:ext cx="4392488" cy="1512168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Твори </a:t>
            </a:r>
            <a:r>
              <a:rPr lang="uk-UA" sz="2000" b="1" i="1" dirty="0" smtClean="0">
                <a:solidFill>
                  <a:srgbClr val="FFFF00"/>
                </a:solidFill>
              </a:rPr>
              <a:t>Г.Гауптмана, О.</a:t>
            </a:r>
            <a:r>
              <a:rPr lang="uk-UA" sz="2000" b="1" i="1" dirty="0" err="1" smtClean="0">
                <a:solidFill>
                  <a:srgbClr val="FFFF00"/>
                </a:solidFill>
              </a:rPr>
              <a:t>Мірбо</a:t>
            </a:r>
            <a:r>
              <a:rPr lang="uk-UA" sz="2000" b="1" i="1" dirty="0" smtClean="0">
                <a:solidFill>
                  <a:srgbClr val="FFFF00"/>
                </a:solidFill>
              </a:rPr>
              <a:t>, В.</a:t>
            </a:r>
            <a:r>
              <a:rPr lang="uk-UA" sz="2000" b="1" i="1" dirty="0" err="1" smtClean="0">
                <a:solidFill>
                  <a:srgbClr val="FFFF00"/>
                </a:solidFill>
              </a:rPr>
              <a:t>Сарду</a:t>
            </a:r>
            <a:r>
              <a:rPr lang="uk-UA" sz="2000" b="1" i="1" dirty="0" smtClean="0">
                <a:solidFill>
                  <a:srgbClr val="FFFF00"/>
                </a:solidFill>
              </a:rPr>
              <a:t>, А.</a:t>
            </a:r>
            <a:r>
              <a:rPr lang="uk-UA" sz="2000" b="1" i="1" dirty="0" err="1" smtClean="0">
                <a:solidFill>
                  <a:srgbClr val="FFFF00"/>
                </a:solidFill>
              </a:rPr>
              <a:t>Шніцлера</a:t>
            </a:r>
            <a:r>
              <a:rPr lang="uk-UA" sz="2000" b="1" i="1" dirty="0" smtClean="0">
                <a:solidFill>
                  <a:srgbClr val="FFFF00"/>
                </a:solidFill>
              </a:rPr>
              <a:t>,</a:t>
            </a:r>
          </a:p>
          <a:p>
            <a:pPr algn="ctr"/>
            <a:r>
              <a:rPr lang="uk-UA" sz="2000" b="1" i="1" dirty="0" smtClean="0">
                <a:solidFill>
                  <a:srgbClr val="FFFF00"/>
                </a:solidFill>
              </a:rPr>
              <a:t>С.</a:t>
            </a:r>
            <a:r>
              <a:rPr lang="uk-UA" sz="2000" b="1" i="1" dirty="0" err="1" smtClean="0">
                <a:solidFill>
                  <a:srgbClr val="FFFF00"/>
                </a:solidFill>
              </a:rPr>
              <a:t>Амічіса</a:t>
            </a:r>
            <a:r>
              <a:rPr lang="uk-UA" sz="2000" b="1" i="1" dirty="0" smtClean="0">
                <a:solidFill>
                  <a:srgbClr val="FFFF00"/>
                </a:solidFill>
              </a:rPr>
              <a:t> та ін.</a:t>
            </a:r>
            <a:endParaRPr lang="ru-RU" sz="20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9" descr="C:\Users\GigaLine\Desktop\Грінченко\slide_5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19" descr="C:\Users\GigaLine\Desktop\Грінченко\-8-638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179512" y="0"/>
            <a:ext cx="8964488" cy="6784256"/>
          </a:xfrm>
          <a:prstGeom prst="rect">
            <a:avLst/>
          </a:prstGeom>
          <a:noFill/>
        </p:spPr>
      </p:pic>
      <p:pic>
        <p:nvPicPr>
          <p:cNvPr id="7" name="Picture 8" descr="C:\Users\GigaLine\Desktop\Грінченко\tkI5fDETd44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683568" y="4725144"/>
            <a:ext cx="2397033" cy="1916832"/>
          </a:xfrm>
          <a:prstGeom prst="rect">
            <a:avLst/>
          </a:prstGeom>
          <a:noFill/>
        </p:spPr>
      </p:pic>
      <p:sp>
        <p:nvSpPr>
          <p:cNvPr id="8" name="Лента лицом вниз 7"/>
          <p:cNvSpPr/>
          <p:nvPr/>
        </p:nvSpPr>
        <p:spPr>
          <a:xfrm>
            <a:off x="1763688" y="404664"/>
            <a:ext cx="5472608" cy="1008112"/>
          </a:xfrm>
          <a:prstGeom prst="ribbon">
            <a:avLst/>
          </a:prstGeom>
          <a:solidFill>
            <a:schemeClr val="accent5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Етнограф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819</TotalTime>
  <Words>1968</Words>
  <Application>Microsoft Office PowerPoint</Application>
  <PresentationFormat>Экран (4:3)</PresentationFormat>
  <Paragraphs>378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Метро</vt:lpstr>
      <vt:lpstr>Слайд 1</vt:lpstr>
      <vt:lpstr>Мета уроку</vt:lpstr>
      <vt:lpstr>Повторення вивченого: Дайте відповідь на запитання</vt:lpstr>
      <vt:lpstr>Слайд 4</vt:lpstr>
      <vt:lpstr>Літературні псевдоніми: Василь Чайченко,  Л. Яворенко, П. Вартовий, Б. Вільховий, Перекотиполе, Гречаник. </vt:lpstr>
      <vt:lpstr>Слайд 6</vt:lpstr>
      <vt:lpstr>Перекладацька діяльність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Грінченко-поет</vt:lpstr>
      <vt:lpstr>Поезія його виконувала завдання в період розквіту критичного реалізму</vt:lpstr>
      <vt:lpstr>Поетичні пошуки відбились у збірках.</vt:lpstr>
      <vt:lpstr>Тематична класифікація  та жанри лірики</vt:lpstr>
      <vt:lpstr>Збірка “Пісні Василя Чайченка”</vt:lpstr>
      <vt:lpstr>      Художні засоби</vt:lpstr>
      <vt:lpstr>Епітет - художнє означення,яке образно чи емоційно розкриває ознаки певного явища.</vt:lpstr>
      <vt:lpstr>Порівняння – троп, що пояснює ознаки одного явища чи предмета за допомогою іншого, подібного до нього.</vt:lpstr>
      <vt:lpstr>Оксиморон ( оксюморон) – </vt:lpstr>
      <vt:lpstr>Метафора – троп, в якому ознаки одного явища переносяться на інше за подібністю між ними.</vt:lpstr>
      <vt:lpstr>Метонімія - перенесення значення слів  з певних явищ та предметів на інші  за суміжністю.</vt:lpstr>
      <vt:lpstr>Іронія - троп, який виражає глузливо-критичне ставлення до зображуваного.</vt:lpstr>
      <vt:lpstr>Синтаксичні фігури</vt:lpstr>
      <vt:lpstr>Збірка  “Нові пісні і думи Василя Чайченка”</vt:lpstr>
      <vt:lpstr> Збірка “Пісні та думи” </vt:lpstr>
      <vt:lpstr>Збірка “Хвилини”. Цикл “У недузі”</vt:lpstr>
      <vt:lpstr>Цикл “Зернятка”.1898-1903 </vt:lpstr>
      <vt:lpstr>Завдання: зробіть паспорт поезії</vt:lpstr>
      <vt:lpstr>Список використаних джерел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GigaLine</dc:creator>
  <cp:lastModifiedBy>User</cp:lastModifiedBy>
  <cp:revision>95</cp:revision>
  <dcterms:created xsi:type="dcterms:W3CDTF">2016-01-30T08:11:40Z</dcterms:created>
  <dcterms:modified xsi:type="dcterms:W3CDTF">2016-02-09T05:58:13Z</dcterms:modified>
</cp:coreProperties>
</file>