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68" r:id="rId1"/>
  </p:sldMasterIdLst>
  <p:notesMasterIdLst>
    <p:notesMasterId r:id="rId22"/>
  </p:notesMasterIdLst>
  <p:sldIdLst>
    <p:sldId id="263" r:id="rId2"/>
    <p:sldId id="264" r:id="rId3"/>
    <p:sldId id="265" r:id="rId4"/>
    <p:sldId id="257" r:id="rId5"/>
    <p:sldId id="258" r:id="rId6"/>
    <p:sldId id="259" r:id="rId7"/>
    <p:sldId id="260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0012"/>
    <a:srgbClr val="9A0000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87" autoAdjust="0"/>
    <p:restoredTop sz="94712" autoAdjust="0"/>
  </p:normalViewPr>
  <p:slideViewPr>
    <p:cSldViewPr>
      <p:cViewPr>
        <p:scale>
          <a:sx n="100" d="100"/>
          <a:sy n="100" d="100"/>
        </p:scale>
        <p:origin x="-1284" y="-3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BD77EC-E24B-462F-82AA-CA492D821F67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E6F9FA-821A-44E4-A72A-BD2D4E58AA9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A7FE5-12DD-4E5F-8E8D-3F49218D899E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4814F-B4CE-4505-95DC-E45E0FF94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A7FE5-12DD-4E5F-8E8D-3F49218D899E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4814F-B4CE-4505-95DC-E45E0FF94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A7FE5-12DD-4E5F-8E8D-3F49218D899E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4814F-B4CE-4505-95DC-E45E0FF94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A7FE5-12DD-4E5F-8E8D-3F49218D899E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4814F-B4CE-4505-95DC-E45E0FF94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A7FE5-12DD-4E5F-8E8D-3F49218D899E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4814F-B4CE-4505-95DC-E45E0FF94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A7FE5-12DD-4E5F-8E8D-3F49218D899E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4814F-B4CE-4505-95DC-E45E0FF94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A7FE5-12DD-4E5F-8E8D-3F49218D899E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4814F-B4CE-4505-95DC-E45E0FF94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A7FE5-12DD-4E5F-8E8D-3F49218D899E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664814F-B4CE-4505-95DC-E45E0FF94FC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A7FE5-12DD-4E5F-8E8D-3F49218D899E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4814F-B4CE-4505-95DC-E45E0FF94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A7FE5-12DD-4E5F-8E8D-3F49218D899E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664814F-B4CE-4505-95DC-E45E0FF94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BCBA7FE5-12DD-4E5F-8E8D-3F49218D899E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4814F-B4CE-4505-95DC-E45E0FF94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1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CBA7FE5-12DD-4E5F-8E8D-3F49218D899E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664814F-B4CE-4505-95DC-E45E0FF94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transition spd="med">
    <p:wedge/>
  </p:transition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w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wmf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Rectangle 1"/>
          <p:cNvSpPr>
            <a:spLocks noChangeArrowheads="1"/>
          </p:cNvSpPr>
          <p:nvPr/>
        </p:nvSpPr>
        <p:spPr bwMode="auto">
          <a:xfrm>
            <a:off x="3857620" y="1000108"/>
            <a:ext cx="492922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Heavy" pitchFamily="34" charset="0"/>
                <a:ea typeface="Times New Roman" pitchFamily="18" charset="0"/>
                <a:cs typeface="Times New Roman" pitchFamily="18" charset="0"/>
              </a:rPr>
              <a:t>Духовний</a:t>
            </a:r>
            <a:r>
              <a:rPr lang="uk-UA" sz="2800" b="1" i="1" dirty="0" smtClean="0">
                <a:solidFill>
                  <a:srgbClr val="9A0012"/>
                </a:solidFill>
                <a:latin typeface="Franklin Gothic Heavy" pitchFamily="34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Heavy" pitchFamily="34" charset="0"/>
                <a:ea typeface="Times New Roman" pitchFamily="18" charset="0"/>
                <a:cs typeface="Times New Roman" pitchFamily="18" charset="0"/>
              </a:rPr>
              <a:t>світ  української людини за романом Уласа </a:t>
            </a:r>
            <a:r>
              <a:rPr lang="uk-UA" sz="2800" b="1" i="1" dirty="0" smtClean="0">
                <a:solidFill>
                  <a:srgbClr val="9A0012"/>
                </a:solidFill>
                <a:latin typeface="Franklin Gothic Heavy" pitchFamily="34" charset="0"/>
                <a:ea typeface="Times New Roman" pitchFamily="18" charset="0"/>
                <a:cs typeface="Times New Roman" pitchFamily="18" charset="0"/>
              </a:rPr>
              <a:t>Самчука «Марія» . Система </a:t>
            </a: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Heavy" pitchFamily="34" charset="0"/>
                <a:ea typeface="Times New Roman" pitchFamily="18" charset="0"/>
                <a:cs typeface="Times New Roman" pitchFamily="18" charset="0"/>
              </a:rPr>
              <a:t>образів роману. </a:t>
            </a:r>
            <a:endParaRPr kumimoji="0" lang="uk-UA" sz="2800" b="1" i="1" u="none" strike="noStrike" cap="none" normalizeH="0" baseline="0" dirty="0" smtClean="0">
              <a:ln>
                <a:noFill/>
              </a:ln>
              <a:solidFill>
                <a:srgbClr val="9A0012"/>
              </a:solidFill>
              <a:effectLst/>
              <a:latin typeface="Franklin Gothic Heavy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6248" y="4500570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uk-UA" b="1" i="1" dirty="0" smtClean="0">
                <a:solidFill>
                  <a:srgbClr val="9A0000"/>
                </a:solidFill>
                <a:latin typeface="Franklin Gothic Heavy" pitchFamily="34" charset="0"/>
                <a:cs typeface="Arial" pitchFamily="34" charset="0"/>
              </a:rPr>
              <a:t>Підготувала </a:t>
            </a:r>
          </a:p>
          <a:p>
            <a:pPr algn="r"/>
            <a:r>
              <a:rPr lang="uk-UA" b="1" i="1" dirty="0" smtClean="0">
                <a:solidFill>
                  <a:srgbClr val="9A0000"/>
                </a:solidFill>
                <a:latin typeface="Franklin Gothic Heavy" pitchFamily="34" charset="0"/>
                <a:cs typeface="Arial" pitchFamily="34" charset="0"/>
              </a:rPr>
              <a:t>учитель  першої категорії </a:t>
            </a:r>
          </a:p>
          <a:p>
            <a:pPr algn="r"/>
            <a:r>
              <a:rPr lang="uk-UA" b="1" i="1" dirty="0" smtClean="0">
                <a:solidFill>
                  <a:srgbClr val="9A0000"/>
                </a:solidFill>
                <a:latin typeface="Franklin Gothic Heavy" pitchFamily="34" charset="0"/>
                <a:cs typeface="Arial" pitchFamily="34" charset="0"/>
              </a:rPr>
              <a:t>Звенигородської спеціалізованої</a:t>
            </a:r>
            <a:br>
              <a:rPr lang="uk-UA" b="1" i="1" dirty="0" smtClean="0">
                <a:solidFill>
                  <a:srgbClr val="9A0000"/>
                </a:solidFill>
                <a:latin typeface="Franklin Gothic Heavy" pitchFamily="34" charset="0"/>
                <a:cs typeface="Arial" pitchFamily="34" charset="0"/>
              </a:rPr>
            </a:br>
            <a:r>
              <a:rPr lang="uk-UA" b="1" i="1" dirty="0" smtClean="0">
                <a:solidFill>
                  <a:srgbClr val="9A0000"/>
                </a:solidFill>
                <a:latin typeface="Franklin Gothic Heavy" pitchFamily="34" charset="0"/>
                <a:cs typeface="Arial" pitchFamily="34" charset="0"/>
              </a:rPr>
              <a:t> школи І-ІІІ ступенів </a:t>
            </a:r>
          </a:p>
          <a:p>
            <a:pPr algn="r"/>
            <a:r>
              <a:rPr lang="uk-UA" b="1" i="1" dirty="0" smtClean="0">
                <a:solidFill>
                  <a:srgbClr val="9A0000"/>
                </a:solidFill>
                <a:latin typeface="Franklin Gothic Heavy" pitchFamily="34" charset="0"/>
                <a:cs typeface="Arial" pitchFamily="34" charset="0"/>
              </a:rPr>
              <a:t>імені Тараса Шевченка </a:t>
            </a:r>
          </a:p>
          <a:p>
            <a:pPr algn="r"/>
            <a:r>
              <a:rPr lang="uk-UA" b="1" i="1" dirty="0" smtClean="0">
                <a:solidFill>
                  <a:srgbClr val="9A0000"/>
                </a:solidFill>
                <a:latin typeface="Franklin Gothic Heavy" pitchFamily="34" charset="0"/>
                <a:cs typeface="Arial" pitchFamily="34" charset="0"/>
              </a:rPr>
              <a:t> Пилипенко Ірина Володимирівна </a:t>
            </a:r>
            <a:endParaRPr lang="uk-UA" b="1" i="1" dirty="0">
              <a:solidFill>
                <a:srgbClr val="9A0000"/>
              </a:solidFill>
              <a:latin typeface="Franklin Gothic Heavy" pitchFamily="34" charset="0"/>
              <a:cs typeface="Arial" pitchFamily="34" charset="0"/>
            </a:endParaRPr>
          </a:p>
        </p:txBody>
      </p:sp>
      <p:pic>
        <p:nvPicPr>
          <p:cNvPr id="6" name="Picture 8" descr="http://www.osvitportal.lviv.ua/cache/thumbnails/2/271_400x400_2_0.jpg"/>
          <p:cNvPicPr>
            <a:picLocks noChangeAspect="1" noChangeArrowheads="1"/>
          </p:cNvPicPr>
          <p:nvPr/>
        </p:nvPicPr>
        <p:blipFill>
          <a:blip r:embed="rId2"/>
          <a:srcRect l="5357" r="8929"/>
          <a:stretch>
            <a:fillRect/>
          </a:stretch>
        </p:blipFill>
        <p:spPr bwMode="auto">
          <a:xfrm>
            <a:off x="571472" y="500042"/>
            <a:ext cx="3000396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10" descr="http://3.bp.blogspot.com/-8pjMfnkCgJA/T8_fKVk8c8I/AAAAAAAAALs/MqBNg5apAVQ/s1600/shkola_2009.jpg"/>
          <p:cNvPicPr>
            <a:picLocks noChangeAspect="1" noChangeArrowheads="1"/>
          </p:cNvPicPr>
          <p:nvPr/>
        </p:nvPicPr>
        <p:blipFill>
          <a:blip r:embed="rId3"/>
          <a:srcRect l="2941"/>
          <a:stretch>
            <a:fillRect/>
          </a:stretch>
        </p:blipFill>
        <p:spPr bwMode="auto">
          <a:xfrm>
            <a:off x="1857356" y="3000372"/>
            <a:ext cx="2357454" cy="32158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8" descr="SO02065_.WMF"/>
          <p:cNvPicPr>
            <a:picLocks noChangeAspect="1"/>
          </p:cNvPicPr>
          <p:nvPr/>
        </p:nvPicPr>
        <p:blipFill>
          <a:blip r:embed="rId4"/>
          <a:srcRect l="41767" r="21176" b="30302"/>
          <a:stretch>
            <a:fillRect/>
          </a:stretch>
        </p:blipFill>
        <p:spPr bwMode="auto">
          <a:xfrm>
            <a:off x="142844" y="5572140"/>
            <a:ext cx="100013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42844" y="6500834"/>
            <a:ext cx="985838" cy="21431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428728" y="571480"/>
            <a:ext cx="6819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i="1" dirty="0">
                <a:solidFill>
                  <a:srgbClr val="9A0012"/>
                </a:solidFill>
                <a:latin typeface="Franklin Gothic Heavy" pitchFamily="34" charset="0"/>
              </a:rPr>
              <a:t>Складання інформаційного грона</a:t>
            </a:r>
            <a:endParaRPr lang="ru-RU" sz="3200" i="1" dirty="0">
              <a:solidFill>
                <a:srgbClr val="9A0012"/>
              </a:solidFill>
              <a:latin typeface="Franklin Gothic Heavy" pitchFamily="34" charset="0"/>
            </a:endParaRPr>
          </a:p>
        </p:txBody>
      </p:sp>
      <p:sp>
        <p:nvSpPr>
          <p:cNvPr id="126989" name="Rectangle 13"/>
          <p:cNvSpPr>
            <a:spLocks noChangeArrowheads="1"/>
          </p:cNvSpPr>
          <p:nvPr/>
        </p:nvSpPr>
        <p:spPr bwMode="auto">
          <a:xfrm>
            <a:off x="1000100" y="1643050"/>
            <a:ext cx="734194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Риси українського менталітету в образі Марії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Heavy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Heavy" pitchFamily="34" charset="0"/>
            </a:endParaRPr>
          </a:p>
        </p:txBody>
      </p:sp>
      <p:sp>
        <p:nvSpPr>
          <p:cNvPr id="126990" name="Rectangle 14"/>
          <p:cNvSpPr>
            <a:spLocks noChangeArrowheads="1"/>
          </p:cNvSpPr>
          <p:nvPr/>
        </p:nvSpPr>
        <p:spPr bwMode="auto">
          <a:xfrm>
            <a:off x="428596" y="2071678"/>
            <a:ext cx="10916065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06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2206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      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Чуттєвість                                                Волевиявлення              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Heavy" pitchFamily="34" charset="0"/>
            </a:endParaRPr>
          </a:p>
          <a:p>
            <a:pPr marL="0" marR="0" lvl="0" indent="2206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2206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400" b="1" i="1" dirty="0" smtClean="0">
              <a:solidFill>
                <a:srgbClr val="002060"/>
              </a:solidFill>
              <a:latin typeface="Franklin Gothic Heavy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2206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                                                               Усвідомлення свого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Heavy" pitchFamily="34" charset="0"/>
            </a:endParaRPr>
          </a:p>
          <a:p>
            <a:pPr marL="0" marR="0" lvl="0" indent="2206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         переживань                                       місця в  житті                                   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Heavy" pitchFamily="34" charset="0"/>
            </a:endParaRPr>
          </a:p>
          <a:p>
            <a:pPr marL="0" marR="0" lvl="0" indent="2206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                                                     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Heavy" pitchFamily="34" charset="0"/>
            </a:endParaRPr>
          </a:p>
          <a:p>
            <a:pPr marL="0" marR="0" lvl="0" indent="2206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Heavy" pitchFamily="34" charset="0"/>
            </a:endParaRPr>
          </a:p>
          <a:p>
            <a:pPr marL="0" marR="0" lvl="0" indent="2206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                       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Прагнення взаємності в коханні          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Heavy" pitchFamily="34" charset="0"/>
            </a:endParaRPr>
          </a:p>
          <a:p>
            <a:pPr marL="0" marR="0" lvl="0" indent="2206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                           як запорука сімейного щастя</a:t>
            </a:r>
            <a:endParaRPr kumimoji="0" lang="uk-UA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Heavy" pitchFamily="34" charset="0"/>
            </a:endParaRPr>
          </a:p>
        </p:txBody>
      </p:sp>
      <p:cxnSp>
        <p:nvCxnSpPr>
          <p:cNvPr id="1026" name="AutoShape 2"/>
          <p:cNvCxnSpPr>
            <a:cxnSpLocks noChangeShapeType="1"/>
          </p:cNvCxnSpPr>
          <p:nvPr/>
        </p:nvCxnSpPr>
        <p:spPr bwMode="auto">
          <a:xfrm rot="10800000" flipV="1">
            <a:off x="2714612" y="2357430"/>
            <a:ext cx="1785942" cy="500066"/>
          </a:xfrm>
          <a:prstGeom prst="straightConnector1">
            <a:avLst/>
          </a:prstGeom>
          <a:noFill/>
          <a:ln w="57150">
            <a:solidFill>
              <a:srgbClr val="9A0000"/>
            </a:solidFill>
            <a:round/>
            <a:headEnd/>
            <a:tailEnd type="triangle" w="med" len="med"/>
          </a:ln>
        </p:spPr>
      </p:cxnSp>
      <p:cxnSp>
        <p:nvCxnSpPr>
          <p:cNvPr id="1027" name="AutoShape 3"/>
          <p:cNvCxnSpPr>
            <a:cxnSpLocks noChangeShapeType="1"/>
          </p:cNvCxnSpPr>
          <p:nvPr/>
        </p:nvCxnSpPr>
        <p:spPr bwMode="auto">
          <a:xfrm rot="10800000" flipV="1">
            <a:off x="3071802" y="2357430"/>
            <a:ext cx="1428762" cy="1285884"/>
          </a:xfrm>
          <a:prstGeom prst="straightConnector1">
            <a:avLst/>
          </a:prstGeom>
          <a:noFill/>
          <a:ln w="57150">
            <a:solidFill>
              <a:srgbClr val="9A0012"/>
            </a:solidFill>
            <a:round/>
            <a:headEnd/>
            <a:tailEnd type="triangle" w="med" len="med"/>
          </a:ln>
        </p:spPr>
      </p:cxnSp>
      <p:cxnSp>
        <p:nvCxnSpPr>
          <p:cNvPr id="1028" name="AutoShape 4"/>
          <p:cNvCxnSpPr>
            <a:cxnSpLocks noChangeShapeType="1"/>
          </p:cNvCxnSpPr>
          <p:nvPr/>
        </p:nvCxnSpPr>
        <p:spPr bwMode="auto">
          <a:xfrm rot="5400000">
            <a:off x="3106727" y="3750471"/>
            <a:ext cx="2786876" cy="794"/>
          </a:xfrm>
          <a:prstGeom prst="straightConnector1">
            <a:avLst/>
          </a:prstGeom>
          <a:noFill/>
          <a:ln w="57150">
            <a:solidFill>
              <a:srgbClr val="9A0000"/>
            </a:solidFill>
            <a:round/>
            <a:headEnd/>
            <a:tailEnd type="triangle" w="med" len="med"/>
          </a:ln>
        </p:spPr>
      </p:cxnSp>
      <p:cxnSp>
        <p:nvCxnSpPr>
          <p:cNvPr id="1029" name="AutoShape 5"/>
          <p:cNvCxnSpPr>
            <a:cxnSpLocks noChangeShapeType="1"/>
          </p:cNvCxnSpPr>
          <p:nvPr/>
        </p:nvCxnSpPr>
        <p:spPr bwMode="auto">
          <a:xfrm>
            <a:off x="4500562" y="2357430"/>
            <a:ext cx="1500198" cy="1285884"/>
          </a:xfrm>
          <a:prstGeom prst="straightConnector1">
            <a:avLst/>
          </a:prstGeom>
          <a:noFill/>
          <a:ln w="57150">
            <a:solidFill>
              <a:srgbClr val="9A0012"/>
            </a:solidFill>
            <a:round/>
            <a:headEnd/>
            <a:tailEnd type="triangle" w="med" len="med"/>
          </a:ln>
        </p:spPr>
      </p:cxnSp>
      <p:cxnSp>
        <p:nvCxnSpPr>
          <p:cNvPr id="1030" name="AutoShape 6"/>
          <p:cNvCxnSpPr>
            <a:cxnSpLocks noChangeShapeType="1"/>
          </p:cNvCxnSpPr>
          <p:nvPr/>
        </p:nvCxnSpPr>
        <p:spPr bwMode="auto">
          <a:xfrm>
            <a:off x="4500562" y="2357430"/>
            <a:ext cx="1785950" cy="571504"/>
          </a:xfrm>
          <a:prstGeom prst="straightConnector1">
            <a:avLst/>
          </a:prstGeom>
          <a:noFill/>
          <a:ln w="57150">
            <a:solidFill>
              <a:srgbClr val="9A0000"/>
            </a:solidFill>
            <a:round/>
            <a:headEnd/>
            <a:tailEnd type="triangle" w="med" len="med"/>
          </a:ln>
        </p:spPr>
      </p:cxnSp>
      <p:sp>
        <p:nvSpPr>
          <p:cNvPr id="20" name="Прямоугольник 19"/>
          <p:cNvSpPr/>
          <p:nvPr/>
        </p:nvSpPr>
        <p:spPr>
          <a:xfrm>
            <a:off x="357158" y="3571876"/>
            <a:ext cx="40427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i="1" dirty="0" smtClean="0">
                <a:solidFill>
                  <a:srgbClr val="002060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Схильність до мистецьких</a:t>
            </a:r>
            <a:endParaRPr lang="ru-RU" sz="2400" dirty="0"/>
          </a:p>
        </p:txBody>
      </p:sp>
      <p:pic>
        <p:nvPicPr>
          <p:cNvPr id="14" name="Рисунок 8" descr="SO02065_.WMF"/>
          <p:cNvPicPr>
            <a:picLocks noChangeAspect="1"/>
          </p:cNvPicPr>
          <p:nvPr/>
        </p:nvPicPr>
        <p:blipFill>
          <a:blip r:embed="rId2"/>
          <a:srcRect l="41767" r="21176" b="30302"/>
          <a:stretch>
            <a:fillRect/>
          </a:stretch>
        </p:blipFill>
        <p:spPr bwMode="auto">
          <a:xfrm>
            <a:off x="142844" y="5572140"/>
            <a:ext cx="100013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142844" y="6500834"/>
            <a:ext cx="985838" cy="21431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Rectangle 1"/>
          <p:cNvSpPr>
            <a:spLocks noChangeArrowheads="1"/>
          </p:cNvSpPr>
          <p:nvPr/>
        </p:nvSpPr>
        <p:spPr bwMode="auto">
          <a:xfrm>
            <a:off x="1357290" y="3643314"/>
            <a:ext cx="671517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9A0000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Доля Марії, її доньки з маленьким дитям, трьох синів –  це доля України та її дітей, кожному з яких визначений свій шлях. Страдницький чи ганебний, але трагічний.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9A0000"/>
              </a:solidFill>
              <a:effectLst/>
              <a:latin typeface="Franklin Gothic Demi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9A0000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 Отже, образ Марії – уособлення материнства, основи життя на землі, уособлення самої України.  </a:t>
            </a:r>
            <a:endParaRPr kumimoji="0" lang="uk-UA" sz="2400" b="1" i="1" u="none" strike="noStrike" cap="none" normalizeH="0" baseline="0" dirty="0" smtClean="0">
              <a:ln>
                <a:noFill/>
              </a:ln>
              <a:solidFill>
                <a:srgbClr val="9A0000"/>
              </a:solidFill>
              <a:effectLst/>
              <a:latin typeface="Franklin Gothic Demi" pitchFamily="34" charset="0"/>
            </a:endParaRPr>
          </a:p>
        </p:txBody>
      </p:sp>
      <p:pic>
        <p:nvPicPr>
          <p:cNvPr id="10242" name="Picture 2" descr="http://cs624223.vk.me/v624223343/1487a/wf3DSGZnIi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85728"/>
            <a:ext cx="6000792" cy="3429024"/>
          </a:xfrm>
          <a:prstGeom prst="rect">
            <a:avLst/>
          </a:prstGeom>
          <a:noFill/>
        </p:spPr>
      </p:pic>
      <p:pic>
        <p:nvPicPr>
          <p:cNvPr id="4" name="Рисунок 8" descr="SO02065_.WMF"/>
          <p:cNvPicPr>
            <a:picLocks noChangeAspect="1"/>
          </p:cNvPicPr>
          <p:nvPr/>
        </p:nvPicPr>
        <p:blipFill>
          <a:blip r:embed="rId3"/>
          <a:srcRect l="41767" r="21176" b="30302"/>
          <a:stretch>
            <a:fillRect/>
          </a:stretch>
        </p:blipFill>
        <p:spPr bwMode="auto">
          <a:xfrm>
            <a:off x="142844" y="5572140"/>
            <a:ext cx="100013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42844" y="6500834"/>
            <a:ext cx="985838" cy="21431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25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25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Rectangle 1"/>
          <p:cNvSpPr>
            <a:spLocks noChangeArrowheads="1"/>
          </p:cNvSpPr>
          <p:nvPr/>
        </p:nvSpPr>
        <p:spPr bwMode="auto">
          <a:xfrm>
            <a:off x="2071670" y="357166"/>
            <a:ext cx="56358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Характеристика образу </a:t>
            </a: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 Гната </a:t>
            </a:r>
            <a:endParaRPr kumimoji="0" lang="uk-UA" sz="2800" b="0" i="1" u="none" strike="noStrike" cap="none" normalizeH="0" baseline="0" dirty="0" smtClean="0">
              <a:ln>
                <a:noFill/>
              </a:ln>
              <a:solidFill>
                <a:srgbClr val="9A0012"/>
              </a:solidFill>
              <a:effectLst/>
              <a:latin typeface="Franklin Gothic Dem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14942" y="1214422"/>
            <a:ext cx="3143272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altLang="uk-UA" sz="3200" b="1" i="1" dirty="0" smtClean="0">
                <a:solidFill>
                  <a:srgbClr val="9A0012"/>
                </a:solidFill>
                <a:latin typeface="Franklin Gothic Demi" pitchFamily="34" charset="0"/>
              </a:rPr>
              <a:t>Гнат </a:t>
            </a:r>
            <a:r>
              <a:rPr lang="uk-UA" altLang="uk-UA" sz="2000" b="1" i="1" dirty="0" smtClean="0">
                <a:solidFill>
                  <a:srgbClr val="002060"/>
                </a:solidFill>
                <a:latin typeface="Franklin Gothic Demi" pitchFamily="34" charset="0"/>
              </a:rPr>
              <a:t>також сильна людина, але він сильний своїм терпінням, своєю витривалістю, хоча припускається певних життєвих помилок, як і всі персонажі твору. Гнат знаходить заспокоєння у вірі: він зберігає Біблію, і саме вона підтримує його, він читає Біблію односельцям, не втрачає християнського терпіння та любові до ближніх.</a:t>
            </a:r>
            <a:endParaRPr lang="ru-RU" sz="2000" i="1" dirty="0">
              <a:solidFill>
                <a:srgbClr val="002060"/>
              </a:solidFill>
              <a:latin typeface="Franklin Gothic Demi" pitchFamily="34" charset="0"/>
            </a:endParaRPr>
          </a:p>
        </p:txBody>
      </p:sp>
      <p:pic>
        <p:nvPicPr>
          <p:cNvPr id="9218" name="Picture 2" descr="http://ampby.org/test/wp-content/uploads/2014/04/BAVG-600x4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571472" y="1285860"/>
            <a:ext cx="4286280" cy="3309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0" name="Picture 4" descr="http://kykyryzo.ru/wp-content/uploads/2014/09/73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4643446"/>
            <a:ext cx="2857520" cy="1809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8" descr="SO02065_.WMF"/>
          <p:cNvPicPr>
            <a:picLocks noChangeAspect="1"/>
          </p:cNvPicPr>
          <p:nvPr/>
        </p:nvPicPr>
        <p:blipFill>
          <a:blip r:embed="rId4"/>
          <a:srcRect l="41767" r="21176" b="30302"/>
          <a:stretch>
            <a:fillRect/>
          </a:stretch>
        </p:blipFill>
        <p:spPr bwMode="auto">
          <a:xfrm>
            <a:off x="142844" y="5572140"/>
            <a:ext cx="100013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42844" y="6500834"/>
            <a:ext cx="985838" cy="21431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Rectangle 1"/>
          <p:cNvSpPr>
            <a:spLocks noChangeArrowheads="1"/>
          </p:cNvSpPr>
          <p:nvPr/>
        </p:nvSpPr>
        <p:spPr bwMode="auto">
          <a:xfrm>
            <a:off x="1285852" y="1000108"/>
            <a:ext cx="471490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679450" algn="l"/>
              </a:tabLst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Любить працю </a:t>
            </a: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679450" algn="l"/>
              </a:tabLst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Гарний господар 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Demi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679450" algn="l"/>
              </a:tabLst>
            </a:pPr>
            <a:r>
              <a:rPr lang="uk-UA" sz="2000" b="1" i="1" dirty="0" smtClean="0">
                <a:solidFill>
                  <a:srgbClr val="002060"/>
                </a:solidFill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Дбайливий чоловік </a:t>
            </a:r>
            <a:endParaRPr lang="ru-RU" sz="2000" b="1" i="1" dirty="0" smtClean="0">
              <a:solidFill>
                <a:srgbClr val="002060"/>
              </a:solidFill>
              <a:latin typeface="Franklin Gothic Demi" pitchFamily="34" charset="0"/>
              <a:ea typeface="Calibri" pitchFamily="34" charset="0"/>
              <a:cs typeface="Times New Roman" pitchFamily="18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679450" algn="l"/>
              </a:tabLst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Чуйний, лагідний, добрий 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Demi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679450" algn="l"/>
              </a:tabLst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Здатний на глибокі почуття 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Demi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679450" algn="l"/>
              </a:tabLst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Вірить у Бога 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Demi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679450" algn="l"/>
              </a:tabLst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Здатний визнати свої гріхи і спокутувати за них 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Demi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679450" algn="l"/>
              </a:tabLst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Чистий душею, милосердний </a:t>
            </a:r>
            <a:endParaRPr kumimoji="0" lang="uk-UA" sz="2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Dem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00100" y="285728"/>
            <a:ext cx="67866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fontAlgn="base">
              <a:spcBef>
                <a:spcPct val="0"/>
              </a:spcBef>
              <a:spcAft>
                <a:spcPct val="0"/>
              </a:spcAft>
              <a:tabLst>
                <a:tab pos="679450" algn="l"/>
              </a:tabLst>
            </a:pPr>
            <a:r>
              <a:rPr lang="uk-UA" sz="2800" b="1" i="1" dirty="0" smtClean="0">
                <a:solidFill>
                  <a:srgbClr val="9A0012"/>
                </a:solidFill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План - характеристика образу  Гната</a:t>
            </a:r>
            <a:endParaRPr lang="ru-RU" sz="2800" b="1" i="1" dirty="0" smtClean="0">
              <a:solidFill>
                <a:srgbClr val="9A0012"/>
              </a:solidFill>
              <a:latin typeface="Franklin Gothic Demi" pitchFamily="34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3857628"/>
            <a:ext cx="4778375" cy="25431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8" descr="SO02065_.WMF"/>
          <p:cNvPicPr>
            <a:picLocks noChangeAspect="1"/>
          </p:cNvPicPr>
          <p:nvPr/>
        </p:nvPicPr>
        <p:blipFill>
          <a:blip r:embed="rId3"/>
          <a:srcRect l="41767" r="21176" b="30302"/>
          <a:stretch>
            <a:fillRect/>
          </a:stretch>
        </p:blipFill>
        <p:spPr bwMode="auto">
          <a:xfrm>
            <a:off x="142844" y="5572140"/>
            <a:ext cx="100013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42844" y="6500834"/>
            <a:ext cx="985838" cy="21431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Rectangle 1"/>
          <p:cNvSpPr>
            <a:spLocks noChangeArrowheads="1"/>
          </p:cNvSpPr>
          <p:nvPr/>
        </p:nvSpPr>
        <p:spPr bwMode="auto">
          <a:xfrm>
            <a:off x="-142908" y="2143116"/>
            <a:ext cx="9286908" cy="349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57056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Дбайливий чоловік                                                                       Гарний  </a:t>
            </a:r>
            <a:r>
              <a:rPr lang="uk-UA" sz="2000" b="1" i="1" dirty="0" smtClean="0">
                <a:solidFill>
                  <a:srgbClr val="002060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000" b="1" i="1" dirty="0" smtClean="0">
                <a:solidFill>
                  <a:srgbClr val="002060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                 </a:t>
            </a: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господар    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Heavy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  Вірить у Бога                                                                      Здатний на глибокі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1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              </a:t>
            </a: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почуття 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Heavy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Чуйний, лагідний,                                                           Чистий душею,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Heavy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          добрий                                                                    милосердний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Heavy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                              Здатний визнати свої гріхи і               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Heavy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                                           покутувати за них</a:t>
            </a:r>
            <a:endParaRPr kumimoji="0" lang="uk-UA" sz="2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Heavy" pitchFamily="34" charset="0"/>
            </a:endParaRPr>
          </a:p>
        </p:txBody>
      </p:sp>
      <p:cxnSp>
        <p:nvCxnSpPr>
          <p:cNvPr id="2050" name="AutoShape 2"/>
          <p:cNvCxnSpPr>
            <a:cxnSpLocks noChangeShapeType="1"/>
          </p:cNvCxnSpPr>
          <p:nvPr/>
        </p:nvCxnSpPr>
        <p:spPr bwMode="auto">
          <a:xfrm rot="10800000" flipV="1">
            <a:off x="1785918" y="1785926"/>
            <a:ext cx="2357454" cy="500066"/>
          </a:xfrm>
          <a:prstGeom prst="straightConnector1">
            <a:avLst/>
          </a:prstGeom>
          <a:noFill/>
          <a:ln w="57150">
            <a:solidFill>
              <a:srgbClr val="9A0012"/>
            </a:solidFill>
            <a:round/>
            <a:headEnd/>
            <a:tailEnd type="triangle" w="med" len="med"/>
          </a:ln>
        </p:spPr>
      </p:cxnSp>
      <p:cxnSp>
        <p:nvCxnSpPr>
          <p:cNvPr id="2051" name="AutoShape 3"/>
          <p:cNvCxnSpPr>
            <a:cxnSpLocks noChangeShapeType="1"/>
          </p:cNvCxnSpPr>
          <p:nvPr/>
        </p:nvCxnSpPr>
        <p:spPr bwMode="auto">
          <a:xfrm rot="10800000" flipV="1">
            <a:off x="1928794" y="1785926"/>
            <a:ext cx="2214578" cy="1500198"/>
          </a:xfrm>
          <a:prstGeom prst="straightConnector1">
            <a:avLst/>
          </a:prstGeom>
          <a:noFill/>
          <a:ln w="57150">
            <a:solidFill>
              <a:srgbClr val="9A0000"/>
            </a:solidFill>
            <a:round/>
            <a:headEnd/>
            <a:tailEnd type="triangle" w="med" len="med"/>
          </a:ln>
        </p:spPr>
      </p:cxnSp>
      <p:cxnSp>
        <p:nvCxnSpPr>
          <p:cNvPr id="2052" name="AutoShape 4"/>
          <p:cNvCxnSpPr>
            <a:cxnSpLocks noChangeShapeType="1"/>
          </p:cNvCxnSpPr>
          <p:nvPr/>
        </p:nvCxnSpPr>
        <p:spPr bwMode="auto">
          <a:xfrm rot="5400000">
            <a:off x="2071670" y="2071678"/>
            <a:ext cx="2357454" cy="1785950"/>
          </a:xfrm>
          <a:prstGeom prst="straightConnector1">
            <a:avLst/>
          </a:prstGeom>
          <a:noFill/>
          <a:ln w="57150">
            <a:solidFill>
              <a:srgbClr val="9A0012"/>
            </a:solidFill>
            <a:round/>
            <a:headEnd/>
            <a:tailEnd type="triangle" w="med" len="med"/>
          </a:ln>
        </p:spPr>
      </p:cxnSp>
      <p:cxnSp>
        <p:nvCxnSpPr>
          <p:cNvPr id="2053" name="AutoShape 5"/>
          <p:cNvCxnSpPr>
            <a:cxnSpLocks noChangeShapeType="1"/>
          </p:cNvCxnSpPr>
          <p:nvPr/>
        </p:nvCxnSpPr>
        <p:spPr bwMode="auto">
          <a:xfrm rot="16200000" flipH="1">
            <a:off x="2536017" y="3393281"/>
            <a:ext cx="3286148" cy="71438"/>
          </a:xfrm>
          <a:prstGeom prst="straightConnector1">
            <a:avLst/>
          </a:prstGeom>
          <a:noFill/>
          <a:ln w="57150">
            <a:solidFill>
              <a:srgbClr val="9A0000"/>
            </a:solidFill>
            <a:round/>
            <a:headEnd/>
            <a:tailEnd type="triangle" w="med" len="med"/>
          </a:ln>
        </p:spPr>
      </p:cxnSp>
      <p:cxnSp>
        <p:nvCxnSpPr>
          <p:cNvPr id="2054" name="AutoShape 6"/>
          <p:cNvCxnSpPr>
            <a:cxnSpLocks noChangeShapeType="1"/>
          </p:cNvCxnSpPr>
          <p:nvPr/>
        </p:nvCxnSpPr>
        <p:spPr bwMode="auto">
          <a:xfrm rot="16200000" flipH="1">
            <a:off x="3964777" y="1964521"/>
            <a:ext cx="2428892" cy="2071702"/>
          </a:xfrm>
          <a:prstGeom prst="straightConnector1">
            <a:avLst/>
          </a:prstGeom>
          <a:noFill/>
          <a:ln w="57150">
            <a:solidFill>
              <a:srgbClr val="9A0012"/>
            </a:solidFill>
            <a:round/>
            <a:headEnd/>
            <a:tailEnd type="triangle" w="med" len="med"/>
          </a:ln>
        </p:spPr>
      </p:cxnSp>
      <p:cxnSp>
        <p:nvCxnSpPr>
          <p:cNvPr id="2055" name="AutoShape 7"/>
          <p:cNvCxnSpPr>
            <a:cxnSpLocks noChangeShapeType="1"/>
          </p:cNvCxnSpPr>
          <p:nvPr/>
        </p:nvCxnSpPr>
        <p:spPr bwMode="auto">
          <a:xfrm>
            <a:off x="4143372" y="1785926"/>
            <a:ext cx="2928958" cy="785818"/>
          </a:xfrm>
          <a:prstGeom prst="straightConnector1">
            <a:avLst/>
          </a:prstGeom>
          <a:noFill/>
          <a:ln w="57150">
            <a:solidFill>
              <a:srgbClr val="9A0000"/>
            </a:solidFill>
            <a:round/>
            <a:headEnd/>
            <a:tailEnd type="triangle" w="med" len="med"/>
          </a:ln>
        </p:spPr>
      </p:cxnSp>
      <p:cxnSp>
        <p:nvCxnSpPr>
          <p:cNvPr id="2056" name="AutoShape 8"/>
          <p:cNvCxnSpPr>
            <a:cxnSpLocks noChangeShapeType="1"/>
          </p:cNvCxnSpPr>
          <p:nvPr/>
        </p:nvCxnSpPr>
        <p:spPr bwMode="auto">
          <a:xfrm>
            <a:off x="4143372" y="1785926"/>
            <a:ext cx="2214578" cy="1428760"/>
          </a:xfrm>
          <a:prstGeom prst="straightConnector1">
            <a:avLst/>
          </a:prstGeom>
          <a:noFill/>
          <a:ln w="57150">
            <a:solidFill>
              <a:srgbClr val="9A0012"/>
            </a:solidFill>
            <a:round/>
            <a:headEnd/>
            <a:tailEnd type="triangle" w="med" len="med"/>
          </a:ln>
        </p:spPr>
      </p:cxnSp>
      <p:sp>
        <p:nvSpPr>
          <p:cNvPr id="10" name="Прямоугольник 9"/>
          <p:cNvSpPr/>
          <p:nvPr/>
        </p:nvSpPr>
        <p:spPr>
          <a:xfrm>
            <a:off x="1000100" y="1000108"/>
            <a:ext cx="74295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i="1" dirty="0" smtClean="0">
                <a:solidFill>
                  <a:srgbClr val="002060"/>
                </a:solidFill>
                <a:latin typeface="Franklin Gothic Heavy" pitchFamily="34" charset="0"/>
                <a:ea typeface="Times New Roman" pitchFamily="18" charset="0"/>
              </a:rPr>
              <a:t>Риси українського менталітету в образі  Гната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1142976" y="285728"/>
            <a:ext cx="6819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i="1" dirty="0" smtClean="0">
                <a:solidFill>
                  <a:srgbClr val="9A0012"/>
                </a:solidFill>
                <a:latin typeface="Franklin Gothic Heavy" pitchFamily="34" charset="0"/>
              </a:rPr>
              <a:t>Складання інформаційного грона</a:t>
            </a:r>
            <a:endParaRPr lang="ru-RU" sz="3200" i="1" dirty="0">
              <a:solidFill>
                <a:srgbClr val="9A0012"/>
              </a:solidFill>
              <a:latin typeface="Franklin Gothic Heavy" pitchFamily="34" charset="0"/>
            </a:endParaRPr>
          </a:p>
        </p:txBody>
      </p:sp>
      <p:pic>
        <p:nvPicPr>
          <p:cNvPr id="12" name="Рисунок 8" descr="SO02065_.WMF"/>
          <p:cNvPicPr>
            <a:picLocks noChangeAspect="1"/>
          </p:cNvPicPr>
          <p:nvPr/>
        </p:nvPicPr>
        <p:blipFill>
          <a:blip r:embed="rId2"/>
          <a:srcRect l="41767" r="21176" b="30302"/>
          <a:stretch>
            <a:fillRect/>
          </a:stretch>
        </p:blipFill>
        <p:spPr bwMode="auto">
          <a:xfrm>
            <a:off x="142844" y="5572140"/>
            <a:ext cx="100013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142844" y="6500834"/>
            <a:ext cx="985838" cy="21431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6" y="357166"/>
            <a:ext cx="64118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solidFill>
                  <a:srgbClr val="9A0012"/>
                </a:solidFill>
                <a:latin typeface="Franklin Gothic Heavy" pitchFamily="34" charset="0"/>
              </a:rPr>
              <a:t>Характеристика образу Корн</a:t>
            </a:r>
            <a:r>
              <a:rPr lang="uk-UA" sz="3200" b="1" i="1" dirty="0" err="1">
                <a:solidFill>
                  <a:srgbClr val="9A0012"/>
                </a:solidFill>
                <a:latin typeface="Franklin Gothic Heavy" pitchFamily="34" charset="0"/>
              </a:rPr>
              <a:t>ія</a:t>
            </a:r>
            <a:r>
              <a:rPr lang="uk-UA" sz="3200" b="1" i="1" dirty="0">
                <a:solidFill>
                  <a:srgbClr val="9A0012"/>
                </a:solidFill>
                <a:latin typeface="Franklin Gothic Heavy" pitchFamily="34" charset="0"/>
              </a:rPr>
              <a:t> </a:t>
            </a:r>
            <a:endParaRPr lang="ru-RU" sz="3200" i="1" dirty="0">
              <a:solidFill>
                <a:srgbClr val="9A0012"/>
              </a:solidFill>
              <a:latin typeface="Franklin Gothic Heavy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1142984"/>
            <a:ext cx="464347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altLang="uk-UA" sz="2800" b="1" i="1" dirty="0" smtClean="0">
                <a:solidFill>
                  <a:srgbClr val="002060"/>
                </a:solidFill>
                <a:latin typeface="Franklin Gothic Heavy" pitchFamily="34" charset="0"/>
              </a:rPr>
              <a:t> </a:t>
            </a:r>
            <a:r>
              <a:rPr lang="uk-UA" altLang="uk-UA" sz="2800" b="1" dirty="0" smtClean="0">
                <a:solidFill>
                  <a:srgbClr val="9A0012"/>
                </a:solidFill>
                <a:latin typeface="Franklin Gothic Heavy" pitchFamily="34" charset="0"/>
              </a:rPr>
              <a:t>Корній </a:t>
            </a:r>
            <a:r>
              <a:rPr lang="uk-UA" altLang="uk-UA" sz="2000" b="1" dirty="0" smtClean="0">
                <a:solidFill>
                  <a:srgbClr val="002060"/>
                </a:solidFill>
                <a:latin typeface="Franklin Gothic Book" pitchFamily="34" charset="0"/>
              </a:rPr>
              <a:t>– </a:t>
            </a:r>
            <a:r>
              <a:rPr lang="uk-UA" altLang="uk-UA" sz="2000" b="1" dirty="0" smtClean="0">
                <a:solidFill>
                  <a:srgbClr val="002060"/>
                </a:solidFill>
                <a:latin typeface="Franklin Gothic Heavy" pitchFamily="34" charset="0"/>
              </a:rPr>
              <a:t>любов Марії. Він був матросом, і це надто вплинуло на нього: він змінив мову,</a:t>
            </a:r>
            <a:r>
              <a:rPr lang="en-US" altLang="uk-UA" sz="2000" b="1" dirty="0" smtClean="0">
                <a:solidFill>
                  <a:srgbClr val="002060"/>
                </a:solidFill>
                <a:latin typeface="Franklin Gothic Heavy" pitchFamily="34" charset="0"/>
              </a:rPr>
              <a:t> </a:t>
            </a:r>
            <a:r>
              <a:rPr lang="uk-UA" altLang="uk-UA" sz="2000" b="1" dirty="0" smtClean="0">
                <a:solidFill>
                  <a:srgbClr val="002060"/>
                </a:solidFill>
                <a:latin typeface="Franklin Gothic Heavy" pitchFamily="34" charset="0"/>
              </a:rPr>
              <a:t>став лаятися,</a:t>
            </a:r>
            <a:r>
              <a:rPr lang="en-US" altLang="uk-UA" sz="2000" b="1" dirty="0" smtClean="0">
                <a:solidFill>
                  <a:srgbClr val="002060"/>
                </a:solidFill>
                <a:latin typeface="Franklin Gothic Heavy" pitchFamily="34" charset="0"/>
              </a:rPr>
              <a:t> </a:t>
            </a:r>
            <a:r>
              <a:rPr lang="uk-UA" altLang="uk-UA" sz="2000" b="1" dirty="0" smtClean="0">
                <a:solidFill>
                  <a:srgbClr val="002060"/>
                </a:solidFill>
                <a:latin typeface="Franklin Gothic Heavy" pitchFamily="34" charset="0"/>
              </a:rPr>
              <a:t>придбав собі штани “ кльош ”, гармонію та годинник. Найцікавіше те,</a:t>
            </a:r>
            <a:r>
              <a:rPr lang="en-US" altLang="uk-UA" sz="2000" b="1" dirty="0" smtClean="0">
                <a:solidFill>
                  <a:srgbClr val="002060"/>
                </a:solidFill>
                <a:latin typeface="Franklin Gothic Heavy" pitchFamily="34" charset="0"/>
              </a:rPr>
              <a:t> </a:t>
            </a:r>
            <a:r>
              <a:rPr lang="uk-UA" altLang="uk-UA" sz="2000" b="1" dirty="0" smtClean="0">
                <a:solidFill>
                  <a:srgbClr val="002060"/>
                </a:solidFill>
                <a:latin typeface="Franklin Gothic Heavy" pitchFamily="34" charset="0"/>
              </a:rPr>
              <a:t>як Корнія змінює праця на землі. Цей образ непростий і багато в чому суперечливий. Корній – людина надзвичайної внутрішньої сили, але людина часто груба і навіть жорстока. Попри це він не стає у творі “ пропащою силою ” – його змінює чесна праця на власній землі , родина , </a:t>
            </a:r>
            <a:r>
              <a:rPr lang="en-US" altLang="uk-UA" sz="2000" b="1" dirty="0" smtClean="0">
                <a:solidFill>
                  <a:srgbClr val="002060"/>
                </a:solidFill>
                <a:latin typeface="Franklin Gothic Heavy" pitchFamily="34" charset="0"/>
              </a:rPr>
              <a:t> </a:t>
            </a:r>
            <a:r>
              <a:rPr lang="uk-UA" altLang="uk-UA" sz="2000" b="1" dirty="0" smtClean="0">
                <a:solidFill>
                  <a:srgbClr val="002060"/>
                </a:solidFill>
                <a:latin typeface="Franklin Gothic Heavy" pitchFamily="34" charset="0"/>
              </a:rPr>
              <a:t>піклування про неї.  </a:t>
            </a:r>
            <a:endParaRPr lang="ru-RU" sz="2000" b="1" dirty="0">
              <a:solidFill>
                <a:srgbClr val="002060"/>
              </a:solidFill>
              <a:latin typeface="Franklin Gothic Heavy" pitchFamily="34" charset="0"/>
            </a:endParaRPr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5643570" y="1857364"/>
            <a:ext cx="3071835" cy="31638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8" descr="SO02065_.WMF"/>
          <p:cNvPicPr>
            <a:picLocks noChangeAspect="1"/>
          </p:cNvPicPr>
          <p:nvPr/>
        </p:nvPicPr>
        <p:blipFill>
          <a:blip r:embed="rId3"/>
          <a:srcRect l="41767" r="21176" b="30302"/>
          <a:stretch>
            <a:fillRect/>
          </a:stretch>
        </p:blipFill>
        <p:spPr bwMode="auto">
          <a:xfrm>
            <a:off x="142844" y="5572140"/>
            <a:ext cx="100013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42844" y="6500834"/>
            <a:ext cx="985838" cy="21431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Rectangle 1"/>
          <p:cNvSpPr>
            <a:spLocks noChangeArrowheads="1"/>
          </p:cNvSpPr>
          <p:nvPr/>
        </p:nvSpPr>
        <p:spPr bwMode="auto">
          <a:xfrm>
            <a:off x="5643570" y="1285860"/>
            <a:ext cx="31432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. 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728" y="500042"/>
            <a:ext cx="550069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9A0012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План - характеристика образу  </a:t>
            </a:r>
            <a:r>
              <a:rPr lang="ru-RU" sz="3200" b="1" i="1" dirty="0" err="1" smtClean="0">
                <a:solidFill>
                  <a:srgbClr val="9A0012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Корнія</a:t>
            </a:r>
            <a:r>
              <a:rPr lang="ru-RU" sz="3200" b="1" i="1" dirty="0" smtClean="0">
                <a:solidFill>
                  <a:srgbClr val="9A0012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3200" dirty="0">
              <a:solidFill>
                <a:srgbClr val="9A0012"/>
              </a:solidFill>
              <a:latin typeface="Franklin Gothic Heavy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1714488"/>
            <a:ext cx="18573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i="1" dirty="0" smtClean="0">
                <a:solidFill>
                  <a:srgbClr val="002060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Спочатку</a:t>
            </a:r>
            <a:endParaRPr lang="ru-RU" sz="2800" dirty="0">
              <a:latin typeface="Franklin Gothic Heavy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2357430"/>
            <a:ext cx="29546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i="1" dirty="0" smtClean="0">
                <a:solidFill>
                  <a:srgbClr val="002060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     1. Ледачкуватий	</a:t>
            </a:r>
            <a:endParaRPr lang="ru-RU" sz="2000" dirty="0">
              <a:latin typeface="Franklin Gothic Heavy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2857496"/>
            <a:ext cx="33575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i="1" dirty="0" smtClean="0">
                <a:solidFill>
                  <a:srgbClr val="002060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     2. Недбайливий </a:t>
            </a:r>
            <a:endParaRPr lang="ru-RU" sz="2000" dirty="0">
              <a:latin typeface="Franklin Gothic Heavy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85786" y="3357562"/>
            <a:ext cx="27272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i="1" dirty="0" smtClean="0">
                <a:solidFill>
                  <a:srgbClr val="002060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3.  Грубий, лайливий </a:t>
            </a:r>
            <a:endParaRPr lang="ru-RU" sz="2000" dirty="0">
              <a:latin typeface="Franklin Gothic Heavy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3786190"/>
            <a:ext cx="21084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i="1" dirty="0" smtClean="0">
                <a:solidFill>
                  <a:srgbClr val="002060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4.  Жорстокий. </a:t>
            </a:r>
            <a:endParaRPr lang="ru-RU" sz="2000" dirty="0">
              <a:latin typeface="Franklin Gothic Heavy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71670" y="4214818"/>
            <a:ext cx="24288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5397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000" b="1" i="1" dirty="0" smtClean="0">
                <a:solidFill>
                  <a:srgbClr val="002060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національну</a:t>
            </a:r>
            <a:endParaRPr lang="ru-RU" sz="2000" b="1" i="1" dirty="0" smtClean="0">
              <a:solidFill>
                <a:srgbClr val="002060"/>
              </a:solidFill>
              <a:latin typeface="Franklin Gothic Heavy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14876" y="1714488"/>
            <a:ext cx="27146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53975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800" b="1" i="1" dirty="0" smtClean="0">
                <a:solidFill>
                  <a:srgbClr val="002060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Потім </a:t>
            </a:r>
            <a:r>
              <a:rPr lang="ru-RU" sz="2800" b="1" i="1" dirty="0" smtClean="0">
                <a:solidFill>
                  <a:srgbClr val="002060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000496" y="2285992"/>
            <a:ext cx="44905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53975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000" b="1" i="1" dirty="0" smtClean="0">
                <a:solidFill>
                  <a:srgbClr val="002060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1.  Добрий господар </a:t>
            </a:r>
            <a:endParaRPr lang="ru-RU" sz="2000" b="1" i="1" dirty="0" smtClean="0">
              <a:solidFill>
                <a:srgbClr val="002060"/>
              </a:solidFill>
              <a:latin typeface="Franklin Gothic Heavy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429124" y="2786058"/>
            <a:ext cx="42148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53975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000" b="1" i="1" dirty="0" smtClean="0">
                <a:solidFill>
                  <a:srgbClr val="002060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2.  Любить землю і працю </a:t>
            </a:r>
            <a:endParaRPr lang="ru-RU" sz="2000" b="1" i="1" dirty="0" smtClean="0">
              <a:solidFill>
                <a:srgbClr val="002060"/>
              </a:solidFill>
              <a:latin typeface="Franklin Gothic Heavy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643306" y="3286124"/>
            <a:ext cx="50048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53975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000" b="1" i="1" dirty="0" smtClean="0">
                <a:solidFill>
                  <a:srgbClr val="002060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3.  Дбає про сім’ю </a:t>
            </a:r>
            <a:endParaRPr lang="ru-RU" sz="2000" b="1" i="1" dirty="0" smtClean="0">
              <a:solidFill>
                <a:srgbClr val="002060"/>
              </a:solidFill>
              <a:latin typeface="Franklin Gothic Heavy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572000" y="3786190"/>
            <a:ext cx="42148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5397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000" b="1" i="1" dirty="0" smtClean="0">
                <a:solidFill>
                  <a:srgbClr val="002060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4.Здатний на відчайдушний  </a:t>
            </a:r>
          </a:p>
          <a:p>
            <a:pPr lvl="0" indent="5397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000" b="1" i="1" dirty="0" smtClean="0">
                <a:solidFill>
                  <a:srgbClr val="002060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   вчинок</a:t>
            </a:r>
            <a:endParaRPr lang="ru-RU" sz="2000" b="1" i="1" dirty="0" smtClean="0">
              <a:solidFill>
                <a:srgbClr val="002060"/>
              </a:solidFill>
              <a:latin typeface="Franklin Gothic Heavy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85786" y="4214818"/>
            <a:ext cx="30003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i="1" dirty="0" smtClean="0">
                <a:solidFill>
                  <a:srgbClr val="002060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5. Має низьку</a:t>
            </a:r>
            <a:endParaRPr lang="ru-RU" sz="2000" dirty="0">
              <a:latin typeface="Franklin Gothic Heavy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071538" y="4643446"/>
            <a:ext cx="15554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i="1" dirty="0" smtClean="0">
                <a:solidFill>
                  <a:srgbClr val="002060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свідомість </a:t>
            </a:r>
            <a:endParaRPr lang="ru-RU" sz="2000" dirty="0"/>
          </a:p>
        </p:txBody>
      </p:sp>
      <p:pic>
        <p:nvPicPr>
          <p:cNvPr id="22" name="Рисунок 8" descr="SO02065_.WMF"/>
          <p:cNvPicPr>
            <a:picLocks noChangeAspect="1"/>
          </p:cNvPicPr>
          <p:nvPr/>
        </p:nvPicPr>
        <p:blipFill>
          <a:blip r:embed="rId2"/>
          <a:srcRect l="41767" r="21176" b="30302"/>
          <a:stretch>
            <a:fillRect/>
          </a:stretch>
        </p:blipFill>
        <p:spPr bwMode="auto">
          <a:xfrm>
            <a:off x="142844" y="5572140"/>
            <a:ext cx="100013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Прямоугольник 22"/>
          <p:cNvSpPr/>
          <p:nvPr/>
        </p:nvSpPr>
        <p:spPr>
          <a:xfrm>
            <a:off x="142844" y="6500834"/>
            <a:ext cx="985838" cy="21431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AutoShape 1"/>
          <p:cNvSpPr>
            <a:spLocks noChangeShapeType="1"/>
          </p:cNvSpPr>
          <p:nvPr/>
        </p:nvSpPr>
        <p:spPr bwMode="auto">
          <a:xfrm flipH="1">
            <a:off x="2071670" y="1785926"/>
            <a:ext cx="2428892" cy="857256"/>
          </a:xfrm>
          <a:prstGeom prst="straightConnector1">
            <a:avLst/>
          </a:prstGeom>
          <a:noFill/>
          <a:ln w="57150">
            <a:solidFill>
              <a:srgbClr val="9A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0050" name="AutoShape 2"/>
          <p:cNvSpPr>
            <a:spLocks noChangeShapeType="1"/>
          </p:cNvSpPr>
          <p:nvPr/>
        </p:nvSpPr>
        <p:spPr bwMode="auto">
          <a:xfrm>
            <a:off x="4429124" y="1785926"/>
            <a:ext cx="2286016" cy="2714644"/>
          </a:xfrm>
          <a:prstGeom prst="straightConnector1">
            <a:avLst/>
          </a:prstGeom>
          <a:ln w="57150">
            <a:solidFill>
              <a:srgbClr val="9A0012"/>
            </a:solidFill>
            <a:headE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0051" name="AutoShape 3"/>
          <p:cNvSpPr>
            <a:spLocks noChangeShapeType="1"/>
          </p:cNvSpPr>
          <p:nvPr/>
        </p:nvSpPr>
        <p:spPr bwMode="auto">
          <a:xfrm>
            <a:off x="4500562" y="1785926"/>
            <a:ext cx="2286016" cy="1714512"/>
          </a:xfrm>
          <a:prstGeom prst="straightConnector1">
            <a:avLst/>
          </a:prstGeom>
          <a:noFill/>
          <a:ln w="57150">
            <a:solidFill>
              <a:srgbClr val="9A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0052" name="AutoShape 4"/>
          <p:cNvSpPr>
            <a:spLocks noChangeShapeType="1"/>
          </p:cNvSpPr>
          <p:nvPr/>
        </p:nvSpPr>
        <p:spPr bwMode="auto">
          <a:xfrm flipH="1">
            <a:off x="2571736" y="1785926"/>
            <a:ext cx="1928826" cy="1428760"/>
          </a:xfrm>
          <a:prstGeom prst="straightConnector1">
            <a:avLst/>
          </a:prstGeom>
          <a:noFill/>
          <a:ln w="57150">
            <a:solidFill>
              <a:srgbClr val="9A0012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0053" name="AutoShape 5"/>
          <p:cNvSpPr>
            <a:spLocks noChangeShapeType="1"/>
          </p:cNvSpPr>
          <p:nvPr/>
        </p:nvSpPr>
        <p:spPr bwMode="auto">
          <a:xfrm>
            <a:off x="4500562" y="1785926"/>
            <a:ext cx="71438" cy="3071834"/>
          </a:xfrm>
          <a:prstGeom prst="straightConnector1">
            <a:avLst/>
          </a:prstGeom>
          <a:noFill/>
          <a:ln w="57150">
            <a:solidFill>
              <a:srgbClr val="9A0012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0054" name="AutoShape 6"/>
          <p:cNvSpPr>
            <a:spLocks noChangeShapeType="1"/>
          </p:cNvSpPr>
          <p:nvPr/>
        </p:nvSpPr>
        <p:spPr bwMode="auto">
          <a:xfrm>
            <a:off x="4500562" y="1785926"/>
            <a:ext cx="2428892" cy="714380"/>
          </a:xfrm>
          <a:prstGeom prst="straightConnector1">
            <a:avLst/>
          </a:prstGeom>
          <a:noFill/>
          <a:ln w="57150">
            <a:solidFill>
              <a:srgbClr val="9A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0055" name="Rectangle 7"/>
          <p:cNvSpPr>
            <a:spLocks noChangeArrowheads="1"/>
          </p:cNvSpPr>
          <p:nvPr/>
        </p:nvSpPr>
        <p:spPr bwMode="auto">
          <a:xfrm>
            <a:off x="642910" y="1285860"/>
            <a:ext cx="754014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984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Риси українського менталітету в образі  Гната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Heavy" pitchFamily="34" charset="0"/>
            </a:endParaRPr>
          </a:p>
          <a:p>
            <a:pPr marL="0" marR="0" lvl="0" indent="4984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Heavy" pitchFamily="34" charset="0"/>
            </a:endParaRPr>
          </a:p>
        </p:txBody>
      </p:sp>
      <p:sp>
        <p:nvSpPr>
          <p:cNvPr id="130056" name="Rectangle 8"/>
          <p:cNvSpPr>
            <a:spLocks noChangeArrowheads="1"/>
          </p:cNvSpPr>
          <p:nvPr/>
        </p:nvSpPr>
        <p:spPr bwMode="auto">
          <a:xfrm>
            <a:off x="857224" y="2357430"/>
            <a:ext cx="828677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Гордий</a:t>
            </a:r>
            <a:r>
              <a:rPr lang="ru-RU" sz="2400" b="1" i="1" dirty="0" smtClean="0">
                <a:solidFill>
                  <a:srgbClr val="002060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                                                     </a:t>
            </a:r>
            <a:r>
              <a:rPr lang="uk-UA" sz="2400" b="1" i="1" dirty="0" smtClean="0">
                <a:solidFill>
                  <a:srgbClr val="002060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Любить землю і</a:t>
            </a:r>
            <a:r>
              <a:rPr lang="ru-RU" sz="2400" b="1" i="1" dirty="0" smtClean="0">
                <a:solidFill>
                  <a:srgbClr val="002060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rgbClr val="002060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</a:t>
            </a:r>
            <a:r>
              <a:rPr lang="uk-UA" sz="2400" b="1" i="1" dirty="0" smtClean="0">
                <a:solidFill>
                  <a:srgbClr val="002060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працю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Добрий господар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Heavy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Heavy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Вільнолюбний                                 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i="1" dirty="0" smtClean="0">
                <a:solidFill>
                  <a:srgbClr val="002060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                  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Здатний на відчайдушний  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i="1" dirty="0" smtClean="0">
                <a:solidFill>
                  <a:srgbClr val="002060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                                      вчинок</a:t>
            </a:r>
            <a:endParaRPr lang="uk-UA" sz="2400" b="1" i="1" dirty="0" smtClean="0">
              <a:solidFill>
                <a:srgbClr val="002060"/>
              </a:solidFill>
              <a:latin typeface="Franklin Gothic Heavy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Heavy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15074" y="4429132"/>
            <a:ext cx="2143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>
                <a:solidFill>
                  <a:srgbClr val="002060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   Релігійний</a:t>
            </a:r>
            <a:endParaRPr lang="ru-RU" sz="2400" dirty="0">
              <a:latin typeface="Franklin Gothic Heavy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929322" y="3429000"/>
            <a:ext cx="25717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>
                <a:solidFill>
                  <a:srgbClr val="002060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      Дбає про   </a:t>
            </a:r>
          </a:p>
          <a:p>
            <a:r>
              <a:rPr lang="uk-UA" sz="2400" b="1" i="1" dirty="0" smtClean="0">
                <a:solidFill>
                  <a:srgbClr val="002060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         сім’ю</a:t>
            </a:r>
            <a:endParaRPr lang="ru-RU" sz="2400" dirty="0">
              <a:latin typeface="Franklin Gothic Heavy" pitchFamily="34" charset="0"/>
            </a:endParaRPr>
          </a:p>
        </p:txBody>
      </p:sp>
      <p:sp>
        <p:nvSpPr>
          <p:cNvPr id="12" name="AutoShape 1"/>
          <p:cNvSpPr>
            <a:spLocks noChangeShapeType="1"/>
          </p:cNvSpPr>
          <p:nvPr/>
        </p:nvSpPr>
        <p:spPr bwMode="auto">
          <a:xfrm flipH="1">
            <a:off x="3071802" y="1857364"/>
            <a:ext cx="1428760" cy="2357454"/>
          </a:xfrm>
          <a:prstGeom prst="straightConnector1">
            <a:avLst/>
          </a:prstGeom>
          <a:noFill/>
          <a:ln w="57150">
            <a:solidFill>
              <a:srgbClr val="9A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142976" y="357166"/>
            <a:ext cx="6819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i="1" dirty="0" smtClean="0">
                <a:solidFill>
                  <a:srgbClr val="9A0012"/>
                </a:solidFill>
                <a:latin typeface="Franklin Gothic Heavy" pitchFamily="34" charset="0"/>
              </a:rPr>
              <a:t>Складання інформаційного грона</a:t>
            </a:r>
            <a:endParaRPr lang="ru-RU" sz="3200" i="1" dirty="0">
              <a:solidFill>
                <a:srgbClr val="9A0012"/>
              </a:solidFill>
              <a:latin typeface="Franklin Gothic Heavy" pitchFamily="34" charset="0"/>
            </a:endParaRPr>
          </a:p>
        </p:txBody>
      </p:sp>
      <p:pic>
        <p:nvPicPr>
          <p:cNvPr id="15" name="Рисунок 8" descr="SO02065_.WMF"/>
          <p:cNvPicPr>
            <a:picLocks noChangeAspect="1"/>
          </p:cNvPicPr>
          <p:nvPr/>
        </p:nvPicPr>
        <p:blipFill>
          <a:blip r:embed="rId2"/>
          <a:srcRect l="41767" r="21176" b="30302"/>
          <a:stretch>
            <a:fillRect/>
          </a:stretch>
        </p:blipFill>
        <p:spPr bwMode="auto">
          <a:xfrm>
            <a:off x="142844" y="5572140"/>
            <a:ext cx="100013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142844" y="6500834"/>
            <a:ext cx="985838" cy="21431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Rectangle 1"/>
          <p:cNvSpPr>
            <a:spLocks noChangeArrowheads="1"/>
          </p:cNvSpPr>
          <p:nvPr/>
        </p:nvSpPr>
        <p:spPr bwMode="auto">
          <a:xfrm>
            <a:off x="4929190" y="500042"/>
            <a:ext cx="312694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Підсумок уроку</a:t>
            </a:r>
            <a:endParaRPr kumimoji="0" lang="uk-UA" sz="2800" b="0" i="1" u="none" strike="noStrike" cap="none" normalizeH="0" baseline="0" dirty="0" smtClean="0">
              <a:ln>
                <a:noFill/>
              </a:ln>
              <a:solidFill>
                <a:srgbClr val="9A0012"/>
              </a:solidFill>
              <a:effectLst/>
              <a:latin typeface="Franklin Gothic Demi" pitchFamily="34" charset="0"/>
            </a:endParaRPr>
          </a:p>
        </p:txBody>
      </p:sp>
      <p:pic>
        <p:nvPicPr>
          <p:cNvPr id="3074" name="Picture 2" descr="http://statics.photodom.com/photos/2010/03/22/17894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71480"/>
            <a:ext cx="3786214" cy="58340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4857752" y="1071546"/>
            <a:ext cx="371477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   У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романі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 «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Марія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» на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найвищих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 нотах зазвучала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найголовніша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 тема 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творчості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Уласа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Самчука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 — драматична тяжка доля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українського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 народу на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розторганих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 шляхах XX ст.,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намагання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українського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 духу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інтелекту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утвердити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 себе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серед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інших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народів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рівноправною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 силою. 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rgbClr val="9A0012"/>
              </a:solidFill>
              <a:effectLst/>
              <a:latin typeface="Franklin Gothic Demi" pitchFamily="34" charset="0"/>
            </a:endParaRPr>
          </a:p>
        </p:txBody>
      </p:sp>
      <p:pic>
        <p:nvPicPr>
          <p:cNvPr id="3077" name="Picture 5" descr="http://luxfon.com/pic/201303/800x600/luxfon.com-19854.jpg"/>
          <p:cNvPicPr>
            <a:picLocks noChangeAspect="1" noChangeArrowheads="1"/>
          </p:cNvPicPr>
          <p:nvPr/>
        </p:nvPicPr>
        <p:blipFill>
          <a:blip r:embed="rId3"/>
          <a:srcRect t="26250" b="10000"/>
          <a:stretch>
            <a:fillRect/>
          </a:stretch>
        </p:blipFill>
        <p:spPr bwMode="auto">
          <a:xfrm>
            <a:off x="4857752" y="4429132"/>
            <a:ext cx="3643338" cy="1785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8" descr="SO02065_.WMF"/>
          <p:cNvPicPr>
            <a:picLocks noChangeAspect="1"/>
          </p:cNvPicPr>
          <p:nvPr/>
        </p:nvPicPr>
        <p:blipFill>
          <a:blip r:embed="rId4"/>
          <a:srcRect l="41767" r="21176" b="30302"/>
          <a:stretch>
            <a:fillRect/>
          </a:stretch>
        </p:blipFill>
        <p:spPr bwMode="auto">
          <a:xfrm>
            <a:off x="142844" y="5572140"/>
            <a:ext cx="100013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42844" y="6500834"/>
            <a:ext cx="985838" cy="21431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Rectangle 1"/>
          <p:cNvSpPr>
            <a:spLocks noChangeArrowheads="1"/>
          </p:cNvSpPr>
          <p:nvPr/>
        </p:nvSpPr>
        <p:spPr bwMode="auto">
          <a:xfrm>
            <a:off x="1285852" y="785794"/>
            <a:ext cx="657223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Домашнє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завдання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9A0012"/>
              </a:solidFill>
              <a:effectLst/>
              <a:latin typeface="Franklin Gothic Demi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Dem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Самостійно опрацювати публіцистичну статтю У.Самчука </a:t>
            </a:r>
            <a:r>
              <a:rPr kumimoji="0" lang="uk-UA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“Нарід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чи чернь?”  Записати у зошитах  цитатний  план статті.</a:t>
            </a:r>
            <a:endParaRPr kumimoji="0" lang="uk-UA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Demi" pitchFamily="34" charset="0"/>
            </a:endParaRPr>
          </a:p>
        </p:txBody>
      </p:sp>
      <p:pic>
        <p:nvPicPr>
          <p:cNvPr id="2050" name="Picture 2" descr="http://i.ytimg.com/vi/f9rj8cTBP9Y/maxres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3000372"/>
            <a:ext cx="6072230" cy="30717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8" descr="SO02065_.WMF"/>
          <p:cNvPicPr>
            <a:picLocks noChangeAspect="1"/>
          </p:cNvPicPr>
          <p:nvPr/>
        </p:nvPicPr>
        <p:blipFill>
          <a:blip r:embed="rId3"/>
          <a:srcRect l="41767" r="21176" b="30302"/>
          <a:stretch>
            <a:fillRect/>
          </a:stretch>
        </p:blipFill>
        <p:spPr bwMode="auto">
          <a:xfrm>
            <a:off x="142844" y="5572140"/>
            <a:ext cx="100013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42844" y="6500834"/>
            <a:ext cx="985838" cy="21431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1"/>
          <p:cNvSpPr>
            <a:spLocks noChangeArrowheads="1"/>
          </p:cNvSpPr>
          <p:nvPr/>
        </p:nvSpPr>
        <p:spPr bwMode="auto">
          <a:xfrm>
            <a:off x="785786" y="500042"/>
            <a:ext cx="7681595" cy="5201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rgbClr val="9A000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Мета:</a:t>
            </a:r>
            <a:r>
              <a:rPr kumimoji="0" lang="uk-UA" sz="2000" b="1" i="1" u="none" strike="noStrike" cap="none" normalizeH="0" dirty="0" smtClean="0">
                <a:ln>
                  <a:noFill/>
                </a:ln>
                <a:solidFill>
                  <a:srgbClr val="9A000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охарактеризувати  героїв твору, представників  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000" b="1" i="1" dirty="0" smtClean="0">
                <a:solidFill>
                  <a:srgbClr val="002060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українсько</a:t>
            </a:r>
            <a:r>
              <a:rPr lang="uk-UA" sz="2000" b="1" i="1" baseline="0" dirty="0" smtClean="0">
                <a:solidFill>
                  <a:srgbClr val="002060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ї</a:t>
            </a:r>
            <a:r>
              <a:rPr lang="uk-UA" sz="2000" b="1" i="1" dirty="0" smtClean="0">
                <a:solidFill>
                  <a:srgbClr val="002060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Times New Roman" pitchFamily="18" charset="0"/>
                <a:cs typeface="Times New Roman" pitchFamily="18" charset="0"/>
              </a:rPr>
              <a:t>нації;    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Heavy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удосконалювати вміння аналізувати роман, образи твору;                 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Heavy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подати образ Марії  як символічний образ України; 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Heavy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працювати з текстом вибірково, зіставляти, робити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000" b="1" i="1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висновки; 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Heavy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розвивати творчі здібності, уяву;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Heavy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розвивати зв’язне мовлення, логічне мислення;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Heavy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виховувати почуття національної свідомості та людської      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000" b="1" i="1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гідності;             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Heavy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виховувати шанобливе ставлення до людини, її прав;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Heavy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прищеплювати віру в краще майбутнє України;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Heavy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виховувати кращі риси характеру, споконвіків </a:t>
            </a:r>
            <a:r>
              <a:rPr lang="uk-UA" sz="2000" b="1" i="1" dirty="0" smtClean="0">
                <a:solidFill>
                  <a:srgbClr val="002060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притаманні    українцям;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Heavy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розкрити духовний світ української людини на зламі століть і епох. </a:t>
            </a:r>
            <a:endParaRPr kumimoji="0" lang="uk-UA" sz="2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Heavy" pitchFamily="34" charset="0"/>
            </a:endParaRPr>
          </a:p>
        </p:txBody>
      </p:sp>
      <p:pic>
        <p:nvPicPr>
          <p:cNvPr id="3" name="Рисунок 8" descr="SO02065_.WMF"/>
          <p:cNvPicPr>
            <a:picLocks noChangeAspect="1"/>
          </p:cNvPicPr>
          <p:nvPr/>
        </p:nvPicPr>
        <p:blipFill>
          <a:blip r:embed="rId2"/>
          <a:srcRect l="41767" r="21176" b="30302"/>
          <a:stretch>
            <a:fillRect/>
          </a:stretch>
        </p:blipFill>
        <p:spPr bwMode="auto">
          <a:xfrm>
            <a:off x="142844" y="5572140"/>
            <a:ext cx="100013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42844" y="6500834"/>
            <a:ext cx="985838" cy="21431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14546" y="214290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altLang="ru-RU" sz="2000" b="1" i="1" dirty="0" smtClean="0">
                <a:solidFill>
                  <a:srgbClr val="9A0012"/>
                </a:solidFill>
                <a:latin typeface="Franklin Gothic Demi" pitchFamily="34" charset="0"/>
                <a:cs typeface="Arial" pitchFamily="34" charset="0"/>
              </a:rPr>
              <a:t>Використані джерела</a:t>
            </a:r>
          </a:p>
          <a:p>
            <a:pPr algn="ctr"/>
            <a:r>
              <a:rPr lang="uk-UA" altLang="ru-RU" sz="2000" b="1" i="1" dirty="0" smtClean="0">
                <a:solidFill>
                  <a:srgbClr val="9A0012"/>
                </a:solidFill>
                <a:latin typeface="Franklin Gothic Demi" pitchFamily="34" charset="0"/>
                <a:cs typeface="Arial" pitchFamily="34" charset="0"/>
              </a:rPr>
              <a:t>Література:</a:t>
            </a:r>
            <a:endParaRPr lang="ru-RU" sz="2000" i="1" dirty="0">
              <a:solidFill>
                <a:srgbClr val="9A0012"/>
              </a:solidFill>
              <a:latin typeface="Franklin Gothic Demi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728" y="1071546"/>
            <a:ext cx="6572296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altLang="ru-RU" b="1" i="1" dirty="0" smtClean="0">
                <a:solidFill>
                  <a:srgbClr val="002060"/>
                </a:solidFill>
                <a:latin typeface="Franklin Gothic Demi" pitchFamily="34" charset="0"/>
                <a:cs typeface="Arial" pitchFamily="34" charset="0"/>
              </a:rPr>
              <a:t>-   Бас Ольга. Українська література. Розробки уроків. 11 клас. – Тернопіль. Підручники і посібники, 2005. – 224с.</a:t>
            </a:r>
            <a:endParaRPr lang="ru-RU" altLang="ru-RU" b="1" i="1" dirty="0" smtClean="0">
              <a:solidFill>
                <a:srgbClr val="002060"/>
              </a:solidFill>
              <a:latin typeface="Franklin Gothic Demi" pitchFamily="34" charset="0"/>
              <a:cs typeface="Arial" pitchFamily="34" charset="0"/>
            </a:endParaRPr>
          </a:p>
          <a:p>
            <a:pPr>
              <a:defRPr/>
            </a:pPr>
            <a:r>
              <a:rPr lang="uk-UA" altLang="ru-RU" b="1" i="1" dirty="0" smtClean="0">
                <a:solidFill>
                  <a:srgbClr val="002060"/>
                </a:solidFill>
                <a:latin typeface="Franklin Gothic Demi" pitchFamily="34" charset="0"/>
                <a:cs typeface="Arial" pitchFamily="34" charset="0"/>
              </a:rPr>
              <a:t>-   Бусел В.Т. </a:t>
            </a:r>
            <a:r>
              <a:rPr lang="ru-RU" altLang="ru-RU" b="1" i="1" dirty="0" smtClean="0">
                <a:solidFill>
                  <a:srgbClr val="002060"/>
                </a:solidFill>
                <a:latin typeface="Franklin Gothic Demi" pitchFamily="34" charset="0"/>
                <a:cs typeface="Arial" pitchFamily="34" charset="0"/>
              </a:rPr>
              <a:t>Великий </a:t>
            </a:r>
            <a:r>
              <a:rPr lang="ru-RU" altLang="ru-RU" b="1" i="1" dirty="0" err="1" smtClean="0">
                <a:solidFill>
                  <a:srgbClr val="002060"/>
                </a:solidFill>
                <a:latin typeface="Franklin Gothic Demi" pitchFamily="34" charset="0"/>
                <a:cs typeface="Arial" pitchFamily="34" charset="0"/>
              </a:rPr>
              <a:t>тлумачний</a:t>
            </a:r>
            <a:r>
              <a:rPr lang="ru-RU" altLang="ru-RU" b="1" i="1" dirty="0" smtClean="0">
                <a:solidFill>
                  <a:srgbClr val="002060"/>
                </a:solidFill>
                <a:latin typeface="Franklin Gothic Demi" pitchFamily="34" charset="0"/>
                <a:cs typeface="Arial" pitchFamily="34" charset="0"/>
              </a:rPr>
              <a:t> словник </a:t>
            </a:r>
            <a:r>
              <a:rPr lang="uk-UA" altLang="ru-RU" b="1" i="1" dirty="0" smtClean="0">
                <a:solidFill>
                  <a:srgbClr val="002060"/>
                </a:solidFill>
                <a:latin typeface="Franklin Gothic Demi" pitchFamily="34" charset="0"/>
                <a:cs typeface="Arial" pitchFamily="34" charset="0"/>
              </a:rPr>
              <a:t>сучасної української мови. – Київ: Ірпінь: ВТФ «Перун», 2004. – 1440с.</a:t>
            </a:r>
            <a:endParaRPr lang="ru-RU" altLang="ru-RU" b="1" i="1" dirty="0" smtClean="0">
              <a:solidFill>
                <a:srgbClr val="002060"/>
              </a:solidFill>
              <a:latin typeface="Franklin Gothic Demi" pitchFamily="34" charset="0"/>
              <a:cs typeface="Arial" pitchFamily="34" charset="0"/>
            </a:endParaRPr>
          </a:p>
          <a:p>
            <a:pPr>
              <a:defRPr/>
            </a:pPr>
            <a:r>
              <a:rPr lang="uk-UA" altLang="ru-RU" b="1" i="1" dirty="0" smtClean="0">
                <a:solidFill>
                  <a:srgbClr val="002060"/>
                </a:solidFill>
                <a:latin typeface="Franklin Gothic Demi" pitchFamily="34" charset="0"/>
                <a:cs typeface="Arial" pitchFamily="34" charset="0"/>
              </a:rPr>
              <a:t>-   Кривка Н.В. Українська література.11 клас. Плани-конспекти уроків. – Харків: Веста: Видавництво «Ранок», 2002. – 240с.</a:t>
            </a:r>
            <a:endParaRPr lang="ru-RU" altLang="ru-RU" b="1" i="1" dirty="0" smtClean="0">
              <a:solidFill>
                <a:srgbClr val="002060"/>
              </a:solidFill>
              <a:latin typeface="Franklin Gothic Demi" pitchFamily="34" charset="0"/>
              <a:cs typeface="Arial" pitchFamily="34" charset="0"/>
            </a:endParaRPr>
          </a:p>
          <a:p>
            <a:pPr>
              <a:defRPr/>
            </a:pPr>
            <a:r>
              <a:rPr lang="uk-UA" altLang="ru-RU" b="1" i="1" dirty="0" smtClean="0">
                <a:solidFill>
                  <a:srgbClr val="002060"/>
                </a:solidFill>
                <a:latin typeface="Franklin Gothic Demi" pitchFamily="34" charset="0"/>
                <a:cs typeface="Arial" pitchFamily="34" charset="0"/>
              </a:rPr>
              <a:t> -   </a:t>
            </a:r>
            <a:r>
              <a:rPr lang="uk-UA" altLang="ru-RU" b="1" i="1" dirty="0" err="1" smtClean="0">
                <a:solidFill>
                  <a:srgbClr val="002060"/>
                </a:solidFill>
                <a:latin typeface="Franklin Gothic Demi" pitchFamily="34" charset="0"/>
                <a:cs typeface="Arial" pitchFamily="34" charset="0"/>
              </a:rPr>
              <a:t>Куриліна</a:t>
            </a:r>
            <a:r>
              <a:rPr lang="uk-UA" altLang="ru-RU" b="1" i="1" dirty="0" smtClean="0">
                <a:solidFill>
                  <a:srgbClr val="002060"/>
                </a:solidFill>
                <a:latin typeface="Franklin Gothic Demi" pitchFamily="34" charset="0"/>
                <a:cs typeface="Arial" pitchFamily="34" charset="0"/>
              </a:rPr>
              <a:t> О. В., Шевчук Н.І., Горячева О. М., Земляна Г. І., Осьмак Н.Д. Українська література. Довідник + Тести. (повний повторювальний курс, підготовка до зовнішнього незалежного оцінювання). – Кам</a:t>
            </a:r>
            <a:r>
              <a:rPr lang="en-US" altLang="ru-RU" b="1" i="1" dirty="0" smtClean="0">
                <a:solidFill>
                  <a:srgbClr val="002060"/>
                </a:solidFill>
                <a:latin typeface="Franklin Gothic Demi" pitchFamily="34" charset="0"/>
                <a:cs typeface="Arial" pitchFamily="34" charset="0"/>
              </a:rPr>
              <a:t>`</a:t>
            </a:r>
            <a:r>
              <a:rPr lang="uk-UA" altLang="ru-RU" b="1" i="1" dirty="0" smtClean="0">
                <a:solidFill>
                  <a:srgbClr val="002060"/>
                </a:solidFill>
                <a:latin typeface="Franklin Gothic Demi" pitchFamily="34" charset="0"/>
                <a:cs typeface="Arial" pitchFamily="34" charset="0"/>
              </a:rPr>
              <a:t>янець- </a:t>
            </a:r>
            <a:r>
              <a:rPr lang="uk-UA" altLang="ru-RU" b="1" i="1" dirty="0" err="1" smtClean="0">
                <a:solidFill>
                  <a:srgbClr val="002060"/>
                </a:solidFill>
                <a:latin typeface="Franklin Gothic Demi" pitchFamily="34" charset="0"/>
                <a:cs typeface="Arial" pitchFamily="34" charset="0"/>
              </a:rPr>
              <a:t>Подільськ</a:t>
            </a:r>
            <a:r>
              <a:rPr lang="uk-UA" altLang="ru-RU" b="1" i="1" dirty="0" smtClean="0">
                <a:solidFill>
                  <a:srgbClr val="002060"/>
                </a:solidFill>
                <a:latin typeface="Franklin Gothic Demi" pitchFamily="34" charset="0"/>
                <a:cs typeface="Arial" pitchFamily="34" charset="0"/>
              </a:rPr>
              <a:t> : </a:t>
            </a:r>
            <a:r>
              <a:rPr lang="uk-UA" altLang="ru-RU" b="1" i="1" dirty="0" err="1" smtClean="0">
                <a:solidFill>
                  <a:srgbClr val="002060"/>
                </a:solidFill>
                <a:latin typeface="Franklin Gothic Demi" pitchFamily="34" charset="0"/>
                <a:cs typeface="Arial" pitchFamily="34" charset="0"/>
              </a:rPr>
              <a:t>ФОП</a:t>
            </a:r>
            <a:r>
              <a:rPr lang="uk-UA" altLang="ru-RU" b="1" i="1" dirty="0" smtClean="0">
                <a:solidFill>
                  <a:srgbClr val="002060"/>
                </a:solidFill>
                <a:latin typeface="Franklin Gothic Demi" pitchFamily="34" charset="0"/>
                <a:cs typeface="Arial" pitchFamily="34" charset="0"/>
              </a:rPr>
              <a:t>  </a:t>
            </a:r>
            <a:r>
              <a:rPr lang="uk-UA" altLang="ru-RU" b="1" i="1" dirty="0" err="1" smtClean="0">
                <a:solidFill>
                  <a:srgbClr val="002060"/>
                </a:solidFill>
                <a:latin typeface="Franklin Gothic Demi" pitchFamily="34" charset="0"/>
                <a:cs typeface="Arial" pitchFamily="34" charset="0"/>
              </a:rPr>
              <a:t>Сисин</a:t>
            </a:r>
            <a:r>
              <a:rPr lang="uk-UA" altLang="ru-RU" b="1" i="1" dirty="0" smtClean="0">
                <a:solidFill>
                  <a:srgbClr val="002060"/>
                </a:solidFill>
                <a:latin typeface="Franklin Gothic Demi" pitchFamily="34" charset="0"/>
                <a:cs typeface="Arial" pitchFamily="34" charset="0"/>
              </a:rPr>
              <a:t> О.В., 2008. – 532 с.</a:t>
            </a:r>
          </a:p>
          <a:p>
            <a:pPr algn="ctr">
              <a:defRPr/>
            </a:pPr>
            <a:endParaRPr lang="uk-UA" altLang="ru-RU" sz="2000" b="1" i="1" dirty="0" smtClean="0">
              <a:solidFill>
                <a:srgbClr val="9A0012"/>
              </a:solidFill>
              <a:latin typeface="Franklin Gothic Demi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uk-UA" altLang="ru-RU" sz="2000" b="1" i="1" dirty="0" smtClean="0">
                <a:solidFill>
                  <a:srgbClr val="9A0012"/>
                </a:solidFill>
                <a:latin typeface="Franklin Gothic Demi" pitchFamily="34" charset="0"/>
                <a:cs typeface="Arial" pitchFamily="34" charset="0"/>
              </a:rPr>
              <a:t>Інтернет </a:t>
            </a:r>
            <a:r>
              <a:rPr lang="uk-UA" altLang="ru-RU" sz="2000" b="1" i="1" dirty="0" smtClean="0">
                <a:solidFill>
                  <a:srgbClr val="9A0012"/>
                </a:solidFill>
                <a:latin typeface="Franklin Gothic Demi" pitchFamily="34" charset="0"/>
                <a:cs typeface="Arial" pitchFamily="34" charset="0"/>
              </a:rPr>
              <a:t>- ресурси:</a:t>
            </a:r>
            <a:endParaRPr lang="ru-RU" altLang="ru-RU" sz="2000" b="1" i="1" dirty="0" smtClean="0">
              <a:solidFill>
                <a:srgbClr val="9A0012"/>
              </a:solidFill>
              <a:latin typeface="Franklin Gothic Demi" pitchFamily="34" charset="0"/>
              <a:cs typeface="Arial" pitchFamily="34" charset="0"/>
            </a:endParaRPr>
          </a:p>
          <a:p>
            <a:pPr>
              <a:defRPr/>
            </a:pPr>
            <a:r>
              <a:rPr lang="uk-UA" altLang="ru-RU" b="1" dirty="0" smtClean="0">
                <a:solidFill>
                  <a:srgbClr val="9A0012"/>
                </a:solidFill>
                <a:latin typeface="Franklin Gothic Demi" pitchFamily="34" charset="0"/>
                <a:cs typeface="Arial" pitchFamily="34" charset="0"/>
              </a:rPr>
              <a:t>  </a:t>
            </a:r>
          </a:p>
          <a:p>
            <a:pPr>
              <a:defRPr/>
            </a:pPr>
            <a:r>
              <a:rPr lang="uk-UA" altLang="ru-RU" b="1" dirty="0" smtClean="0">
                <a:solidFill>
                  <a:srgbClr val="002060"/>
                </a:solidFill>
                <a:latin typeface="Franklin Gothic Demi" pitchFamily="34" charset="0"/>
                <a:cs typeface="Arial" pitchFamily="34" charset="0"/>
              </a:rPr>
              <a:t> </a:t>
            </a:r>
            <a:r>
              <a:rPr lang="uk-UA" altLang="ru-RU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	</a:t>
            </a:r>
            <a:endParaRPr lang="ru-RU" altLang="ru-RU" i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8" descr="SO02065_.WMF"/>
          <p:cNvPicPr>
            <a:picLocks noChangeAspect="1"/>
          </p:cNvPicPr>
          <p:nvPr/>
        </p:nvPicPr>
        <p:blipFill>
          <a:blip r:embed="rId2"/>
          <a:srcRect l="41767" r="21176" b="30302"/>
          <a:stretch>
            <a:fillRect/>
          </a:stretch>
        </p:blipFill>
        <p:spPr bwMode="auto">
          <a:xfrm>
            <a:off x="142844" y="5572140"/>
            <a:ext cx="100013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42844" y="6500834"/>
            <a:ext cx="985838" cy="21431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500166" y="4929198"/>
            <a:ext cx="66437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i="1" dirty="0" smtClean="0">
                <a:solidFill>
                  <a:srgbClr val="002060"/>
                </a:solidFill>
                <a:latin typeface="Franklin Gothic Demi" pitchFamily="34" charset="0"/>
              </a:rPr>
              <a:t>http://zubrila.com/урок-на-тему-улас-самчук-марія-ром</a:t>
            </a:r>
            <a:r>
              <a:rPr lang="uk-UA" dirty="0" smtClean="0"/>
              <a:t>/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500166" y="5286388"/>
            <a:ext cx="68580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  <a:latin typeface="Franklin Gothic Demi" pitchFamily="34" charset="0"/>
              </a:rPr>
              <a:t>http://nayrok.com.ua/plankonspekt/851-plan-konspekt-roman-ulasa-samchuka-marya-storichna-osnova-tvoru-problematika-ukrayinska-lteratura-storya.html</a:t>
            </a:r>
            <a:endParaRPr lang="ru-RU" b="1" i="1" dirty="0">
              <a:solidFill>
                <a:srgbClr val="002060"/>
              </a:solidFill>
              <a:latin typeface="Franklin Gothic Demi" pitchFamily="34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1"/>
          <p:cNvSpPr>
            <a:spLocks noChangeArrowheads="1"/>
          </p:cNvSpPr>
          <p:nvPr/>
        </p:nvSpPr>
        <p:spPr bwMode="auto">
          <a:xfrm>
            <a:off x="4357686" y="0"/>
            <a:ext cx="4286280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b="1" i="1" dirty="0" smtClean="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b="1" i="1" dirty="0" smtClean="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Не дайте, люди, Україні вмерти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rgbClr val="9A0012"/>
              </a:solidFill>
              <a:effectLst/>
              <a:latin typeface="Franklin Gothic Heavy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Ні в правнуках, ні в дітях, ні в собі.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rgbClr val="9A0012"/>
              </a:solidFill>
              <a:effectLst/>
              <a:latin typeface="Franklin Gothic Heavy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В. Симоненко</a:t>
            </a:r>
            <a:endParaRPr kumimoji="0" lang="uk-UA" sz="4000" b="1" u="none" strike="noStrike" cap="none" normalizeH="0" baseline="0" dirty="0" smtClean="0">
              <a:ln>
                <a:noFill/>
              </a:ln>
              <a:solidFill>
                <a:srgbClr val="9A0012"/>
              </a:solidFill>
              <a:effectLst/>
              <a:latin typeface="Franklin Gothic Heavy" pitchFamily="34" charset="0"/>
            </a:endParaRPr>
          </a:p>
        </p:txBody>
      </p:sp>
      <p:pic>
        <p:nvPicPr>
          <p:cNvPr id="18434" name="Picture 2" descr="http://on2.docdat.com/tw_files2/urls_17/10/d-9625/img2.jpg"/>
          <p:cNvPicPr>
            <a:picLocks noChangeAspect="1" noChangeArrowheads="1"/>
          </p:cNvPicPr>
          <p:nvPr/>
        </p:nvPicPr>
        <p:blipFill>
          <a:blip r:embed="rId2"/>
          <a:srcRect l="10860" r="9049"/>
          <a:stretch>
            <a:fillRect/>
          </a:stretch>
        </p:blipFill>
        <p:spPr bwMode="auto">
          <a:xfrm>
            <a:off x="571472" y="1071546"/>
            <a:ext cx="4286280" cy="421480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4" name="Рисунок 8" descr="SO02065_.WMF"/>
          <p:cNvPicPr>
            <a:picLocks noChangeAspect="1"/>
          </p:cNvPicPr>
          <p:nvPr/>
        </p:nvPicPr>
        <p:blipFill>
          <a:blip r:embed="rId3"/>
          <a:srcRect l="41767" r="21176" b="30302"/>
          <a:stretch>
            <a:fillRect/>
          </a:stretch>
        </p:blipFill>
        <p:spPr bwMode="auto">
          <a:xfrm>
            <a:off x="142844" y="5572140"/>
            <a:ext cx="100013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42844" y="6500834"/>
            <a:ext cx="985838" cy="21431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01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01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3786182" y="642918"/>
            <a:ext cx="464347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err="1" smtClean="0">
                <a:solidFill>
                  <a:srgbClr val="002060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Образи</a:t>
            </a:r>
            <a:r>
              <a:rPr lang="ru-RU" sz="2400" b="1" i="1" dirty="0" smtClean="0">
                <a:solidFill>
                  <a:srgbClr val="002060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роману 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мають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надзвичайно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велику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широту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узагальнення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.  </a:t>
            </a:r>
          </a:p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Доля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Марії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—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це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доля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тисяч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і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українських</a:t>
            </a:r>
            <a:r>
              <a:rPr lang="ru-RU" sz="2400" b="1" i="1" dirty="0" smtClean="0">
                <a:solidFill>
                  <a:srgbClr val="002060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002060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матерів,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недарма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роман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присвячено</a:t>
            </a:r>
            <a:r>
              <a:rPr lang="ru-RU" sz="2400" b="1" i="1" dirty="0" smtClean="0">
                <a:solidFill>
                  <a:srgbClr val="002060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002060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всім</a:t>
            </a:r>
            <a:r>
              <a:rPr lang="ru-RU" sz="2400" b="1" i="1" dirty="0" smtClean="0">
                <a:solidFill>
                  <a:srgbClr val="002060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українським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«матерям,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що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загинули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голодною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смертю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на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Україні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в роках 1932—1933».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Герої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втілюють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у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собі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всі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риси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українського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національного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характеру,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їхній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шлях —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це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шлях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української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людини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загалом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Heavy" pitchFamily="34" charset="0"/>
            </a:endParaRPr>
          </a:p>
        </p:txBody>
      </p:sp>
      <p:pic>
        <p:nvPicPr>
          <p:cNvPr id="6" name="Picture 4" descr="http://inpleno.com.ua/images/000051337.jpeg"/>
          <p:cNvPicPr>
            <a:picLocks noChangeAspect="1" noChangeArrowheads="1"/>
          </p:cNvPicPr>
          <p:nvPr/>
        </p:nvPicPr>
        <p:blipFill>
          <a:blip r:embed="rId2"/>
          <a:srcRect t="8732" r="9274"/>
          <a:stretch>
            <a:fillRect/>
          </a:stretch>
        </p:blipFill>
        <p:spPr bwMode="auto">
          <a:xfrm>
            <a:off x="428596" y="928670"/>
            <a:ext cx="3143272" cy="46434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8" descr="SO02065_.WMF"/>
          <p:cNvPicPr>
            <a:picLocks noChangeAspect="1"/>
          </p:cNvPicPr>
          <p:nvPr/>
        </p:nvPicPr>
        <p:blipFill>
          <a:blip r:embed="rId3"/>
          <a:srcRect l="41767" r="21176" b="30302"/>
          <a:stretch>
            <a:fillRect/>
          </a:stretch>
        </p:blipFill>
        <p:spPr bwMode="auto">
          <a:xfrm>
            <a:off x="142844" y="5572140"/>
            <a:ext cx="100013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42844" y="6500834"/>
            <a:ext cx="985838" cy="21431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20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20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1"/>
          <p:cNvSpPr>
            <a:spLocks noChangeArrowheads="1"/>
          </p:cNvSpPr>
          <p:nvPr/>
        </p:nvSpPr>
        <p:spPr bwMode="auto">
          <a:xfrm>
            <a:off x="642910" y="428604"/>
            <a:ext cx="7858180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Словникова робота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Heavy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Ментальність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– глибинний рівень колективної та індивідуальної свідомості, який включає і 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безсвідомість, що характеризує 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сукупність соціальних настанов та нахилів до дій, мислення та відчуття певного сприйняття світу. </a:t>
            </a:r>
            <a:endParaRPr kumimoji="0" lang="uk-UA" sz="2400" b="1" i="1" u="none" strike="noStrike" cap="none" normalizeH="0" baseline="0" dirty="0" smtClean="0">
              <a:ln>
                <a:noFill/>
              </a:ln>
              <a:solidFill>
                <a:srgbClr val="9A0012"/>
              </a:solidFill>
              <a:effectLst/>
              <a:latin typeface="Franklin Gothic Heavy" pitchFamily="34" charset="0"/>
            </a:endParaRPr>
          </a:p>
        </p:txBody>
      </p:sp>
      <p:pic>
        <p:nvPicPr>
          <p:cNvPr id="5" name="Picture 4" descr="http://rodrus.net/news/i/full1314384550.jpg"/>
          <p:cNvPicPr>
            <a:picLocks noChangeAspect="1" noChangeArrowheads="1"/>
          </p:cNvPicPr>
          <p:nvPr/>
        </p:nvPicPr>
        <p:blipFill>
          <a:blip r:embed="rId2"/>
          <a:srcRect l="7475" t="28658" r="7780" b="17950"/>
          <a:stretch>
            <a:fillRect/>
          </a:stretch>
        </p:blipFill>
        <p:spPr bwMode="auto">
          <a:xfrm>
            <a:off x="1571604" y="3143248"/>
            <a:ext cx="6500858" cy="3071834"/>
          </a:xfrm>
          <a:prstGeom prst="rect">
            <a:avLst/>
          </a:prstGeom>
          <a:noFill/>
        </p:spPr>
      </p:pic>
      <p:pic>
        <p:nvPicPr>
          <p:cNvPr id="4" name="Рисунок 8" descr="SO02065_.WMF"/>
          <p:cNvPicPr>
            <a:picLocks noChangeAspect="1"/>
          </p:cNvPicPr>
          <p:nvPr/>
        </p:nvPicPr>
        <p:blipFill>
          <a:blip r:embed="rId3"/>
          <a:srcRect l="41767" r="21176" b="30302"/>
          <a:stretch>
            <a:fillRect/>
          </a:stretch>
        </p:blipFill>
        <p:spPr bwMode="auto">
          <a:xfrm>
            <a:off x="142844" y="5572140"/>
            <a:ext cx="100013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42844" y="6500834"/>
            <a:ext cx="985838" cy="21431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5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Rectangle 1"/>
          <p:cNvSpPr>
            <a:spLocks noChangeArrowheads="1"/>
          </p:cNvSpPr>
          <p:nvPr/>
        </p:nvSpPr>
        <p:spPr bwMode="auto">
          <a:xfrm>
            <a:off x="785786" y="428604"/>
            <a:ext cx="7643834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Наше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завдання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на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сьогоднішньому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уроці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— через думки,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які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виникли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під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час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аналізу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тексту,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систематизувати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враження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про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героїв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роману,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зуміти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проникнути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в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їхній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внутрішній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світ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зрозуміти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символіку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образів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Heavy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b="1" i="1" dirty="0" smtClean="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b="1" i="1" dirty="0" smtClean="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b="1" i="1" dirty="0" smtClean="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        Словникова робота  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Heavy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Символ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9A000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–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9A000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це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9A000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9A000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художній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9A000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образ,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9A000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який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9A000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9A000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умовно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9A000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9A000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відбиває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9A000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9A000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яку-небудь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9A000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думку ,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9A000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ідею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9A000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,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9A000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почуття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9A000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9A000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тощо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9A000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.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9A0000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uk-UA" sz="2400" b="1" i="1" u="none" strike="noStrike" cap="none" normalizeH="0" baseline="0" dirty="0" smtClean="0">
              <a:ln>
                <a:noFill/>
              </a:ln>
              <a:solidFill>
                <a:srgbClr val="9A0000"/>
              </a:solidFill>
              <a:effectLst/>
              <a:latin typeface="Franklin Gothic Heavy" pitchFamily="34" charset="0"/>
            </a:endParaRPr>
          </a:p>
        </p:txBody>
      </p:sp>
      <p:pic>
        <p:nvPicPr>
          <p:cNvPr id="15362" name="Picture 2" descr="http://fs00.infourok.ru/images/doc/180/206089/img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2500306"/>
            <a:ext cx="3643338" cy="20716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8" descr="SO02065_.WMF"/>
          <p:cNvPicPr>
            <a:picLocks noChangeAspect="1"/>
          </p:cNvPicPr>
          <p:nvPr/>
        </p:nvPicPr>
        <p:blipFill>
          <a:blip r:embed="rId3"/>
          <a:srcRect l="41767" r="21176" b="30302"/>
          <a:stretch>
            <a:fillRect/>
          </a:stretch>
        </p:blipFill>
        <p:spPr bwMode="auto">
          <a:xfrm>
            <a:off x="142844" y="5572140"/>
            <a:ext cx="100013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42844" y="6500834"/>
            <a:ext cx="985838" cy="21431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4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4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044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044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044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044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044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044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044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044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Rectangle 1"/>
          <p:cNvSpPr>
            <a:spLocks noChangeArrowheads="1"/>
          </p:cNvSpPr>
          <p:nvPr/>
        </p:nvSpPr>
        <p:spPr bwMode="auto">
          <a:xfrm>
            <a:off x="785786" y="1142984"/>
            <a:ext cx="642942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5800" algn="l"/>
              </a:tabLst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Heavy" pitchFamily="34" charset="0"/>
                <a:ea typeface="Times New Roman" pitchFamily="18" charset="0"/>
              </a:rPr>
              <a:t>  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rgbClr val="9A0012"/>
              </a:solidFill>
              <a:effectLst/>
              <a:latin typeface="Franklin Gothic Heavy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5800" algn="l"/>
              </a:tabLst>
            </a:pP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         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rgbClr val="9A0012"/>
              </a:solidFill>
              <a:effectLst/>
              <a:latin typeface="Franklin Gothic Heavy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85800" algn="l"/>
              </a:tabLst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Портрет 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9A0012"/>
              </a:solidFill>
              <a:effectLst/>
              <a:latin typeface="Franklin Gothic Heavy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85800" algn="l"/>
              </a:tabLst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Вчинки 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9A0012"/>
              </a:solidFill>
              <a:effectLst/>
              <a:latin typeface="Franklin Gothic Heavy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85800" algn="l"/>
              </a:tabLst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Характеристика  </a:t>
            </a:r>
            <a:r>
              <a:rPr kumimoji="0" lang="uk-UA" sz="2800" b="1" i="1" u="none" strike="noStrike" cap="none" normalizeH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героя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85800" algn="l"/>
              </a:tabLst>
            </a:pPr>
            <a:r>
              <a:rPr kumimoji="0" lang="uk-UA" sz="2800" b="1" i="1" u="none" strike="noStrike" cap="none" normalizeH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іншими персонажами 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9A0012"/>
              </a:solidFill>
              <a:effectLst/>
              <a:latin typeface="Franklin Gothic Heavy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85800" algn="l"/>
              </a:tabLst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Мова героя 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9A0012"/>
              </a:solidFill>
              <a:effectLst/>
              <a:latin typeface="Franklin Gothic Heavy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85800" algn="l"/>
              </a:tabLst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Ставлення автора до </a:t>
            </a:r>
            <a:r>
              <a:rPr lang="uk-UA" sz="2800" b="1" i="1" dirty="0" smtClean="0">
                <a:solidFill>
                  <a:srgbClr val="9A0012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 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85800" algn="l"/>
              </a:tabLst>
            </a:pPr>
            <a:r>
              <a:rPr lang="uk-UA" sz="2800" b="1" i="1" dirty="0" smtClean="0">
                <a:solidFill>
                  <a:srgbClr val="9A0012"/>
                </a:solidFill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персонажа 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9A0012"/>
              </a:solidFill>
              <a:effectLst/>
              <a:latin typeface="Franklin Gothic Heavy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85800" algn="l"/>
              </a:tabLst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Особисте ставлення читача до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85800" algn="l"/>
              </a:tabLst>
            </a:pPr>
            <a:r>
              <a:rPr kumimoji="0" lang="uk-UA" sz="2800" b="1" i="1" u="none" strike="noStrike" cap="none" normalizeH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rgbClr val="9A0012"/>
                </a:solidFill>
                <a:effectLst/>
                <a:latin typeface="Franklin Gothic Heavy" pitchFamily="34" charset="0"/>
                <a:ea typeface="Calibri" pitchFamily="34" charset="0"/>
                <a:cs typeface="Times New Roman" pitchFamily="18" charset="0"/>
              </a:rPr>
              <a:t>героя твору </a:t>
            </a:r>
            <a:endParaRPr kumimoji="0" lang="uk-UA" sz="2800" b="1" i="1" u="none" strike="noStrike" cap="none" normalizeH="0" baseline="0" dirty="0" smtClean="0">
              <a:ln>
                <a:noFill/>
              </a:ln>
              <a:solidFill>
                <a:srgbClr val="9A0012"/>
              </a:solidFill>
              <a:effectLst/>
              <a:latin typeface="Franklin Gothic Heavy" pitchFamily="34" charset="0"/>
            </a:endParaRPr>
          </a:p>
        </p:txBody>
      </p:sp>
      <p:pic>
        <p:nvPicPr>
          <p:cNvPr id="14342" name="Picture 6" descr="http://a23004.rimg.info/icon/2155824000d3506315e932ae1c717eae12f37de6ac.gif"/>
          <p:cNvPicPr>
            <a:picLocks noChangeAspect="1" noChangeArrowheads="1"/>
          </p:cNvPicPr>
          <p:nvPr/>
        </p:nvPicPr>
        <p:blipFill>
          <a:blip r:embed="rId2"/>
          <a:srcRect l="3750" t="2475" r="2499" b="5940"/>
          <a:stretch>
            <a:fillRect/>
          </a:stretch>
        </p:blipFill>
        <p:spPr bwMode="auto">
          <a:xfrm>
            <a:off x="5572132" y="1785926"/>
            <a:ext cx="3357586" cy="26432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928794" y="428604"/>
            <a:ext cx="52546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i="1" dirty="0" smtClean="0">
                <a:solidFill>
                  <a:srgbClr val="9A0012"/>
                </a:solidFill>
                <a:latin typeface="Franklin Gothic Heavy" pitchFamily="34" charset="0"/>
                <a:ea typeface="Times New Roman" pitchFamily="18" charset="0"/>
              </a:rPr>
              <a:t>План характеристики героїв  твору </a:t>
            </a:r>
            <a:endParaRPr lang="ru-RU" sz="3600" dirty="0"/>
          </a:p>
        </p:txBody>
      </p:sp>
      <p:pic>
        <p:nvPicPr>
          <p:cNvPr id="5" name="Рисунок 8" descr="SO02065_.WMF"/>
          <p:cNvPicPr>
            <a:picLocks noChangeAspect="1"/>
          </p:cNvPicPr>
          <p:nvPr/>
        </p:nvPicPr>
        <p:blipFill>
          <a:blip r:embed="rId3"/>
          <a:srcRect l="41767" r="21176" b="30302"/>
          <a:stretch>
            <a:fillRect/>
          </a:stretch>
        </p:blipFill>
        <p:spPr bwMode="auto">
          <a:xfrm>
            <a:off x="142844" y="5572140"/>
            <a:ext cx="100013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42844" y="6500834"/>
            <a:ext cx="985838" cy="21431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03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03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5" name="Rectangle 1"/>
          <p:cNvSpPr>
            <a:spLocks noChangeArrowheads="1"/>
          </p:cNvSpPr>
          <p:nvPr/>
        </p:nvSpPr>
        <p:spPr bwMode="auto">
          <a:xfrm>
            <a:off x="1214414" y="500042"/>
            <a:ext cx="652191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9A0000"/>
                </a:solidFill>
                <a:effectLst/>
                <a:latin typeface="Franklin Gothic Heavy" pitchFamily="34" charset="0"/>
                <a:ea typeface="Times New Roman" pitchFamily="18" charset="0"/>
              </a:rPr>
              <a:t>Характеристика образу </a:t>
            </a: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rgbClr val="9A0000"/>
                </a:solidFill>
                <a:effectLst/>
                <a:latin typeface="Franklin Gothic Heavy" pitchFamily="34" charset="0"/>
                <a:ea typeface="Times New Roman" pitchFamily="18" charset="0"/>
              </a:rPr>
              <a:t>Марії</a:t>
            </a:r>
            <a:endParaRPr kumimoji="0" lang="uk-UA" sz="3200" b="0" i="1" u="none" strike="noStrike" cap="none" normalizeH="0" baseline="0" dirty="0" smtClean="0">
              <a:ln>
                <a:noFill/>
              </a:ln>
              <a:solidFill>
                <a:srgbClr val="9A0000"/>
              </a:solidFill>
              <a:effectLst/>
              <a:latin typeface="Franklin Gothic Heavy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1928802"/>
            <a:ext cx="86439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</a:pPr>
            <a:r>
              <a:rPr lang="uk-UA" b="1" i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714876" y="1714488"/>
            <a:ext cx="3786198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uk-UA" altLang="uk-UA" sz="2000" b="1" i="1" dirty="0" smtClean="0">
                <a:solidFill>
                  <a:srgbClr val="002060"/>
                </a:solidFill>
                <a:latin typeface="Arial Black" pitchFamily="34" charset="0"/>
              </a:rPr>
              <a:t>   </a:t>
            </a:r>
            <a:r>
              <a:rPr lang="uk-UA" altLang="uk-UA" sz="2800" b="1" i="1" dirty="0" smtClean="0">
                <a:solidFill>
                  <a:srgbClr val="9A0000"/>
                </a:solidFill>
                <a:latin typeface="Arial Black" pitchFamily="34" charset="0"/>
              </a:rPr>
              <a:t>Марія</a:t>
            </a:r>
            <a:r>
              <a:rPr lang="uk-UA" altLang="uk-UA" sz="2000" b="1" i="1" dirty="0" smtClean="0">
                <a:solidFill>
                  <a:srgbClr val="002060"/>
                </a:solidFill>
                <a:latin typeface="Arial Black" pitchFamily="34" charset="0"/>
              </a:rPr>
              <a:t> є головним персонажем роману. Весь твір побудовано як хроніка її життя. Образ Марії ніби поділяється на кілька рівнів. З одного боку -- це образ української дівчини, з іншого – тисяч і тисяч жінок, символ самої України. Образ Марії також співвідносний із образом Божої Матері.</a:t>
            </a:r>
            <a:endParaRPr lang="uk-UA" altLang="uk-UA" sz="2000" b="1" i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13314" name="Picture 2" descr="http://www.screens-hd.ru/uploads/images/r/i/s/risunki_karandashom_tatu_dlja_nachinaushihsja_10.jpg"/>
          <p:cNvPicPr>
            <a:picLocks noChangeAspect="1" noChangeArrowheads="1"/>
          </p:cNvPicPr>
          <p:nvPr/>
        </p:nvPicPr>
        <p:blipFill>
          <a:blip r:embed="rId2" cstate="print"/>
          <a:srcRect l="20455" r="13414" b="24302"/>
          <a:stretch>
            <a:fillRect/>
          </a:stretch>
        </p:blipFill>
        <p:spPr bwMode="auto">
          <a:xfrm>
            <a:off x="500034" y="1214422"/>
            <a:ext cx="2571768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8" name="Picture 6" descr="http://artcriminalist.com/wp-content/uploads/2015/02/%D1%83%D0%BA%D1%80.%D0%BA%D0%BE%D1%81%D1%82.5..jpg"/>
          <p:cNvPicPr>
            <a:picLocks noChangeAspect="1" noChangeArrowheads="1"/>
          </p:cNvPicPr>
          <p:nvPr/>
        </p:nvPicPr>
        <p:blipFill>
          <a:blip r:embed="rId3"/>
          <a:srcRect l="25714"/>
          <a:stretch>
            <a:fillRect/>
          </a:stretch>
        </p:blipFill>
        <p:spPr bwMode="auto">
          <a:xfrm flipH="1">
            <a:off x="2500298" y="2643182"/>
            <a:ext cx="2214578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20" name="Picture 8" descr="http://www.mybrokenfiat.com/uploads/7/3/4/6/7346785/669260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3429000"/>
            <a:ext cx="2381250" cy="29622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8" descr="SO02065_.WMF"/>
          <p:cNvPicPr>
            <a:picLocks noChangeAspect="1"/>
          </p:cNvPicPr>
          <p:nvPr/>
        </p:nvPicPr>
        <p:blipFill>
          <a:blip r:embed="rId5"/>
          <a:srcRect l="41767" r="21176" b="30302"/>
          <a:stretch>
            <a:fillRect/>
          </a:stretch>
        </p:blipFill>
        <p:spPr bwMode="auto">
          <a:xfrm>
            <a:off x="142844" y="5572140"/>
            <a:ext cx="100013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42844" y="6500834"/>
            <a:ext cx="985838" cy="21431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1"/>
          <p:cNvSpPr>
            <a:spLocks noChangeArrowheads="1"/>
          </p:cNvSpPr>
          <p:nvPr/>
        </p:nvSpPr>
        <p:spPr bwMode="auto">
          <a:xfrm>
            <a:off x="4786298" y="1142984"/>
            <a:ext cx="8715404" cy="443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5800" algn="l"/>
              </a:tabLst>
            </a:pP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9A0012"/>
              </a:solidFill>
              <a:effectLst/>
              <a:latin typeface="Franklin Gothic Demi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85800" algn="l"/>
              </a:tabLst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Сильна, вольова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Demi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85800" algn="l"/>
              </a:tabLst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Працелюбна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Demi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85800" algn="l"/>
              </a:tabLst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Наполеглива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Demi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85800" algn="l"/>
              </a:tabLst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Здатна боротись за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85800" algn="l"/>
              </a:tabLst>
            </a:pPr>
            <a:r>
              <a:rPr lang="uk-UA" sz="2400" b="1" i="1" dirty="0" smtClean="0">
                <a:solidFill>
                  <a:srgbClr val="002060"/>
                </a:solidFill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своє щастя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Demi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85800" algn="l"/>
              </a:tabLst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Любляча мати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Demi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85800" algn="l"/>
              </a:tabLst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Берегиня домашнього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85800" algn="l"/>
              </a:tabLst>
            </a:pPr>
            <a:r>
              <a:rPr lang="uk-UA" sz="2400" b="1" i="1" dirty="0" smtClean="0">
                <a:solidFill>
                  <a:srgbClr val="002060"/>
                </a:solidFill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вогнища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Demi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85800" algn="l"/>
              </a:tabLst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Гарно співає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Demi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85800" algn="l"/>
              </a:tabLst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Богобоязлива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ranklin Gothic Demi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5800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anklin Gothic Dem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14414" y="500042"/>
            <a:ext cx="68451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i="1" dirty="0" smtClean="0">
                <a:solidFill>
                  <a:srgbClr val="9A0012"/>
                </a:solidFill>
                <a:latin typeface="Franklin Gothic Demi" pitchFamily="34" charset="0"/>
                <a:ea typeface="Calibri" pitchFamily="34" charset="0"/>
                <a:cs typeface="Times New Roman" pitchFamily="18" charset="0"/>
              </a:rPr>
              <a:t>План - характеристика образу Марії</a:t>
            </a:r>
            <a:endParaRPr lang="ru-RU" sz="3200" dirty="0"/>
          </a:p>
        </p:txBody>
      </p:sp>
      <p:pic>
        <p:nvPicPr>
          <p:cNvPr id="6" name="Picture 2" descr="http://bibliokid.if.ua/images/stories/news/samchuk-mar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428736"/>
            <a:ext cx="3071834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8" descr="SO02065_.WMF"/>
          <p:cNvPicPr>
            <a:picLocks noChangeAspect="1"/>
          </p:cNvPicPr>
          <p:nvPr/>
        </p:nvPicPr>
        <p:blipFill>
          <a:blip r:embed="rId3"/>
          <a:srcRect l="41767" r="21176" b="30302"/>
          <a:stretch>
            <a:fillRect/>
          </a:stretch>
        </p:blipFill>
        <p:spPr bwMode="auto">
          <a:xfrm>
            <a:off x="142844" y="5572140"/>
            <a:ext cx="100013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42844" y="6500834"/>
            <a:ext cx="985838" cy="21431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28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28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1" grpId="0"/>
    </p:bld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514</TotalTime>
  <Words>1000</Words>
  <Application>Microsoft Office PowerPoint</Application>
  <PresentationFormat>Экран (4:3)</PresentationFormat>
  <Paragraphs>158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Техническая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61</cp:revision>
  <dcterms:created xsi:type="dcterms:W3CDTF">2016-02-01T19:59:53Z</dcterms:created>
  <dcterms:modified xsi:type="dcterms:W3CDTF">2016-02-08T19:58:09Z</dcterms:modified>
</cp:coreProperties>
</file>