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200" r:id="rId1"/>
  </p:sldMasterIdLst>
  <p:notesMasterIdLst>
    <p:notesMasterId r:id="rId27"/>
  </p:notesMasterIdLst>
  <p:sldIdLst>
    <p:sldId id="256" r:id="rId2"/>
    <p:sldId id="257" r:id="rId3"/>
    <p:sldId id="261" r:id="rId4"/>
    <p:sldId id="296" r:id="rId5"/>
    <p:sldId id="265" r:id="rId6"/>
    <p:sldId id="258" r:id="rId7"/>
    <p:sldId id="264" r:id="rId8"/>
    <p:sldId id="263" r:id="rId9"/>
    <p:sldId id="284" r:id="rId10"/>
    <p:sldId id="278" r:id="rId11"/>
    <p:sldId id="291" r:id="rId12"/>
    <p:sldId id="279" r:id="rId13"/>
    <p:sldId id="280" r:id="rId14"/>
    <p:sldId id="286" r:id="rId15"/>
    <p:sldId id="287" r:id="rId16"/>
    <p:sldId id="288" r:id="rId17"/>
    <p:sldId id="289" r:id="rId18"/>
    <p:sldId id="277" r:id="rId19"/>
    <p:sldId id="274" r:id="rId20"/>
    <p:sldId id="292" r:id="rId21"/>
    <p:sldId id="294" r:id="rId22"/>
    <p:sldId id="272" r:id="rId23"/>
    <p:sldId id="276" r:id="rId24"/>
    <p:sldId id="295" r:id="rId25"/>
    <p:sldId id="260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0066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9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3A7BB78-34C3-4E06-8729-F981504C8193}" type="datetimeFigureOut">
              <a:rPr lang="ru-RU" smtClean="0"/>
              <a:pPr/>
              <a:t>24.02.2015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19740D8-B425-4130-AD85-1EDF6603566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9740D8-B425-4130-AD85-1EDF66035661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9740D8-B425-4130-AD85-1EDF66035661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24.02.2015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4201" r:id="rId1"/>
    <p:sldLayoutId id="2147484202" r:id="rId2"/>
    <p:sldLayoutId id="2147484203" r:id="rId3"/>
    <p:sldLayoutId id="2147484204" r:id="rId4"/>
    <p:sldLayoutId id="2147484205" r:id="rId5"/>
    <p:sldLayoutId id="2147484206" r:id="rId6"/>
    <p:sldLayoutId id="2147484207" r:id="rId7"/>
    <p:sldLayoutId id="2147484208" r:id="rId8"/>
    <p:sldLayoutId id="2147484209" r:id="rId9"/>
    <p:sldLayoutId id="2147484210" r:id="rId10"/>
    <p:sldLayoutId id="214748421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wisdoms.ru/" TargetMode="External"/><Relationship Id="rId3" Type="http://schemas.openxmlformats.org/officeDocument/2006/relationships/hyperlink" Target="http://smiles24.ru/" TargetMode="External"/><Relationship Id="rId7" Type="http://schemas.openxmlformats.org/officeDocument/2006/relationships/hyperlink" Target="http://www.zarlit.com/" TargetMode="External"/><Relationship Id="rId2" Type="http://schemas.openxmlformats.org/officeDocument/2006/relationships/hyperlink" Target="http://lib.rus.ec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liveinternet.ru/" TargetMode="External"/><Relationship Id="rId5" Type="http://schemas.openxmlformats.org/officeDocument/2006/relationships/hyperlink" Target="http://www.ae-lib.org.ua/" TargetMode="External"/><Relationship Id="rId4" Type="http://schemas.openxmlformats.org/officeDocument/2006/relationships/hyperlink" Target="http://ru.wikipedia.org/" TargetMode="External"/><Relationship Id="rId9" Type="http://schemas.openxmlformats.org/officeDocument/2006/relationships/hyperlink" Target="http://www.youtube.com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5720" y="285728"/>
            <a:ext cx="8429684" cy="3500462"/>
          </a:xfrm>
          <a:solidFill>
            <a:schemeClr val="accent5">
              <a:lumMod val="60000"/>
              <a:lumOff val="40000"/>
            </a:schemeClr>
          </a:solidFill>
        </p:spPr>
        <p:txBody>
          <a:bodyPr>
            <a:noAutofit/>
          </a:bodyPr>
          <a:lstStyle/>
          <a:p>
            <a:r>
              <a:rPr lang="uk-UA" sz="4400" b="1" dirty="0" smtClean="0">
                <a:solidFill>
                  <a:srgbClr val="002060"/>
                </a:solidFill>
              </a:rPr>
              <a:t>Рей Дуглас Бредбері  </a:t>
            </a:r>
            <a:r>
              <a:rPr lang="uk-UA" sz="4400" b="1" dirty="0" err="1" smtClean="0">
                <a:solidFill>
                  <a:srgbClr val="002060"/>
                </a:solidFill>
              </a:rPr>
              <a:t>”Усмішка”</a:t>
            </a:r>
            <a:r>
              <a:rPr lang="uk-UA" sz="4400" b="1" dirty="0" smtClean="0">
                <a:solidFill>
                  <a:srgbClr val="002060"/>
                </a:solidFill>
              </a:rPr>
              <a:t> . Образ Тома, його динаміка. Значення образу Джоконди для розкриття головної ідеї твору .</a:t>
            </a:r>
            <a:endParaRPr lang="ru-RU" sz="4400" b="1" dirty="0">
              <a:solidFill>
                <a:srgbClr val="002060"/>
              </a:solidFill>
            </a:endParaRPr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4000496" y="3857628"/>
            <a:ext cx="4786346" cy="2214578"/>
          </a:xfrm>
          <a:prstGeom prst="rect">
            <a:avLst/>
          </a:prstGeom>
          <a:solidFill>
            <a:srgbClr val="FFFF00"/>
          </a:solidFill>
        </p:spPr>
        <p:txBody>
          <a:bodyPr vert="horz" lIns="91440" tIns="45720" rIns="91440" bIns="45720" rtlCol="0">
            <a:normAutofit fontScale="92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uk-UA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</a:t>
            </a:r>
            <a:r>
              <a:rPr kumimoji="0" lang="uk-UA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Робота вчителя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uk-UA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світової літератури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uk-UA" sz="28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Чорнобаївської</a:t>
            </a:r>
            <a:r>
              <a:rPr kumimoji="0" lang="uk-UA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гімназії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uk-UA" sz="2800" b="1" dirty="0" err="1" smtClean="0">
                <a:solidFill>
                  <a:srgbClr val="002060"/>
                </a:solidFill>
              </a:rPr>
              <a:t>Чорнобаївської</a:t>
            </a:r>
            <a:r>
              <a:rPr lang="uk-UA" sz="2800" b="1" dirty="0" smtClean="0">
                <a:solidFill>
                  <a:srgbClr val="002060"/>
                </a:solidFill>
              </a:rPr>
              <a:t> районної ради</a:t>
            </a:r>
            <a:endParaRPr kumimoji="0" lang="uk-UA" sz="2800" b="1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uk-UA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Назаренко Юлії Юріївни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026" name="Picture 2" descr="C:\Users\XxX\Desktop\остаточні цифрові\34663_4b6b8fde14be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00" y="3571876"/>
            <a:ext cx="2286016" cy="313309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Содержимое 2"/>
          <p:cNvSpPr>
            <a:spLocks noGrp="1"/>
          </p:cNvSpPr>
          <p:nvPr>
            <p:ph idx="1"/>
          </p:nvPr>
        </p:nvSpPr>
        <p:spPr>
          <a:xfrm>
            <a:off x="1357290" y="1571612"/>
            <a:ext cx="6337300" cy="1800225"/>
          </a:xfrm>
          <a:solidFill>
            <a:schemeClr val="accent5">
              <a:lumMod val="20000"/>
              <a:lumOff val="80000"/>
            </a:schemeClr>
          </a:solidFill>
        </p:spPr>
        <p:txBody>
          <a:bodyPr/>
          <a:lstStyle/>
          <a:p>
            <a:pPr>
              <a:lnSpc>
                <a:spcPct val="130000"/>
              </a:lnSpc>
              <a:buFont typeface="Wingdings" pitchFamily="2" charset="2"/>
              <a:buNone/>
            </a:pP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Свято</a:t>
            </a:r>
            <a:r>
              <a:rPr lang="ru-RU" sz="2800" b="1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– день </a:t>
            </a:r>
            <a:r>
              <a:rPr lang="ru-RU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або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дні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коли </a:t>
            </a:r>
            <a:r>
              <a:rPr lang="ru-RU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урочисто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відзначають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видатні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події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знаменні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дати</a:t>
            </a:r>
            <a:endParaRPr lang="ru-RU" sz="28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470" name="Rectangle 14"/>
          <p:cNvSpPr>
            <a:spLocks noChangeArrowheads="1"/>
          </p:cNvSpPr>
          <p:nvPr/>
        </p:nvSpPr>
        <p:spPr bwMode="auto">
          <a:xfrm>
            <a:off x="1214414" y="571480"/>
            <a:ext cx="7604149" cy="70788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solidFill>
                  <a:srgbClr val="002060"/>
                </a:solidFill>
                <a:latin typeface="Book Antiqua" pitchFamily="18" charset="0"/>
              </a:rPr>
              <a:t>СЛОВНИКОВА РОБОТА</a:t>
            </a:r>
          </a:p>
        </p:txBody>
      </p:sp>
      <p:pic>
        <p:nvPicPr>
          <p:cNvPr id="9218" name="Picture 2" descr="C:\Users\XxX\Desktop\остаточні цифрові\pa28000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3714752"/>
            <a:ext cx="3786214" cy="2786058"/>
          </a:xfrm>
          <a:prstGeom prst="rect">
            <a:avLst/>
          </a:prstGeom>
          <a:noFill/>
        </p:spPr>
      </p:pic>
      <p:pic>
        <p:nvPicPr>
          <p:cNvPr id="9220" name="Picture 4" descr="C:\Users\XxX\Desktop\остаточні цифрові\101b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3714752"/>
            <a:ext cx="4143404" cy="2735292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ll dir="l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4414" y="500042"/>
            <a:ext cx="7443782" cy="857256"/>
          </a:xfrm>
          <a:solidFill>
            <a:schemeClr val="accent5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Book Antiqua" pitchFamily="18" charset="0"/>
              </a:rPr>
              <a:t/>
            </a:r>
            <a:br>
              <a:rPr lang="ru-RU" b="1" dirty="0" smtClean="0">
                <a:solidFill>
                  <a:srgbClr val="002060"/>
                </a:solidFill>
                <a:latin typeface="Book Antiqua" pitchFamily="18" charset="0"/>
              </a:rPr>
            </a:br>
            <a:r>
              <a:rPr lang="ru-RU" b="1" dirty="0" smtClean="0">
                <a:solidFill>
                  <a:srgbClr val="002060"/>
                </a:solidFill>
                <a:latin typeface="Book Antiqua" pitchFamily="18" charset="0"/>
              </a:rPr>
              <a:t/>
            </a:r>
            <a:br>
              <a:rPr lang="ru-RU" b="1" dirty="0" smtClean="0">
                <a:solidFill>
                  <a:srgbClr val="002060"/>
                </a:solidFill>
                <a:latin typeface="Book Antiqua" pitchFamily="18" charset="0"/>
              </a:rPr>
            </a:br>
            <a:r>
              <a:rPr lang="ru-RU" b="1" dirty="0" smtClean="0">
                <a:solidFill>
                  <a:srgbClr val="002060"/>
                </a:solidFill>
                <a:latin typeface="Book Antiqua" pitchFamily="18" charset="0"/>
              </a:rPr>
              <a:t/>
            </a:r>
            <a:br>
              <a:rPr lang="ru-RU" b="1" dirty="0" smtClean="0">
                <a:solidFill>
                  <a:srgbClr val="002060"/>
                </a:solidFill>
                <a:latin typeface="Book Antiqua" pitchFamily="18" charset="0"/>
              </a:rPr>
            </a:br>
            <a:r>
              <a:rPr lang="ru-RU" b="1" dirty="0" smtClean="0">
                <a:solidFill>
                  <a:srgbClr val="002060"/>
                </a:solidFill>
                <a:latin typeface="Book Antiqua" pitchFamily="18" charset="0"/>
              </a:rPr>
              <a:t/>
            </a:r>
            <a:br>
              <a:rPr lang="ru-RU" b="1" dirty="0" smtClean="0">
                <a:solidFill>
                  <a:srgbClr val="002060"/>
                </a:solidFill>
                <a:latin typeface="Book Antiqua" pitchFamily="18" charset="0"/>
              </a:rPr>
            </a:br>
            <a:r>
              <a:rPr lang="ru-RU" b="1" dirty="0" smtClean="0">
                <a:solidFill>
                  <a:srgbClr val="002060"/>
                </a:solidFill>
                <a:latin typeface="Book Antiqua" pitchFamily="18" charset="0"/>
              </a:rPr>
              <a:t/>
            </a:r>
            <a:br>
              <a:rPr lang="ru-RU" b="1" dirty="0" smtClean="0">
                <a:solidFill>
                  <a:srgbClr val="002060"/>
                </a:solidFill>
                <a:latin typeface="Book Antiqua" pitchFamily="18" charset="0"/>
              </a:rPr>
            </a:br>
            <a:r>
              <a:rPr lang="ru-RU" b="1" dirty="0" smtClean="0">
                <a:solidFill>
                  <a:srgbClr val="002060"/>
                </a:solidFill>
                <a:latin typeface="Book Antiqua" pitchFamily="18" charset="0"/>
              </a:rPr>
              <a:t/>
            </a:r>
            <a:br>
              <a:rPr lang="ru-RU" b="1" dirty="0" smtClean="0">
                <a:solidFill>
                  <a:srgbClr val="002060"/>
                </a:solidFill>
                <a:latin typeface="Book Antiqua" pitchFamily="18" charset="0"/>
              </a:rPr>
            </a:br>
            <a:r>
              <a:rPr lang="ru-RU" b="1" dirty="0" smtClean="0">
                <a:solidFill>
                  <a:srgbClr val="002060"/>
                </a:solidFill>
                <a:latin typeface="Book Antiqua" pitchFamily="18" charset="0"/>
              </a:rPr>
              <a:t/>
            </a:r>
            <a:br>
              <a:rPr lang="ru-RU" b="1" dirty="0" smtClean="0">
                <a:solidFill>
                  <a:srgbClr val="002060"/>
                </a:solidFill>
                <a:latin typeface="Book Antiqua" pitchFamily="18" charset="0"/>
              </a:rPr>
            </a:br>
            <a:r>
              <a:rPr lang="ru-RU" b="1" dirty="0" smtClean="0">
                <a:solidFill>
                  <a:srgbClr val="002060"/>
                </a:solidFill>
                <a:latin typeface="Book Antiqua" pitchFamily="18" charset="0"/>
              </a:rPr>
              <a:t>СЛОВНИКОВА </a:t>
            </a:r>
            <a:r>
              <a:rPr lang="ru-RU" b="1" dirty="0" smtClean="0">
                <a:solidFill>
                  <a:srgbClr val="002060"/>
                </a:solidFill>
                <a:latin typeface="Book Antiqua" pitchFamily="18" charset="0"/>
              </a:rPr>
              <a:t>РОБОТА</a:t>
            </a:r>
            <a:br>
              <a:rPr lang="ru-RU" b="1" dirty="0" smtClean="0">
                <a:solidFill>
                  <a:srgbClr val="002060"/>
                </a:solidFill>
                <a:latin typeface="Book Antiqua" pitchFamily="18" charset="0"/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solidFill>
            <a:schemeClr val="accent5">
              <a:lumMod val="20000"/>
              <a:lumOff val="80000"/>
            </a:schemeClr>
          </a:solidFill>
        </p:spPr>
        <p:txBody>
          <a:bodyPr/>
          <a:lstStyle/>
          <a:p>
            <a:pPr>
              <a:buNone/>
            </a:pPr>
            <a:r>
              <a:rPr lang="ru-RU" b="1" dirty="0" err="1" smtClean="0">
                <a:solidFill>
                  <a:srgbClr val="FF0000"/>
                </a:solidFill>
              </a:rPr>
              <a:t>Абс</a:t>
            </a:r>
            <a:r>
              <a:rPr lang="en-US" b="1" dirty="0" smtClean="0">
                <a:solidFill>
                  <a:srgbClr val="FF0000"/>
                </a:solidFill>
              </a:rPr>
              <a:t>ý</a:t>
            </a:r>
            <a:r>
              <a:rPr lang="ru-RU" b="1" dirty="0" err="1" smtClean="0">
                <a:solidFill>
                  <a:srgbClr val="FF0000"/>
                </a:solidFill>
              </a:rPr>
              <a:t>рд</a:t>
            </a:r>
            <a:r>
              <a:rPr lang="ru-RU" dirty="0" smtClean="0"/>
              <a:t> </a:t>
            </a:r>
            <a:r>
              <a:rPr lang="ru-RU" dirty="0" smtClean="0">
                <a:solidFill>
                  <a:srgbClr val="002060"/>
                </a:solidFill>
              </a:rPr>
              <a:t>(</a:t>
            </a:r>
            <a:r>
              <a:rPr lang="ru-RU" dirty="0" err="1" smtClean="0">
                <a:solidFill>
                  <a:srgbClr val="002060"/>
                </a:solidFill>
              </a:rPr>
              <a:t>від</a:t>
            </a:r>
            <a:r>
              <a:rPr lang="ru-RU" dirty="0" smtClean="0">
                <a:solidFill>
                  <a:srgbClr val="002060"/>
                </a:solidFill>
              </a:rPr>
              <a:t> лат. </a:t>
            </a:r>
            <a:r>
              <a:rPr lang="en-US" dirty="0" err="1" smtClean="0">
                <a:solidFill>
                  <a:srgbClr val="002060"/>
                </a:solidFill>
              </a:rPr>
              <a:t>absurdus</a:t>
            </a:r>
            <a:r>
              <a:rPr lang="en-US" dirty="0" smtClean="0">
                <a:solidFill>
                  <a:srgbClr val="002060"/>
                </a:solidFill>
              </a:rPr>
              <a:t> — </a:t>
            </a:r>
            <a:r>
              <a:rPr lang="ru-RU" dirty="0" smtClean="0">
                <a:solidFill>
                  <a:srgbClr val="002060"/>
                </a:solidFill>
              </a:rPr>
              <a:t>не </a:t>
            </a:r>
            <a:r>
              <a:rPr lang="ru-RU" dirty="0" err="1" smtClean="0">
                <a:solidFill>
                  <a:srgbClr val="002060"/>
                </a:solidFill>
              </a:rPr>
              <a:t>милозвучний</a:t>
            </a:r>
            <a:r>
              <a:rPr lang="ru-RU" dirty="0" smtClean="0">
                <a:solidFill>
                  <a:srgbClr val="002060"/>
                </a:solidFill>
              </a:rPr>
              <a:t>) — </a:t>
            </a:r>
            <a:r>
              <a:rPr lang="ru-RU" dirty="0" err="1" smtClean="0">
                <a:solidFill>
                  <a:srgbClr val="002060"/>
                </a:solidFill>
              </a:rPr>
              <a:t>безглуздість</a:t>
            </a:r>
            <a:r>
              <a:rPr lang="ru-RU" dirty="0" smtClean="0">
                <a:solidFill>
                  <a:srgbClr val="002060"/>
                </a:solidFill>
              </a:rPr>
              <a:t>, </a:t>
            </a:r>
            <a:r>
              <a:rPr lang="ru-RU" dirty="0" err="1" smtClean="0">
                <a:solidFill>
                  <a:srgbClr val="002060"/>
                </a:solidFill>
              </a:rPr>
              <a:t>нісенітниця</a:t>
            </a:r>
            <a:r>
              <a:rPr lang="ru-RU" dirty="0" smtClean="0">
                <a:solidFill>
                  <a:srgbClr val="002060"/>
                </a:solidFill>
              </a:rPr>
              <a:t>, те, </a:t>
            </a:r>
            <a:r>
              <a:rPr lang="ru-RU" dirty="0" err="1" smtClean="0">
                <a:solidFill>
                  <a:srgbClr val="002060"/>
                </a:solidFill>
              </a:rPr>
              <a:t>що</a:t>
            </a:r>
            <a:r>
              <a:rPr lang="ru-RU" dirty="0" smtClean="0">
                <a:solidFill>
                  <a:srgbClr val="002060"/>
                </a:solidFill>
              </a:rPr>
              <a:t> </a:t>
            </a:r>
            <a:r>
              <a:rPr lang="ru-RU" dirty="0" err="1" smtClean="0">
                <a:solidFill>
                  <a:srgbClr val="002060"/>
                </a:solidFill>
              </a:rPr>
              <a:t>протирічить</a:t>
            </a:r>
            <a:r>
              <a:rPr lang="ru-RU" dirty="0" smtClean="0">
                <a:solidFill>
                  <a:srgbClr val="002060"/>
                </a:solidFill>
              </a:rPr>
              <a:t> здоровому </a:t>
            </a:r>
            <a:r>
              <a:rPr lang="ru-RU" dirty="0" err="1" smtClean="0">
                <a:solidFill>
                  <a:srgbClr val="002060"/>
                </a:solidFill>
              </a:rPr>
              <a:t>глузду</a:t>
            </a:r>
            <a:r>
              <a:rPr lang="ru-RU" dirty="0" smtClean="0">
                <a:solidFill>
                  <a:srgbClr val="002060"/>
                </a:solidFill>
              </a:rPr>
              <a:t>. </a:t>
            </a:r>
            <a:r>
              <a:rPr lang="ru-RU" dirty="0" err="1" smtClean="0">
                <a:solidFill>
                  <a:srgbClr val="002060"/>
                </a:solidFill>
              </a:rPr>
              <a:t>Також</a:t>
            </a:r>
            <a:r>
              <a:rPr lang="ru-RU" dirty="0" smtClean="0">
                <a:solidFill>
                  <a:srgbClr val="002060"/>
                </a:solidFill>
              </a:rPr>
              <a:t> </a:t>
            </a:r>
            <a:r>
              <a:rPr lang="ru-RU" dirty="0" err="1" smtClean="0">
                <a:solidFill>
                  <a:srgbClr val="002060"/>
                </a:solidFill>
              </a:rPr>
              <a:t>незвичайний</a:t>
            </a:r>
            <a:r>
              <a:rPr lang="ru-RU" dirty="0" smtClean="0">
                <a:solidFill>
                  <a:srgbClr val="002060"/>
                </a:solidFill>
              </a:rPr>
              <a:t>, </a:t>
            </a:r>
            <a:r>
              <a:rPr lang="ru-RU" dirty="0" err="1" smtClean="0">
                <a:solidFill>
                  <a:srgbClr val="002060"/>
                </a:solidFill>
              </a:rPr>
              <a:t>нелогічний</a:t>
            </a:r>
            <a:r>
              <a:rPr lang="ru-RU" dirty="0" smtClean="0">
                <a:solidFill>
                  <a:srgbClr val="002060"/>
                </a:solidFill>
              </a:rPr>
              <a:t>, </a:t>
            </a:r>
            <a:r>
              <a:rPr lang="ru-RU" dirty="0" err="1" smtClean="0">
                <a:solidFill>
                  <a:srgbClr val="002060"/>
                </a:solidFill>
              </a:rPr>
              <a:t>дивний</a:t>
            </a:r>
            <a:r>
              <a:rPr lang="ru-RU" dirty="0" smtClean="0">
                <a:solidFill>
                  <a:srgbClr val="002060"/>
                </a:solidFill>
              </a:rPr>
              <a:t> </a:t>
            </a:r>
            <a:r>
              <a:rPr lang="ru-RU" dirty="0" err="1" smtClean="0">
                <a:solidFill>
                  <a:srgbClr val="002060"/>
                </a:solidFill>
              </a:rPr>
              <a:t>випадок</a:t>
            </a:r>
            <a:r>
              <a:rPr lang="ru-RU" dirty="0" smtClean="0">
                <a:solidFill>
                  <a:srgbClr val="002060"/>
                </a:solidFill>
              </a:rPr>
              <a:t> </a:t>
            </a:r>
            <a:r>
              <a:rPr lang="ru-RU" dirty="0" err="1" smtClean="0">
                <a:solidFill>
                  <a:srgbClr val="002060"/>
                </a:solidFill>
              </a:rPr>
              <a:t>або</a:t>
            </a:r>
            <a:r>
              <a:rPr lang="ru-RU" dirty="0" smtClean="0">
                <a:solidFill>
                  <a:srgbClr val="002060"/>
                </a:solidFill>
              </a:rPr>
              <a:t> феномен, </a:t>
            </a:r>
            <a:r>
              <a:rPr lang="ru-RU" dirty="0" err="1" smtClean="0">
                <a:solidFill>
                  <a:srgbClr val="002060"/>
                </a:solidFill>
              </a:rPr>
              <a:t>котрий</a:t>
            </a:r>
            <a:r>
              <a:rPr lang="ru-RU" dirty="0" smtClean="0">
                <a:solidFill>
                  <a:srgbClr val="002060"/>
                </a:solidFill>
              </a:rPr>
              <a:t> не </a:t>
            </a:r>
            <a:r>
              <a:rPr lang="ru-RU" dirty="0" err="1" smtClean="0">
                <a:solidFill>
                  <a:srgbClr val="002060"/>
                </a:solidFill>
              </a:rPr>
              <a:t>має</a:t>
            </a:r>
            <a:r>
              <a:rPr lang="ru-RU" dirty="0" smtClean="0">
                <a:solidFill>
                  <a:srgbClr val="002060"/>
                </a:solidFill>
              </a:rPr>
              <a:t> </a:t>
            </a:r>
            <a:r>
              <a:rPr lang="ru-RU" dirty="0" err="1" smtClean="0">
                <a:solidFill>
                  <a:srgbClr val="002060"/>
                </a:solidFill>
              </a:rPr>
              <a:t>сенсу</a:t>
            </a:r>
            <a:r>
              <a:rPr lang="ru-RU" dirty="0" smtClean="0">
                <a:solidFill>
                  <a:srgbClr val="002060"/>
                </a:solidFill>
              </a:rPr>
              <a:t>, </a:t>
            </a:r>
            <a:r>
              <a:rPr lang="ru-RU" dirty="0" err="1" smtClean="0">
                <a:solidFill>
                  <a:srgbClr val="002060"/>
                </a:solidFill>
              </a:rPr>
              <a:t>значення</a:t>
            </a:r>
            <a:r>
              <a:rPr lang="ru-RU" dirty="0" smtClean="0">
                <a:solidFill>
                  <a:srgbClr val="002060"/>
                </a:solidFill>
              </a:rPr>
              <a:t> у </a:t>
            </a:r>
            <a:r>
              <a:rPr lang="ru-RU" dirty="0" err="1" smtClean="0">
                <a:solidFill>
                  <a:srgbClr val="002060"/>
                </a:solidFill>
              </a:rPr>
              <a:t>розумінні</a:t>
            </a:r>
            <a:endParaRPr lang="ru-RU" dirty="0" smtClean="0">
              <a:solidFill>
                <a:srgbClr val="002060"/>
              </a:solidFill>
            </a:endParaRPr>
          </a:p>
          <a:p>
            <a:pPr>
              <a:buNone/>
            </a:pPr>
            <a:r>
              <a:rPr lang="ru-RU" dirty="0" smtClean="0">
                <a:solidFill>
                  <a:srgbClr val="002060"/>
                </a:solidFill>
              </a:rPr>
              <a:t>     </a:t>
            </a:r>
            <a:r>
              <a:rPr lang="ru-RU" dirty="0" err="1" smtClean="0">
                <a:solidFill>
                  <a:srgbClr val="002060"/>
                </a:solidFill>
              </a:rPr>
              <a:t>людини</a:t>
            </a:r>
            <a:r>
              <a:rPr lang="ru-RU" dirty="0" smtClean="0">
                <a:solidFill>
                  <a:srgbClr val="002060"/>
                </a:solidFill>
              </a:rPr>
              <a:t> та </a:t>
            </a:r>
            <a:r>
              <a:rPr lang="ru-RU" dirty="0" err="1" smtClean="0">
                <a:solidFill>
                  <a:srgbClr val="002060"/>
                </a:solidFill>
              </a:rPr>
              <a:t>вважається</a:t>
            </a:r>
            <a:endParaRPr lang="ru-RU" dirty="0" smtClean="0">
              <a:solidFill>
                <a:srgbClr val="002060"/>
              </a:solidFill>
            </a:endParaRPr>
          </a:p>
          <a:p>
            <a:pPr>
              <a:buNone/>
            </a:pPr>
            <a:r>
              <a:rPr lang="ru-RU" dirty="0" smtClean="0">
                <a:solidFill>
                  <a:srgbClr val="002060"/>
                </a:solidFill>
              </a:rPr>
              <a:t>       </a:t>
            </a:r>
            <a:r>
              <a:rPr lang="ru-RU" dirty="0" err="1" smtClean="0">
                <a:solidFill>
                  <a:srgbClr val="002060"/>
                </a:solidFill>
              </a:rPr>
              <a:t>протиріччям</a:t>
            </a:r>
            <a:r>
              <a:rPr lang="ru-RU" dirty="0" smtClean="0">
                <a:solidFill>
                  <a:srgbClr val="002060"/>
                </a:solidFill>
              </a:rPr>
              <a:t>.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6" name="Picture 2" descr="C:\Users\XxX\Desktop\остаточні цифрові\Lose-Something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57818" y="3429000"/>
            <a:ext cx="2768601" cy="27686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5">
              <a:lumMod val="60000"/>
              <a:lumOff val="40000"/>
            </a:schemeClr>
          </a:solidFill>
        </p:spPr>
        <p:txBody>
          <a:bodyPr/>
          <a:lstStyle/>
          <a:p>
            <a:r>
              <a:rPr lang="uk-UA" b="1" dirty="0" smtClean="0">
                <a:solidFill>
                  <a:schemeClr val="bg2">
                    <a:lumMod val="75000"/>
                  </a:schemeClr>
                </a:solidFill>
              </a:rPr>
              <a:t>                   Робота </a:t>
            </a:r>
            <a:r>
              <a:rPr lang="uk-UA" b="1" dirty="0" smtClean="0">
                <a:solidFill>
                  <a:schemeClr val="bg2">
                    <a:lumMod val="75000"/>
                  </a:schemeClr>
                </a:solidFill>
              </a:rPr>
              <a:t>з текстом </a:t>
            </a:r>
            <a:endParaRPr lang="ru-RU" b="1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714488"/>
            <a:ext cx="6929486" cy="4525963"/>
          </a:xfrm>
        </p:spPr>
        <p:txBody>
          <a:bodyPr>
            <a:normAutofit/>
          </a:bodyPr>
          <a:lstStyle/>
          <a:p>
            <a:r>
              <a:rPr lang="uk-UA" sz="2800" dirty="0" smtClean="0"/>
              <a:t>Коли відбуваються події,описані у творі ?</a:t>
            </a:r>
          </a:p>
          <a:p>
            <a:r>
              <a:rPr lang="uk-UA" sz="2800" dirty="0" smtClean="0"/>
              <a:t>Як  виглядають люди та їхнє місто?</a:t>
            </a:r>
          </a:p>
          <a:p>
            <a:r>
              <a:rPr lang="uk-UA" sz="2800" dirty="0" smtClean="0"/>
              <a:t>Як змальовано пейзаж у творі? Які почуття він викликає ?</a:t>
            </a:r>
          </a:p>
          <a:p>
            <a:r>
              <a:rPr lang="uk-UA" sz="2800" dirty="0" smtClean="0"/>
              <a:t>Що сталося зі світом ? Чому він став таким ?</a:t>
            </a:r>
          </a:p>
          <a:p>
            <a:r>
              <a:rPr lang="uk-UA" sz="2800" dirty="0" smtClean="0"/>
              <a:t>Що спричинило такі зміни в житті людства ?</a:t>
            </a:r>
            <a:endParaRPr lang="ru-RU" sz="2800" dirty="0"/>
          </a:p>
        </p:txBody>
      </p:sp>
      <p:pic>
        <p:nvPicPr>
          <p:cNvPr id="6" name="Picture 2" descr="C:\Users\XxX\Desktop\остаточні цифрові\130313_090240_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59061" y="2428868"/>
            <a:ext cx="2347170" cy="416877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274638"/>
            <a:ext cx="8043890" cy="1143000"/>
          </a:xfrm>
          <a:solidFill>
            <a:schemeClr val="accent5">
              <a:lumMod val="20000"/>
              <a:lumOff val="80000"/>
            </a:schemeClr>
          </a:solidFill>
        </p:spPr>
        <p:txBody>
          <a:bodyPr/>
          <a:lstStyle/>
          <a:p>
            <a:r>
              <a:rPr lang="uk-UA" b="1" dirty="0" smtClean="0">
                <a:solidFill>
                  <a:schemeClr val="bg2">
                    <a:lumMod val="75000"/>
                  </a:schemeClr>
                </a:solidFill>
              </a:rPr>
              <a:t>Ядерна війна</a:t>
            </a:r>
            <a:endParaRPr lang="ru-RU" b="1" dirty="0">
              <a:solidFill>
                <a:schemeClr val="bg2">
                  <a:lumMod val="75000"/>
                </a:schemeClr>
              </a:solidFill>
            </a:endParaRPr>
          </a:p>
        </p:txBody>
      </p:sp>
      <p:pic>
        <p:nvPicPr>
          <p:cNvPr id="2050" name="Picture 2" descr="C:\Users\XxX\Desktop\остаточні цифрові\375_main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 bwMode="auto">
          <a:xfrm>
            <a:off x="1638555" y="1902438"/>
            <a:ext cx="5866889" cy="392148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5">
              <a:lumMod val="20000"/>
              <a:lumOff val="80000"/>
            </a:schemeClr>
          </a:solidFill>
        </p:spPr>
        <p:txBody>
          <a:bodyPr/>
          <a:lstStyle/>
          <a:p>
            <a:r>
              <a:rPr lang="uk-UA" b="1" dirty="0" smtClean="0">
                <a:solidFill>
                  <a:schemeClr val="bg2">
                    <a:lumMod val="75000"/>
                  </a:schemeClr>
                </a:solidFill>
              </a:rPr>
              <a:t>Ядерна війна</a:t>
            </a:r>
            <a:endParaRPr lang="ru-RU" b="1" dirty="0">
              <a:solidFill>
                <a:schemeClr val="bg2">
                  <a:lumMod val="75000"/>
                </a:schemeClr>
              </a:solidFill>
            </a:endParaRPr>
          </a:p>
        </p:txBody>
      </p:sp>
      <p:pic>
        <p:nvPicPr>
          <p:cNvPr id="3074" name="Picture 2" descr="C:\Users\XxX\Desktop\остаточні цифрові\e41aaa07fd4d14c120e274fa76c3a24e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 bwMode="auto">
          <a:xfrm>
            <a:off x="1554691" y="1600200"/>
            <a:ext cx="6034617" cy="452596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r>
              <a:rPr lang="uk-UA" b="1" dirty="0" smtClean="0">
                <a:solidFill>
                  <a:schemeClr val="bg2">
                    <a:lumMod val="75000"/>
                  </a:schemeClr>
                </a:solidFill>
              </a:rPr>
              <a:t>Ядерна війна</a:t>
            </a:r>
            <a:endParaRPr lang="ru-RU" b="1" dirty="0">
              <a:solidFill>
                <a:schemeClr val="bg2">
                  <a:lumMod val="75000"/>
                </a:schemeClr>
              </a:solidFill>
            </a:endParaRPr>
          </a:p>
        </p:txBody>
      </p:sp>
      <p:pic>
        <p:nvPicPr>
          <p:cNvPr id="4098" name="Picture 2" descr="C:\Users\XxX\Desktop\остаточні цифрові\201310110937445257728813184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28596" y="1428736"/>
            <a:ext cx="8215369" cy="469742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5">
              <a:lumMod val="20000"/>
              <a:lumOff val="80000"/>
            </a:schemeClr>
          </a:solidFill>
        </p:spPr>
        <p:txBody>
          <a:bodyPr/>
          <a:lstStyle/>
          <a:p>
            <a:r>
              <a:rPr lang="uk-UA" b="1" dirty="0" smtClean="0">
                <a:solidFill>
                  <a:schemeClr val="bg2">
                    <a:lumMod val="75000"/>
                  </a:schemeClr>
                </a:solidFill>
              </a:rPr>
              <a:t>Ядерна війна</a:t>
            </a:r>
            <a:endParaRPr lang="ru-RU" b="1" dirty="0">
              <a:solidFill>
                <a:schemeClr val="bg2">
                  <a:lumMod val="75000"/>
                </a:schemeClr>
              </a:solidFill>
            </a:endParaRPr>
          </a:p>
        </p:txBody>
      </p:sp>
      <p:pic>
        <p:nvPicPr>
          <p:cNvPr id="5122" name="Picture 2" descr="C:\Users\XxX\Desktop\остаточні цифрові\e41aaa07fd4d14c120e274fa76c3a24e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 bwMode="auto">
          <a:xfrm>
            <a:off x="1554691" y="1600200"/>
            <a:ext cx="6034617" cy="452596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14290"/>
            <a:ext cx="8229600" cy="1143000"/>
          </a:xfrm>
          <a:solidFill>
            <a:schemeClr val="accent5">
              <a:lumMod val="20000"/>
              <a:lumOff val="80000"/>
            </a:schemeClr>
          </a:solidFill>
        </p:spPr>
        <p:txBody>
          <a:bodyPr/>
          <a:lstStyle/>
          <a:p>
            <a:r>
              <a:rPr lang="uk-UA" b="1" dirty="0" smtClean="0">
                <a:solidFill>
                  <a:schemeClr val="bg2">
                    <a:lumMod val="75000"/>
                  </a:schemeClr>
                </a:solidFill>
              </a:rPr>
              <a:t>Ядерна війна</a:t>
            </a:r>
            <a:endParaRPr lang="ru-RU" b="1" dirty="0">
              <a:solidFill>
                <a:schemeClr val="bg2">
                  <a:lumMod val="75000"/>
                </a:schemeClr>
              </a:solidFill>
            </a:endParaRPr>
          </a:p>
        </p:txBody>
      </p:sp>
      <p:pic>
        <p:nvPicPr>
          <p:cNvPr id="6146" name="Picture 2" descr="C:\Users\XxX\Desktop\остаточні цифрові\405613______________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71472" y="1357298"/>
            <a:ext cx="8229600" cy="449184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5">
              <a:lumMod val="20000"/>
              <a:lumOff val="80000"/>
            </a:schemeClr>
          </a:solidFill>
        </p:spPr>
        <p:txBody>
          <a:bodyPr/>
          <a:lstStyle/>
          <a:p>
            <a:r>
              <a:rPr lang="uk-UA" b="1" dirty="0" smtClean="0">
                <a:solidFill>
                  <a:schemeClr val="bg2"/>
                </a:solidFill>
              </a:rPr>
              <a:t>Робота з текстом</a:t>
            </a:r>
            <a:endParaRPr lang="ru-RU" b="1" dirty="0">
              <a:solidFill>
                <a:schemeClr val="bg2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600200"/>
            <a:ext cx="9001156" cy="4525963"/>
          </a:xfrm>
        </p:spPr>
        <p:txBody>
          <a:bodyPr>
            <a:noAutofit/>
          </a:bodyPr>
          <a:lstStyle/>
          <a:p>
            <a:r>
              <a:rPr lang="uk-UA" sz="2800" b="1" dirty="0" smtClean="0"/>
              <a:t>На яке свято,незважаючи на холод ,почав збиратися натовп?</a:t>
            </a:r>
          </a:p>
          <a:p>
            <a:r>
              <a:rPr lang="uk-UA" sz="2800" b="1" dirty="0" smtClean="0"/>
              <a:t>Що знали люди в черзі про картину, яку мали привезти ?</a:t>
            </a:r>
          </a:p>
          <a:p>
            <a:r>
              <a:rPr lang="uk-UA" sz="2800" b="1" dirty="0" smtClean="0"/>
              <a:t>Чим Том відрізнявся від натовпу ?</a:t>
            </a:r>
          </a:p>
          <a:p>
            <a:r>
              <a:rPr lang="uk-UA" sz="2800" b="1" dirty="0" smtClean="0"/>
              <a:t>До яких дій спонукає людей ненависть ?</a:t>
            </a:r>
          </a:p>
          <a:p>
            <a:r>
              <a:rPr lang="uk-UA" sz="2800" b="1" dirty="0" smtClean="0"/>
              <a:t>Що стало  святом  і головною розвагою для натовпу ?</a:t>
            </a:r>
          </a:p>
          <a:p>
            <a:r>
              <a:rPr lang="uk-UA" sz="2800" b="1" dirty="0" smtClean="0"/>
              <a:t>Що понад усе ненавидів натовп ?</a:t>
            </a:r>
          </a:p>
          <a:p>
            <a:endParaRPr lang="uk-UA" sz="2400" b="1" dirty="0" smtClean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5">
              <a:lumMod val="20000"/>
              <a:lumOff val="80000"/>
            </a:schemeClr>
          </a:solidFill>
        </p:spPr>
        <p:txBody>
          <a:bodyPr/>
          <a:lstStyle/>
          <a:p>
            <a:r>
              <a:rPr lang="uk-UA" b="1" dirty="0" smtClean="0">
                <a:solidFill>
                  <a:schemeClr val="bg2"/>
                </a:solidFill>
              </a:rPr>
              <a:t>Евристична бесіда</a:t>
            </a:r>
            <a:endParaRPr lang="ru-RU" b="1" dirty="0">
              <a:solidFill>
                <a:schemeClr val="bg2"/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uk-UA" b="1" dirty="0" smtClean="0"/>
              <a:t>Чому Том не зміг плюнути в картину ?</a:t>
            </a:r>
          </a:p>
          <a:p>
            <a:r>
              <a:rPr lang="uk-UA" b="1" dirty="0" smtClean="0"/>
              <a:t>Що не дало Тому вчинити ,  так як усі ?</a:t>
            </a:r>
          </a:p>
          <a:p>
            <a:r>
              <a:rPr lang="uk-UA" b="1" dirty="0" smtClean="0"/>
              <a:t>Чому Томові дісталася саме усмішка Джоконди ?</a:t>
            </a:r>
          </a:p>
          <a:p>
            <a:r>
              <a:rPr lang="uk-UA" b="1" dirty="0" smtClean="0"/>
              <a:t>Що він зробив із шматочком полотна ?</a:t>
            </a:r>
          </a:p>
          <a:p>
            <a:r>
              <a:rPr lang="uk-UA" b="1" dirty="0" smtClean="0"/>
              <a:t>Яке символічне значення мала усмішка </a:t>
            </a:r>
            <a:r>
              <a:rPr lang="uk-UA" b="1" dirty="0" err="1" smtClean="0"/>
              <a:t>Мони</a:t>
            </a:r>
            <a:r>
              <a:rPr lang="uk-UA" b="1" dirty="0" smtClean="0"/>
              <a:t> Лізи наприкінці твору ?</a:t>
            </a:r>
          </a:p>
          <a:p>
            <a:r>
              <a:rPr lang="uk-UA" b="1" dirty="0" smtClean="0"/>
              <a:t>Чи зможе саме Том стати тією людиною,що поверне цивілізацію ?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5">
              <a:lumMod val="20000"/>
              <a:lumOff val="80000"/>
            </a:schemeClr>
          </a:solidFill>
        </p:spPr>
        <p:txBody>
          <a:bodyPr/>
          <a:lstStyle/>
          <a:p>
            <a:r>
              <a:rPr lang="uk-UA" b="1" dirty="0" smtClean="0">
                <a:solidFill>
                  <a:srgbClr val="002060"/>
                </a:solidFill>
              </a:rPr>
              <a:t>                   Мета </a:t>
            </a:r>
            <a:r>
              <a:rPr lang="uk-UA" b="1" dirty="0" smtClean="0">
                <a:solidFill>
                  <a:srgbClr val="002060"/>
                </a:solidFill>
              </a:rPr>
              <a:t>уроку :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428596" y="1643050"/>
            <a:ext cx="8229600" cy="4525963"/>
          </a:xfrm>
          <a:solidFill>
            <a:schemeClr val="accent5">
              <a:lumMod val="60000"/>
              <a:lumOff val="40000"/>
            </a:schemeClr>
          </a:solidFill>
        </p:spPr>
        <p:txBody>
          <a:bodyPr/>
          <a:lstStyle/>
          <a:p>
            <a:r>
              <a:rPr lang="uk-UA" b="1" u="sng" dirty="0" smtClean="0">
                <a:solidFill>
                  <a:srgbClr val="002060"/>
                </a:solidFill>
              </a:rPr>
              <a:t>навчальна : </a:t>
            </a:r>
            <a:r>
              <a:rPr lang="uk-UA" b="1" dirty="0" smtClean="0">
                <a:solidFill>
                  <a:srgbClr val="002060"/>
                </a:solidFill>
              </a:rPr>
              <a:t>з'ясувати причини знищення цивілізації в новелі </a:t>
            </a:r>
            <a:r>
              <a:rPr lang="uk-UA" b="1" dirty="0" err="1" smtClean="0">
                <a:solidFill>
                  <a:srgbClr val="002060"/>
                </a:solidFill>
              </a:rPr>
              <a:t>“Усмішка”</a:t>
            </a:r>
            <a:r>
              <a:rPr lang="uk-UA" b="1" dirty="0" smtClean="0">
                <a:solidFill>
                  <a:srgbClr val="002060"/>
                </a:solidFill>
              </a:rPr>
              <a:t>, розкрити нищівний вплив бездуховності на життя людини;</a:t>
            </a:r>
          </a:p>
          <a:p>
            <a:r>
              <a:rPr lang="uk-UA" b="1" u="sng" dirty="0" smtClean="0">
                <a:solidFill>
                  <a:srgbClr val="002060"/>
                </a:solidFill>
              </a:rPr>
              <a:t>розвивальна : </a:t>
            </a:r>
            <a:r>
              <a:rPr lang="uk-UA" b="1" dirty="0" smtClean="0">
                <a:solidFill>
                  <a:srgbClr val="002060"/>
                </a:solidFill>
              </a:rPr>
              <a:t>розвивати навички виразного читання тексту та творчу уяву ;</a:t>
            </a:r>
          </a:p>
          <a:p>
            <a:r>
              <a:rPr lang="uk-UA" b="1" dirty="0" smtClean="0">
                <a:solidFill>
                  <a:srgbClr val="002060"/>
                </a:solidFill>
              </a:rPr>
              <a:t> </a:t>
            </a:r>
            <a:r>
              <a:rPr lang="uk-UA" b="1" u="sng" dirty="0" smtClean="0">
                <a:solidFill>
                  <a:srgbClr val="002060"/>
                </a:solidFill>
              </a:rPr>
              <a:t>виховна : </a:t>
            </a:r>
            <a:r>
              <a:rPr lang="uk-UA" b="1" dirty="0" smtClean="0">
                <a:solidFill>
                  <a:srgbClr val="002060"/>
                </a:solidFill>
              </a:rPr>
              <a:t>виховувати небайдужість до долі людства.</a:t>
            </a:r>
            <a:endParaRPr lang="ru-RU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58204" cy="1143000"/>
          </a:xfrm>
          <a:solidFill>
            <a:schemeClr val="tx1">
              <a:lumMod val="95000"/>
            </a:schemeClr>
          </a:solidFill>
        </p:spPr>
        <p:txBody>
          <a:bodyPr/>
          <a:lstStyle/>
          <a:p>
            <a:r>
              <a:rPr lang="uk-UA" b="1" dirty="0" smtClean="0">
                <a:solidFill>
                  <a:schemeClr val="bg2">
                    <a:lumMod val="75000"/>
                  </a:schemeClr>
                </a:solidFill>
              </a:rPr>
              <a:t>Душевний стан Тома</a:t>
            </a:r>
            <a:endParaRPr lang="ru-RU" b="1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571472" y="1571612"/>
            <a:ext cx="8229600" cy="4525963"/>
          </a:xfrm>
          <a:solidFill>
            <a:schemeClr val="accent4">
              <a:lumMod val="40000"/>
              <a:lumOff val="60000"/>
            </a:schemeClr>
          </a:solidFill>
        </p:spPr>
        <p:txBody>
          <a:bodyPr/>
          <a:lstStyle/>
          <a:p>
            <a:pPr>
              <a:buNone/>
            </a:pPr>
            <a:endParaRPr lang="ru-RU" b="1" i="1" dirty="0">
              <a:solidFill>
                <a:srgbClr val="FF0000"/>
              </a:solidFill>
            </a:endParaRPr>
          </a:p>
        </p:txBody>
      </p:sp>
      <p:sp>
        <p:nvSpPr>
          <p:cNvPr id="5" name="7-конечная звезда 4"/>
          <p:cNvSpPr/>
          <p:nvPr/>
        </p:nvSpPr>
        <p:spPr>
          <a:xfrm>
            <a:off x="3214678" y="2357430"/>
            <a:ext cx="2571768" cy="2428892"/>
          </a:xfrm>
          <a:prstGeom prst="star7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smtClean="0">
                <a:solidFill>
                  <a:srgbClr val="FFFF00"/>
                </a:solidFill>
              </a:rPr>
              <a:t>Зміна</a:t>
            </a:r>
          </a:p>
          <a:p>
            <a:pPr algn="ctr"/>
            <a:r>
              <a:rPr lang="uk-UA" sz="2400" b="1" dirty="0" smtClean="0">
                <a:solidFill>
                  <a:srgbClr val="FFFF00"/>
                </a:solidFill>
              </a:rPr>
              <a:t>почуттів</a:t>
            </a:r>
            <a:endParaRPr lang="ru-RU" sz="2400" dirty="0">
              <a:solidFill>
                <a:srgbClr val="FFFF00"/>
              </a:solidFill>
            </a:endParaRPr>
          </a:p>
        </p:txBody>
      </p:sp>
      <p:sp>
        <p:nvSpPr>
          <p:cNvPr id="9" name="Блок-схема: альтернативный процесс 8"/>
          <p:cNvSpPr/>
          <p:nvPr/>
        </p:nvSpPr>
        <p:spPr>
          <a:xfrm>
            <a:off x="1285852" y="1714488"/>
            <a:ext cx="1557342" cy="928694"/>
          </a:xfrm>
          <a:prstGeom prst="flowChartAlternateProcess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Цікавість і причетність до всіх</a:t>
            </a:r>
            <a:endParaRPr lang="ru-RU" dirty="0"/>
          </a:p>
        </p:txBody>
      </p:sp>
      <p:sp>
        <p:nvSpPr>
          <p:cNvPr id="15" name="Блок-схема: альтернативный процесс 14"/>
          <p:cNvSpPr/>
          <p:nvPr/>
        </p:nvSpPr>
        <p:spPr>
          <a:xfrm>
            <a:off x="1071538" y="3071810"/>
            <a:ext cx="1643074" cy="1000132"/>
          </a:xfrm>
          <a:prstGeom prst="flowChartAlternateProcess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Сліпе наслідування  інших</a:t>
            </a:r>
            <a:endParaRPr lang="ru-RU" dirty="0"/>
          </a:p>
        </p:txBody>
      </p:sp>
      <p:sp>
        <p:nvSpPr>
          <p:cNvPr id="16" name="Блок-схема: альтернативный процесс 15"/>
          <p:cNvSpPr/>
          <p:nvPr/>
        </p:nvSpPr>
        <p:spPr>
          <a:xfrm>
            <a:off x="3786182" y="5000636"/>
            <a:ext cx="1500198" cy="898400"/>
          </a:xfrm>
          <a:prstGeom prst="flowChartAlternateProcess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Хвилювання і роздуми</a:t>
            </a:r>
            <a:endParaRPr lang="ru-RU" dirty="0"/>
          </a:p>
        </p:txBody>
      </p:sp>
      <p:sp>
        <p:nvSpPr>
          <p:cNvPr id="17" name="Блок-схема: альтернативный процесс 16"/>
          <p:cNvSpPr/>
          <p:nvPr/>
        </p:nvSpPr>
        <p:spPr>
          <a:xfrm>
            <a:off x="6286512" y="1643050"/>
            <a:ext cx="1714512" cy="928694"/>
          </a:xfrm>
          <a:prstGeom prst="flowChartAlternateProcess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Спокій</a:t>
            </a:r>
            <a:endParaRPr lang="ru-RU" dirty="0"/>
          </a:p>
        </p:txBody>
      </p:sp>
      <p:sp>
        <p:nvSpPr>
          <p:cNvPr id="18" name="Блок-схема: альтернативный процесс 17"/>
          <p:cNvSpPr/>
          <p:nvPr/>
        </p:nvSpPr>
        <p:spPr>
          <a:xfrm>
            <a:off x="6643702" y="3143248"/>
            <a:ext cx="1571636" cy="1071570"/>
          </a:xfrm>
          <a:prstGeom prst="flowChartAlternateProcess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Упевненість у собі</a:t>
            </a:r>
            <a:endParaRPr lang="ru-RU" dirty="0"/>
          </a:p>
        </p:txBody>
      </p:sp>
      <p:sp>
        <p:nvSpPr>
          <p:cNvPr id="19" name="Блок-схема: альтернативный процесс 18"/>
          <p:cNvSpPr/>
          <p:nvPr/>
        </p:nvSpPr>
        <p:spPr>
          <a:xfrm>
            <a:off x="6215074" y="4857760"/>
            <a:ext cx="1485904" cy="928694"/>
          </a:xfrm>
          <a:prstGeom prst="flowChartAlternateProcess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Захоплення і духовне прозріння</a:t>
            </a:r>
            <a:endParaRPr lang="ru-RU" dirty="0"/>
          </a:p>
        </p:txBody>
      </p:sp>
      <p:sp>
        <p:nvSpPr>
          <p:cNvPr id="20" name="Блок-схема: альтернативный процесс 19"/>
          <p:cNvSpPr/>
          <p:nvPr/>
        </p:nvSpPr>
        <p:spPr>
          <a:xfrm>
            <a:off x="1714480" y="4786322"/>
            <a:ext cx="1485904" cy="969838"/>
          </a:xfrm>
          <a:prstGeom prst="flowChartAlternateProcess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Душевний біль</a:t>
            </a:r>
            <a:endParaRPr lang="ru-RU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solidFill>
                  <a:srgbClr val="002060"/>
                </a:solidFill>
              </a:rPr>
              <a:t>Проблемні запитання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285860"/>
            <a:ext cx="8401080" cy="4840303"/>
          </a:xfrm>
        </p:spPr>
        <p:txBody>
          <a:bodyPr>
            <a:normAutofit/>
          </a:bodyPr>
          <a:lstStyle/>
          <a:p>
            <a:r>
              <a:rPr lang="uk-UA" sz="2800" dirty="0" smtClean="0"/>
              <a:t>Чому саме дитині,хлопчику,довіряє Бредбері відчути красу, трепет до таємничої усмішки </a:t>
            </a:r>
            <a:r>
              <a:rPr lang="uk-UA" sz="2800" dirty="0" err="1" smtClean="0"/>
              <a:t>Мони</a:t>
            </a:r>
            <a:r>
              <a:rPr lang="uk-UA" sz="2800" dirty="0" smtClean="0"/>
              <a:t> Лізи ?</a:t>
            </a:r>
          </a:p>
          <a:p>
            <a:r>
              <a:rPr lang="uk-UA" sz="2800" dirty="0" smtClean="0"/>
              <a:t>Чи легко залишатися самим собою серед натовпу ?</a:t>
            </a:r>
          </a:p>
          <a:p>
            <a:r>
              <a:rPr lang="uk-UA" sz="2800" dirty="0" smtClean="0"/>
              <a:t>Що значить “ Бути людиною ? “</a:t>
            </a:r>
            <a:endParaRPr lang="ru-RU" sz="2800" dirty="0"/>
          </a:p>
        </p:txBody>
      </p:sp>
      <p:pic>
        <p:nvPicPr>
          <p:cNvPr id="4" name="Picture 3" descr="D:\Мои документы\Downloads\улыбк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3857628"/>
            <a:ext cx="3584191" cy="23809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0" name="Picture 2" descr="C:\Users\XxX\Desktop\остаточні цифрові\i (2)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628" y="3786190"/>
            <a:ext cx="2657488" cy="260538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5">
              <a:lumMod val="20000"/>
              <a:lumOff val="80000"/>
            </a:schemeClr>
          </a:solidFill>
        </p:spPr>
        <p:txBody>
          <a:bodyPr/>
          <a:lstStyle/>
          <a:p>
            <a:r>
              <a:rPr lang="uk-UA" b="1" dirty="0" smtClean="0">
                <a:solidFill>
                  <a:srgbClr val="002060"/>
                </a:solidFill>
              </a:rPr>
              <a:t>Підсумок уроку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solidFill>
            <a:schemeClr val="accent5">
              <a:lumMod val="60000"/>
              <a:lumOff val="40000"/>
            </a:schemeClr>
          </a:solidFill>
        </p:spPr>
        <p:txBody>
          <a:bodyPr>
            <a:normAutofit lnSpcReduction="10000"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Р. </a:t>
            </a:r>
            <a:r>
              <a:rPr lang="ru-RU" dirty="0" err="1">
                <a:solidFill>
                  <a:srgbClr val="002060"/>
                </a:solidFill>
              </a:rPr>
              <a:t>Бредбері</a:t>
            </a:r>
            <a:r>
              <a:rPr lang="ru-RU" dirty="0">
                <a:solidFill>
                  <a:srgbClr val="002060"/>
                </a:solidFill>
              </a:rPr>
              <a:t> </a:t>
            </a:r>
            <a:r>
              <a:rPr lang="ru-RU" dirty="0" err="1">
                <a:solidFill>
                  <a:srgbClr val="002060"/>
                </a:solidFill>
              </a:rPr>
              <a:t>впевнений</a:t>
            </a:r>
            <a:r>
              <a:rPr lang="ru-RU" dirty="0">
                <a:solidFill>
                  <a:srgbClr val="002060"/>
                </a:solidFill>
              </a:rPr>
              <a:t> - у </a:t>
            </a:r>
            <a:r>
              <a:rPr lang="ru-RU" dirty="0" err="1">
                <a:solidFill>
                  <a:srgbClr val="002060"/>
                </a:solidFill>
              </a:rPr>
              <a:t>людства</a:t>
            </a:r>
            <a:r>
              <a:rPr lang="ru-RU" dirty="0">
                <a:solidFill>
                  <a:srgbClr val="002060"/>
                </a:solidFill>
              </a:rPr>
              <a:t> </a:t>
            </a:r>
            <a:r>
              <a:rPr lang="ru-RU" dirty="0" err="1">
                <a:solidFill>
                  <a:srgbClr val="002060"/>
                </a:solidFill>
              </a:rPr>
              <a:t>є</a:t>
            </a:r>
            <a:r>
              <a:rPr lang="ru-RU" dirty="0">
                <a:solidFill>
                  <a:srgbClr val="002060"/>
                </a:solidFill>
              </a:rPr>
              <a:t> </a:t>
            </a:r>
            <a:r>
              <a:rPr lang="ru-RU" dirty="0" err="1">
                <a:solidFill>
                  <a:srgbClr val="002060"/>
                </a:solidFill>
              </a:rPr>
              <a:t>надія</a:t>
            </a:r>
            <a:r>
              <a:rPr lang="ru-RU" dirty="0">
                <a:solidFill>
                  <a:srgbClr val="002060"/>
                </a:solidFill>
              </a:rPr>
              <a:t>, </a:t>
            </a:r>
            <a:r>
              <a:rPr lang="ru-RU" dirty="0" err="1">
                <a:solidFill>
                  <a:srgbClr val="002060"/>
                </a:solidFill>
              </a:rPr>
              <a:t>є</a:t>
            </a:r>
            <a:r>
              <a:rPr lang="ru-RU" dirty="0">
                <a:solidFill>
                  <a:srgbClr val="002060"/>
                </a:solidFill>
              </a:rPr>
              <a:t> </a:t>
            </a:r>
            <a:r>
              <a:rPr lang="ru-RU" dirty="0" err="1">
                <a:solidFill>
                  <a:srgbClr val="002060"/>
                </a:solidFill>
              </a:rPr>
              <a:t>й</a:t>
            </a:r>
            <a:r>
              <a:rPr lang="ru-RU" dirty="0">
                <a:solidFill>
                  <a:srgbClr val="002060"/>
                </a:solidFill>
              </a:rPr>
              <a:t> </a:t>
            </a:r>
            <a:r>
              <a:rPr lang="ru-RU" dirty="0" err="1">
                <a:solidFill>
                  <a:srgbClr val="002060"/>
                </a:solidFill>
              </a:rPr>
              <a:t>майбутнє</a:t>
            </a:r>
            <a:r>
              <a:rPr lang="ru-RU" dirty="0">
                <a:solidFill>
                  <a:srgbClr val="002060"/>
                </a:solidFill>
              </a:rPr>
              <a:t>. А </a:t>
            </a:r>
            <a:r>
              <a:rPr lang="ru-RU" dirty="0" err="1">
                <a:solidFill>
                  <a:srgbClr val="002060"/>
                </a:solidFill>
              </a:rPr>
              <a:t>ще</a:t>
            </a:r>
            <a:r>
              <a:rPr lang="ru-RU" dirty="0">
                <a:solidFill>
                  <a:srgbClr val="002060"/>
                </a:solidFill>
              </a:rPr>
              <a:t>, на нашу думку, </a:t>
            </a:r>
            <a:r>
              <a:rPr lang="ru-RU" dirty="0" err="1">
                <a:solidFill>
                  <a:srgbClr val="002060"/>
                </a:solidFill>
              </a:rPr>
              <a:t>з'явилася</a:t>
            </a:r>
            <a:r>
              <a:rPr lang="ru-RU" dirty="0">
                <a:solidFill>
                  <a:srgbClr val="002060"/>
                </a:solidFill>
              </a:rPr>
              <a:t> </a:t>
            </a:r>
            <a:r>
              <a:rPr lang="ru-RU" dirty="0" err="1">
                <a:solidFill>
                  <a:srgbClr val="002060"/>
                </a:solidFill>
              </a:rPr>
              <a:t>й</a:t>
            </a:r>
            <a:r>
              <a:rPr lang="ru-RU" dirty="0">
                <a:solidFill>
                  <a:srgbClr val="002060"/>
                </a:solidFill>
              </a:rPr>
              <a:t> </a:t>
            </a:r>
            <a:r>
              <a:rPr lang="ru-RU" dirty="0" err="1">
                <a:solidFill>
                  <a:srgbClr val="002060"/>
                </a:solidFill>
              </a:rPr>
              <a:t>людина</a:t>
            </a:r>
            <a:r>
              <a:rPr lang="ru-RU" dirty="0">
                <a:solidFill>
                  <a:srgbClr val="002060"/>
                </a:solidFill>
              </a:rPr>
              <a:t>, „у </a:t>
            </a:r>
            <a:r>
              <a:rPr lang="ru-RU" dirty="0" err="1">
                <a:solidFill>
                  <a:srgbClr val="002060"/>
                </a:solidFill>
              </a:rPr>
              <a:t>якої</a:t>
            </a:r>
            <a:r>
              <a:rPr lang="ru-RU" dirty="0">
                <a:solidFill>
                  <a:srgbClr val="002060"/>
                </a:solidFill>
              </a:rPr>
              <a:t> душа </a:t>
            </a:r>
            <a:r>
              <a:rPr lang="ru-RU" dirty="0" err="1">
                <a:solidFill>
                  <a:srgbClr val="002060"/>
                </a:solidFill>
              </a:rPr>
              <a:t>лежить</a:t>
            </a:r>
            <a:r>
              <a:rPr lang="ru-RU" dirty="0">
                <a:solidFill>
                  <a:srgbClr val="002060"/>
                </a:solidFill>
              </a:rPr>
              <a:t> до прекрасного. І вона </a:t>
            </a:r>
            <a:r>
              <a:rPr lang="ru-RU" dirty="0" err="1">
                <a:solidFill>
                  <a:srgbClr val="002060"/>
                </a:solidFill>
              </a:rPr>
              <a:t>поверне</a:t>
            </a:r>
            <a:r>
              <a:rPr lang="ru-RU" dirty="0">
                <a:solidFill>
                  <a:srgbClr val="002060"/>
                </a:solidFill>
              </a:rPr>
              <a:t> </a:t>
            </a:r>
            <a:r>
              <a:rPr lang="ru-RU" dirty="0" err="1">
                <a:solidFill>
                  <a:srgbClr val="002060"/>
                </a:solidFill>
              </a:rPr>
              <a:t>людству</a:t>
            </a:r>
            <a:r>
              <a:rPr lang="ru-RU" dirty="0">
                <a:solidFill>
                  <a:srgbClr val="002060"/>
                </a:solidFill>
              </a:rPr>
              <a:t> </a:t>
            </a:r>
            <a:r>
              <a:rPr lang="ru-RU" dirty="0" err="1">
                <a:solidFill>
                  <a:srgbClr val="002060"/>
                </a:solidFill>
              </a:rPr>
              <a:t>цивілізацію</a:t>
            </a:r>
            <a:r>
              <a:rPr lang="ru-RU" dirty="0">
                <a:solidFill>
                  <a:srgbClr val="002060"/>
                </a:solidFill>
              </a:rPr>
              <a:t>, при </a:t>
            </a:r>
            <a:r>
              <a:rPr lang="ru-RU" dirty="0" err="1">
                <a:solidFill>
                  <a:srgbClr val="002060"/>
                </a:solidFill>
              </a:rPr>
              <a:t>якій</a:t>
            </a:r>
            <a:r>
              <a:rPr lang="ru-RU" dirty="0">
                <a:solidFill>
                  <a:srgbClr val="002060"/>
                </a:solidFill>
              </a:rPr>
              <a:t> </a:t>
            </a:r>
            <a:r>
              <a:rPr lang="ru-RU" dirty="0" err="1">
                <a:solidFill>
                  <a:srgbClr val="002060"/>
                </a:solidFill>
              </a:rPr>
              <a:t>можна</a:t>
            </a:r>
            <a:r>
              <a:rPr lang="ru-RU" dirty="0">
                <a:solidFill>
                  <a:srgbClr val="002060"/>
                </a:solidFill>
              </a:rPr>
              <a:t> </a:t>
            </a:r>
            <a:r>
              <a:rPr lang="ru-RU" dirty="0" err="1">
                <a:solidFill>
                  <a:srgbClr val="002060"/>
                </a:solidFill>
              </a:rPr>
              <a:t>жити</a:t>
            </a:r>
            <a:r>
              <a:rPr lang="ru-RU" dirty="0">
                <a:solidFill>
                  <a:srgbClr val="002060"/>
                </a:solidFill>
              </a:rPr>
              <a:t> мирно”. </a:t>
            </a:r>
            <a:r>
              <a:rPr lang="ru-RU" dirty="0" err="1">
                <a:solidFill>
                  <a:srgbClr val="002060"/>
                </a:solidFill>
              </a:rPr>
              <a:t>Отже</a:t>
            </a:r>
            <a:r>
              <a:rPr lang="ru-RU" dirty="0">
                <a:solidFill>
                  <a:srgbClr val="002060"/>
                </a:solidFill>
              </a:rPr>
              <a:t>, бездуховна </a:t>
            </a:r>
            <a:r>
              <a:rPr lang="ru-RU" dirty="0" err="1">
                <a:solidFill>
                  <a:srgbClr val="002060"/>
                </a:solidFill>
              </a:rPr>
              <a:t>людина</a:t>
            </a:r>
            <a:r>
              <a:rPr lang="ru-RU" dirty="0">
                <a:solidFill>
                  <a:srgbClr val="002060"/>
                </a:solidFill>
              </a:rPr>
              <a:t> </a:t>
            </a:r>
            <a:r>
              <a:rPr lang="ru-RU" dirty="0" err="1">
                <a:solidFill>
                  <a:srgbClr val="002060"/>
                </a:solidFill>
              </a:rPr>
              <a:t>нічого</a:t>
            </a:r>
            <a:r>
              <a:rPr lang="ru-RU" dirty="0">
                <a:solidFill>
                  <a:srgbClr val="002060"/>
                </a:solidFill>
              </a:rPr>
              <a:t> не </a:t>
            </a:r>
            <a:r>
              <a:rPr lang="ru-RU" dirty="0" err="1">
                <a:solidFill>
                  <a:srgbClr val="002060"/>
                </a:solidFill>
              </a:rPr>
              <a:t>може</a:t>
            </a:r>
            <a:r>
              <a:rPr lang="ru-RU" dirty="0">
                <a:solidFill>
                  <a:srgbClr val="002060"/>
                </a:solidFill>
              </a:rPr>
              <a:t> </a:t>
            </a:r>
            <a:r>
              <a:rPr lang="ru-RU" dirty="0" err="1">
                <a:solidFill>
                  <a:srgbClr val="002060"/>
                </a:solidFill>
              </a:rPr>
              <a:t>створити</a:t>
            </a:r>
            <a:r>
              <a:rPr lang="ru-RU" dirty="0">
                <a:solidFill>
                  <a:srgbClr val="002060"/>
                </a:solidFill>
              </a:rPr>
              <a:t>. Вона </a:t>
            </a:r>
            <a:r>
              <a:rPr lang="ru-RU" dirty="0" err="1">
                <a:solidFill>
                  <a:srgbClr val="002060"/>
                </a:solidFill>
              </a:rPr>
              <a:t>може</a:t>
            </a:r>
            <a:r>
              <a:rPr lang="ru-RU" dirty="0">
                <a:solidFill>
                  <a:srgbClr val="002060"/>
                </a:solidFill>
              </a:rPr>
              <a:t> </a:t>
            </a:r>
            <a:r>
              <a:rPr lang="ru-RU" dirty="0" err="1">
                <a:solidFill>
                  <a:srgbClr val="002060"/>
                </a:solidFill>
              </a:rPr>
              <a:t>тільки</a:t>
            </a:r>
            <a:r>
              <a:rPr lang="ru-RU" dirty="0">
                <a:solidFill>
                  <a:srgbClr val="002060"/>
                </a:solidFill>
              </a:rPr>
              <a:t> </a:t>
            </a:r>
            <a:r>
              <a:rPr lang="ru-RU" dirty="0" err="1">
                <a:solidFill>
                  <a:srgbClr val="002060"/>
                </a:solidFill>
              </a:rPr>
              <a:t>руйнувати</a:t>
            </a:r>
            <a:r>
              <a:rPr lang="ru-RU" dirty="0">
                <a:solidFill>
                  <a:srgbClr val="002060"/>
                </a:solidFill>
              </a:rPr>
              <a:t>. </a:t>
            </a:r>
            <a:r>
              <a:rPr lang="ru-RU" dirty="0" err="1">
                <a:solidFill>
                  <a:srgbClr val="002060"/>
                </a:solidFill>
              </a:rPr>
              <a:t>Тож</a:t>
            </a:r>
            <a:r>
              <a:rPr lang="ru-RU" dirty="0">
                <a:solidFill>
                  <a:srgbClr val="002060"/>
                </a:solidFill>
              </a:rPr>
              <a:t>, </a:t>
            </a:r>
            <a:r>
              <a:rPr lang="ru-RU" dirty="0" err="1">
                <a:solidFill>
                  <a:srgbClr val="002060"/>
                </a:solidFill>
              </a:rPr>
              <a:t>якщо</a:t>
            </a:r>
            <a:r>
              <a:rPr lang="ru-RU" dirty="0">
                <a:solidFill>
                  <a:srgbClr val="002060"/>
                </a:solidFill>
              </a:rPr>
              <a:t> </a:t>
            </a:r>
            <a:r>
              <a:rPr lang="ru-RU" dirty="0" err="1">
                <a:solidFill>
                  <a:srgbClr val="002060"/>
                </a:solidFill>
              </a:rPr>
              <a:t>людство</a:t>
            </a:r>
            <a:r>
              <a:rPr lang="ru-RU" dirty="0">
                <a:solidFill>
                  <a:srgbClr val="002060"/>
                </a:solidFill>
              </a:rPr>
              <a:t> </a:t>
            </a:r>
            <a:r>
              <a:rPr lang="ru-RU" dirty="0" err="1">
                <a:solidFill>
                  <a:srgbClr val="002060"/>
                </a:solidFill>
              </a:rPr>
              <a:t>втратить</a:t>
            </a:r>
            <a:r>
              <a:rPr lang="ru-RU" dirty="0">
                <a:solidFill>
                  <a:srgbClr val="002060"/>
                </a:solidFill>
              </a:rPr>
              <a:t> </a:t>
            </a:r>
            <a:r>
              <a:rPr lang="ru-RU" dirty="0" err="1">
                <a:solidFill>
                  <a:srgbClr val="002060"/>
                </a:solidFill>
              </a:rPr>
              <a:t>свої</a:t>
            </a:r>
            <a:r>
              <a:rPr lang="ru-RU" dirty="0">
                <a:solidFill>
                  <a:srgbClr val="002060"/>
                </a:solidFill>
              </a:rPr>
              <a:t> </a:t>
            </a:r>
            <a:r>
              <a:rPr lang="ru-RU" dirty="0" err="1">
                <a:solidFill>
                  <a:srgbClr val="002060"/>
                </a:solidFill>
              </a:rPr>
              <a:t>кращі</a:t>
            </a:r>
            <a:r>
              <a:rPr lang="ru-RU" dirty="0">
                <a:solidFill>
                  <a:srgbClr val="002060"/>
                </a:solidFill>
              </a:rPr>
              <a:t> </a:t>
            </a:r>
            <a:r>
              <a:rPr lang="ru-RU" dirty="0" err="1">
                <a:solidFill>
                  <a:srgbClr val="002060"/>
                </a:solidFill>
              </a:rPr>
              <a:t>моральні</a:t>
            </a:r>
            <a:r>
              <a:rPr lang="ru-RU" dirty="0">
                <a:solidFill>
                  <a:srgbClr val="002060"/>
                </a:solidFill>
              </a:rPr>
              <a:t> </a:t>
            </a:r>
            <a:r>
              <a:rPr lang="ru-RU" dirty="0" err="1">
                <a:solidFill>
                  <a:srgbClr val="002060"/>
                </a:solidFill>
              </a:rPr>
              <a:t>риси</a:t>
            </a:r>
            <a:r>
              <a:rPr lang="ru-RU" dirty="0">
                <a:solidFill>
                  <a:srgbClr val="002060"/>
                </a:solidFill>
              </a:rPr>
              <a:t>: </a:t>
            </a:r>
            <a:r>
              <a:rPr lang="ru-RU" dirty="0" err="1">
                <a:solidFill>
                  <a:srgbClr val="002060"/>
                </a:solidFill>
              </a:rPr>
              <a:t>любов</a:t>
            </a:r>
            <a:r>
              <a:rPr lang="ru-RU" dirty="0">
                <a:solidFill>
                  <a:srgbClr val="002060"/>
                </a:solidFill>
              </a:rPr>
              <a:t>, доброту, ласку, - </a:t>
            </a:r>
            <a:r>
              <a:rPr lang="ru-RU" dirty="0" err="1">
                <a:solidFill>
                  <a:srgbClr val="002060"/>
                </a:solidFill>
              </a:rPr>
              <a:t>воно</a:t>
            </a:r>
            <a:r>
              <a:rPr lang="ru-RU" dirty="0">
                <a:solidFill>
                  <a:srgbClr val="002060"/>
                </a:solidFill>
              </a:rPr>
              <a:t> </a:t>
            </a:r>
            <a:r>
              <a:rPr lang="ru-RU" dirty="0" err="1">
                <a:solidFill>
                  <a:srgbClr val="002060"/>
                </a:solidFill>
              </a:rPr>
              <a:t>втратить</a:t>
            </a:r>
            <a:r>
              <a:rPr lang="ru-RU" dirty="0">
                <a:solidFill>
                  <a:srgbClr val="002060"/>
                </a:solidFill>
              </a:rPr>
              <a:t> культуру </a:t>
            </a:r>
            <a:r>
              <a:rPr lang="ru-RU" dirty="0" err="1">
                <a:solidFill>
                  <a:srgbClr val="002060"/>
                </a:solidFill>
              </a:rPr>
              <a:t>і</a:t>
            </a:r>
            <a:r>
              <a:rPr lang="ru-RU" dirty="0">
                <a:solidFill>
                  <a:srgbClr val="002060"/>
                </a:solidFill>
              </a:rPr>
              <a:t> </a:t>
            </a:r>
            <a:r>
              <a:rPr lang="ru-RU" dirty="0" err="1">
                <a:solidFill>
                  <a:srgbClr val="002060"/>
                </a:solidFill>
              </a:rPr>
              <a:t>цивілізацію</a:t>
            </a:r>
            <a:r>
              <a:rPr lang="ru-RU" i="1" dirty="0"/>
              <a:t>.</a:t>
            </a:r>
            <a:endParaRPr lang="ru-RU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5">
              <a:lumMod val="40000"/>
              <a:lumOff val="60000"/>
            </a:schemeClr>
          </a:solidFill>
        </p:spPr>
        <p:txBody>
          <a:bodyPr/>
          <a:lstStyle/>
          <a:p>
            <a:r>
              <a:rPr lang="uk-UA" b="1" dirty="0" smtClean="0">
                <a:solidFill>
                  <a:schemeClr val="bg2"/>
                </a:solidFill>
              </a:rPr>
              <a:t>Підсумок уроку</a:t>
            </a:r>
            <a:endParaRPr lang="ru-RU" b="1" dirty="0">
              <a:solidFill>
                <a:schemeClr val="bg2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solidFill>
            <a:schemeClr val="accent5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ru-RU" dirty="0">
                <a:solidFill>
                  <a:schemeClr val="bg2"/>
                </a:solidFill>
              </a:rPr>
              <a:t>Нехай ваша душа не буде черствою, а буде в </a:t>
            </a:r>
            <a:r>
              <a:rPr lang="ru-RU" dirty="0" err="1">
                <a:solidFill>
                  <a:schemeClr val="bg2"/>
                </a:solidFill>
              </a:rPr>
              <a:t>ній</a:t>
            </a:r>
            <a:r>
              <a:rPr lang="ru-RU" dirty="0">
                <a:solidFill>
                  <a:schemeClr val="bg2"/>
                </a:solidFill>
              </a:rPr>
              <a:t> </a:t>
            </a:r>
            <a:r>
              <a:rPr lang="ru-RU" dirty="0" err="1">
                <a:solidFill>
                  <a:schemeClr val="bg2"/>
                </a:solidFill>
              </a:rPr>
              <a:t>панувати</a:t>
            </a:r>
            <a:r>
              <a:rPr lang="ru-RU" dirty="0">
                <a:solidFill>
                  <a:schemeClr val="bg2"/>
                </a:solidFill>
              </a:rPr>
              <a:t> добро; </a:t>
            </a:r>
            <a:r>
              <a:rPr lang="ru-RU" dirty="0" err="1">
                <a:solidFill>
                  <a:schemeClr val="bg2"/>
                </a:solidFill>
              </a:rPr>
              <a:t>серця</a:t>
            </a:r>
            <a:r>
              <a:rPr lang="ru-RU" dirty="0">
                <a:solidFill>
                  <a:schemeClr val="bg2"/>
                </a:solidFill>
              </a:rPr>
              <a:t> </a:t>
            </a:r>
            <a:r>
              <a:rPr lang="ru-RU" dirty="0" err="1">
                <a:solidFill>
                  <a:schemeClr val="bg2"/>
                </a:solidFill>
              </a:rPr>
              <a:t>будуть</a:t>
            </a:r>
            <a:r>
              <a:rPr lang="ru-RU" dirty="0">
                <a:solidFill>
                  <a:schemeClr val="bg2"/>
                </a:solidFill>
              </a:rPr>
              <a:t> не </a:t>
            </a:r>
            <a:r>
              <a:rPr lang="ru-RU" dirty="0" err="1">
                <a:solidFill>
                  <a:schemeClr val="bg2"/>
                </a:solidFill>
              </a:rPr>
              <a:t>байдужими</a:t>
            </a:r>
            <a:r>
              <a:rPr lang="ru-RU" dirty="0">
                <a:solidFill>
                  <a:schemeClr val="bg2"/>
                </a:solidFill>
              </a:rPr>
              <a:t>, а </a:t>
            </a:r>
            <a:r>
              <a:rPr lang="ru-RU" dirty="0" err="1">
                <a:solidFill>
                  <a:schemeClr val="bg2"/>
                </a:solidFill>
              </a:rPr>
              <a:t>співчутливими</a:t>
            </a:r>
            <a:r>
              <a:rPr lang="ru-RU" dirty="0">
                <a:solidFill>
                  <a:schemeClr val="bg2"/>
                </a:solidFill>
              </a:rPr>
              <a:t>, </a:t>
            </a:r>
            <a:r>
              <a:rPr lang="ru-RU" dirty="0" err="1">
                <a:solidFill>
                  <a:schemeClr val="bg2"/>
                </a:solidFill>
              </a:rPr>
              <a:t>щоб</a:t>
            </a:r>
            <a:r>
              <a:rPr lang="ru-RU" dirty="0">
                <a:solidFill>
                  <a:schemeClr val="bg2"/>
                </a:solidFill>
              </a:rPr>
              <a:t> вони </a:t>
            </a:r>
            <a:r>
              <a:rPr lang="ru-RU" dirty="0" err="1">
                <a:solidFill>
                  <a:schemeClr val="bg2"/>
                </a:solidFill>
              </a:rPr>
              <a:t>прискорено</a:t>
            </a:r>
            <a:r>
              <a:rPr lang="ru-RU" dirty="0">
                <a:solidFill>
                  <a:schemeClr val="bg2"/>
                </a:solidFill>
              </a:rPr>
              <a:t> </a:t>
            </a:r>
            <a:r>
              <a:rPr lang="ru-RU" dirty="0" err="1">
                <a:solidFill>
                  <a:schemeClr val="bg2"/>
                </a:solidFill>
              </a:rPr>
              <a:t>билися</a:t>
            </a:r>
            <a:r>
              <a:rPr lang="ru-RU" dirty="0">
                <a:solidFill>
                  <a:schemeClr val="bg2"/>
                </a:solidFill>
              </a:rPr>
              <a:t> </a:t>
            </a:r>
            <a:r>
              <a:rPr lang="ru-RU" dirty="0" err="1">
                <a:solidFill>
                  <a:schemeClr val="bg2"/>
                </a:solidFill>
              </a:rPr>
              <a:t>від</a:t>
            </a:r>
            <a:r>
              <a:rPr lang="ru-RU" dirty="0">
                <a:solidFill>
                  <a:schemeClr val="bg2"/>
                </a:solidFill>
              </a:rPr>
              <a:t> </a:t>
            </a:r>
            <a:r>
              <a:rPr lang="ru-RU" dirty="0" err="1">
                <a:solidFill>
                  <a:schemeClr val="bg2"/>
                </a:solidFill>
              </a:rPr>
              <a:t>зустрічі</a:t>
            </a:r>
            <a:r>
              <a:rPr lang="ru-RU" dirty="0">
                <a:solidFill>
                  <a:schemeClr val="bg2"/>
                </a:solidFill>
              </a:rPr>
              <a:t> </a:t>
            </a:r>
            <a:r>
              <a:rPr lang="ru-RU" dirty="0" err="1">
                <a:solidFill>
                  <a:schemeClr val="bg2"/>
                </a:solidFill>
              </a:rPr>
              <a:t>з</a:t>
            </a:r>
            <a:r>
              <a:rPr lang="ru-RU" dirty="0">
                <a:solidFill>
                  <a:schemeClr val="bg2"/>
                </a:solidFill>
              </a:rPr>
              <a:t> </a:t>
            </a:r>
            <a:r>
              <a:rPr lang="ru-RU" dirty="0" err="1">
                <a:solidFill>
                  <a:schemeClr val="bg2"/>
                </a:solidFill>
              </a:rPr>
              <a:t>прекрасним</a:t>
            </a:r>
            <a:r>
              <a:rPr lang="ru-RU" dirty="0">
                <a:solidFill>
                  <a:schemeClr val="bg2"/>
                </a:solidFill>
              </a:rPr>
              <a:t>, </a:t>
            </a:r>
            <a:r>
              <a:rPr lang="ru-RU" dirty="0" err="1">
                <a:solidFill>
                  <a:schemeClr val="bg2"/>
                </a:solidFill>
              </a:rPr>
              <a:t>щоб</a:t>
            </a:r>
            <a:r>
              <a:rPr lang="ru-RU" dirty="0">
                <a:solidFill>
                  <a:schemeClr val="bg2"/>
                </a:solidFill>
              </a:rPr>
              <a:t> </a:t>
            </a:r>
            <a:r>
              <a:rPr lang="ru-RU" dirty="0" err="1">
                <a:solidFill>
                  <a:schemeClr val="bg2"/>
                </a:solidFill>
              </a:rPr>
              <a:t>ви</a:t>
            </a:r>
            <a:r>
              <a:rPr lang="ru-RU" dirty="0">
                <a:solidFill>
                  <a:schemeClr val="bg2"/>
                </a:solidFill>
              </a:rPr>
              <a:t> </a:t>
            </a:r>
            <a:r>
              <a:rPr lang="ru-RU" dirty="0" err="1">
                <a:solidFill>
                  <a:schemeClr val="bg2"/>
                </a:solidFill>
              </a:rPr>
              <a:t>цінували</a:t>
            </a:r>
            <a:r>
              <a:rPr lang="ru-RU" dirty="0">
                <a:solidFill>
                  <a:schemeClr val="bg2"/>
                </a:solidFill>
              </a:rPr>
              <a:t>, творили </a:t>
            </a:r>
            <a:r>
              <a:rPr lang="ru-RU" dirty="0" err="1">
                <a:solidFill>
                  <a:schemeClr val="bg2"/>
                </a:solidFill>
              </a:rPr>
              <a:t>прекрасне</a:t>
            </a:r>
            <a:r>
              <a:rPr lang="ru-RU" dirty="0">
                <a:solidFill>
                  <a:schemeClr val="bg2"/>
                </a:solidFill>
              </a:rPr>
              <a:t>, </a:t>
            </a:r>
            <a:r>
              <a:rPr lang="ru-RU" dirty="0" err="1">
                <a:solidFill>
                  <a:schemeClr val="bg2"/>
                </a:solidFill>
              </a:rPr>
              <a:t>бо</a:t>
            </a:r>
            <a:r>
              <a:rPr lang="ru-RU" dirty="0">
                <a:solidFill>
                  <a:schemeClr val="bg2"/>
                </a:solidFill>
              </a:rPr>
              <a:t>, як говорив великий </a:t>
            </a:r>
            <a:r>
              <a:rPr lang="ru-RU" dirty="0" err="1">
                <a:solidFill>
                  <a:schemeClr val="bg2"/>
                </a:solidFill>
              </a:rPr>
              <a:t>російський</a:t>
            </a:r>
            <a:r>
              <a:rPr lang="ru-RU" dirty="0">
                <a:solidFill>
                  <a:schemeClr val="bg2"/>
                </a:solidFill>
              </a:rPr>
              <a:t> </a:t>
            </a:r>
            <a:r>
              <a:rPr lang="ru-RU" dirty="0" err="1">
                <a:solidFill>
                  <a:schemeClr val="bg2"/>
                </a:solidFill>
              </a:rPr>
              <a:t>письменник</a:t>
            </a:r>
            <a:r>
              <a:rPr lang="ru-RU" dirty="0">
                <a:solidFill>
                  <a:schemeClr val="bg2"/>
                </a:solidFill>
              </a:rPr>
              <a:t> Ф. </a:t>
            </a:r>
            <a:r>
              <a:rPr lang="ru-RU" dirty="0" err="1">
                <a:solidFill>
                  <a:schemeClr val="bg2"/>
                </a:solidFill>
              </a:rPr>
              <a:t>Достоєвський</a:t>
            </a:r>
            <a:r>
              <a:rPr lang="ru-RU" dirty="0">
                <a:solidFill>
                  <a:schemeClr val="bg2"/>
                </a:solidFill>
              </a:rPr>
              <a:t>, краса врятує світ. </a:t>
            </a:r>
            <a:r>
              <a:rPr lang="ru-RU" dirty="0" err="1">
                <a:solidFill>
                  <a:schemeClr val="bg2"/>
                </a:solidFill>
              </a:rPr>
              <a:t>Ви</a:t>
            </a:r>
            <a:r>
              <a:rPr lang="ru-RU" dirty="0">
                <a:solidFill>
                  <a:schemeClr val="bg2"/>
                </a:solidFill>
              </a:rPr>
              <a:t> </a:t>
            </a:r>
            <a:r>
              <a:rPr lang="ru-RU" dirty="0" err="1">
                <a:solidFill>
                  <a:schemeClr val="bg2"/>
                </a:solidFill>
              </a:rPr>
              <a:t>творці</a:t>
            </a:r>
            <a:r>
              <a:rPr lang="ru-RU" dirty="0">
                <a:solidFill>
                  <a:schemeClr val="bg2"/>
                </a:solidFill>
              </a:rPr>
              <a:t> </a:t>
            </a:r>
            <a:r>
              <a:rPr lang="ru-RU" dirty="0" err="1">
                <a:solidFill>
                  <a:schemeClr val="bg2"/>
                </a:solidFill>
              </a:rPr>
              <a:t>майбутнього</a:t>
            </a:r>
            <a:r>
              <a:rPr lang="ru-RU" dirty="0">
                <a:solidFill>
                  <a:schemeClr val="bg2"/>
                </a:solidFill>
              </a:rPr>
              <a:t>. І </a:t>
            </a:r>
            <a:r>
              <a:rPr lang="ru-RU" dirty="0" err="1">
                <a:solidFill>
                  <a:schemeClr val="bg2"/>
                </a:solidFill>
              </a:rPr>
              <a:t>яким</a:t>
            </a:r>
            <a:r>
              <a:rPr lang="ru-RU" dirty="0">
                <a:solidFill>
                  <a:schemeClr val="bg2"/>
                </a:solidFill>
              </a:rPr>
              <a:t> </a:t>
            </a:r>
            <a:r>
              <a:rPr lang="ru-RU" dirty="0" err="1">
                <a:solidFill>
                  <a:schemeClr val="bg2"/>
                </a:solidFill>
              </a:rPr>
              <a:t>воно</a:t>
            </a:r>
            <a:r>
              <a:rPr lang="ru-RU" dirty="0">
                <a:solidFill>
                  <a:schemeClr val="bg2"/>
                </a:solidFill>
              </a:rPr>
              <a:t> буде, </a:t>
            </a:r>
            <a:r>
              <a:rPr lang="ru-RU" dirty="0" err="1">
                <a:solidFill>
                  <a:schemeClr val="bg2"/>
                </a:solidFill>
              </a:rPr>
              <a:t>залежатиме</a:t>
            </a:r>
            <a:r>
              <a:rPr lang="ru-RU" dirty="0">
                <a:solidFill>
                  <a:schemeClr val="bg2"/>
                </a:solidFill>
              </a:rPr>
              <a:t> </a:t>
            </a:r>
            <a:r>
              <a:rPr lang="ru-RU" dirty="0" err="1">
                <a:solidFill>
                  <a:schemeClr val="bg2"/>
                </a:solidFill>
              </a:rPr>
              <a:t>від</a:t>
            </a:r>
            <a:r>
              <a:rPr lang="ru-RU" dirty="0">
                <a:solidFill>
                  <a:schemeClr val="bg2"/>
                </a:solidFill>
              </a:rPr>
              <a:t> вас.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5">
              <a:lumMod val="20000"/>
              <a:lumOff val="80000"/>
            </a:schemeClr>
          </a:solidFill>
        </p:spPr>
        <p:txBody>
          <a:bodyPr/>
          <a:lstStyle/>
          <a:p>
            <a:r>
              <a:rPr lang="uk-UA" b="1" dirty="0" smtClean="0">
                <a:solidFill>
                  <a:srgbClr val="FF0000"/>
                </a:solidFill>
              </a:rPr>
              <a:t>Домашнє завдання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solidFill>
            <a:srgbClr val="00B0F0"/>
          </a:solidFill>
        </p:spPr>
        <p:txBody>
          <a:bodyPr/>
          <a:lstStyle/>
          <a:p>
            <a:r>
              <a:rPr lang="uk-UA" b="1" dirty="0" smtClean="0">
                <a:solidFill>
                  <a:schemeClr val="bg2">
                    <a:lumMod val="75000"/>
                  </a:schemeClr>
                </a:solidFill>
              </a:rPr>
              <a:t>Написати міні-твір “ Яким я уявляю майбутнє </a:t>
            </a:r>
            <a:r>
              <a:rPr lang="uk-UA" b="1" dirty="0" err="1" smtClean="0">
                <a:solidFill>
                  <a:schemeClr val="bg2">
                    <a:lumMod val="75000"/>
                  </a:schemeClr>
                </a:solidFill>
              </a:rPr>
              <a:t>людства”</a:t>
            </a:r>
            <a:endParaRPr lang="uk-UA" b="1" dirty="0" smtClean="0">
              <a:solidFill>
                <a:schemeClr val="bg2">
                  <a:lumMod val="75000"/>
                </a:schemeClr>
              </a:solidFill>
            </a:endParaRPr>
          </a:p>
          <a:p>
            <a:r>
              <a:rPr lang="uk-UA" b="1" dirty="0" smtClean="0">
                <a:solidFill>
                  <a:schemeClr val="bg2">
                    <a:lumMod val="75000"/>
                  </a:schemeClr>
                </a:solidFill>
              </a:rPr>
              <a:t> Прочитати оповідання Роберта </a:t>
            </a:r>
            <a:r>
              <a:rPr lang="uk-UA" b="1" dirty="0" err="1" smtClean="0">
                <a:solidFill>
                  <a:schemeClr val="bg2">
                    <a:lumMod val="75000"/>
                  </a:schemeClr>
                </a:solidFill>
              </a:rPr>
              <a:t>Шеклі</a:t>
            </a:r>
            <a:r>
              <a:rPr lang="uk-UA" b="1" dirty="0" smtClean="0">
                <a:solidFill>
                  <a:schemeClr val="bg2">
                    <a:lumMod val="75000"/>
                  </a:schemeClr>
                </a:solidFill>
              </a:rPr>
              <a:t>  </a:t>
            </a:r>
            <a:r>
              <a:rPr lang="uk-UA" b="1" dirty="0" err="1" smtClean="0">
                <a:solidFill>
                  <a:schemeClr val="bg2">
                    <a:lumMod val="75000"/>
                  </a:schemeClr>
                </a:solidFill>
              </a:rPr>
              <a:t>“Запах</a:t>
            </a:r>
            <a:r>
              <a:rPr lang="uk-UA" b="1" dirty="0" smtClean="0">
                <a:solidFill>
                  <a:schemeClr val="bg2">
                    <a:lumMod val="75000"/>
                  </a:schemeClr>
                </a:solidFill>
              </a:rPr>
              <a:t>  </a:t>
            </a:r>
            <a:r>
              <a:rPr lang="uk-UA" b="1" dirty="0" err="1" smtClean="0">
                <a:solidFill>
                  <a:schemeClr val="bg2">
                    <a:lumMod val="75000"/>
                  </a:schemeClr>
                </a:solidFill>
              </a:rPr>
              <a:t>думки”</a:t>
            </a:r>
            <a:endParaRPr lang="ru-RU" b="1" dirty="0">
              <a:solidFill>
                <a:schemeClr val="bg2">
                  <a:lumMod val="75000"/>
                </a:schemeClr>
              </a:solidFill>
            </a:endParaRPr>
          </a:p>
        </p:txBody>
      </p:sp>
      <p:pic>
        <p:nvPicPr>
          <p:cNvPr id="6" name="Picture 2" descr="C:\Users\XxX\Desktop\остаточні цифрові\Old_Books_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29124" y="3500438"/>
            <a:ext cx="2714644" cy="224946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tx2"/>
          </a:solidFill>
        </p:spPr>
        <p:txBody>
          <a:bodyPr/>
          <a:lstStyle/>
          <a:p>
            <a:r>
              <a:rPr lang="uk-UA" b="1" dirty="0" smtClean="0">
                <a:solidFill>
                  <a:schemeClr val="bg2"/>
                </a:solidFill>
              </a:rPr>
              <a:t>Використані джерела:</a:t>
            </a:r>
            <a:endParaRPr lang="ru-RU" b="1" dirty="0">
              <a:solidFill>
                <a:schemeClr val="bg2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solidFill>
            <a:schemeClr val="accent5">
              <a:lumMod val="60000"/>
              <a:lumOff val="40000"/>
            </a:schemeClr>
          </a:solidFill>
        </p:spPr>
        <p:txBody>
          <a:bodyPr>
            <a:normAutofit lnSpcReduction="10000"/>
          </a:bodyPr>
          <a:lstStyle/>
          <a:p>
            <a:pPr lvl="0"/>
            <a:r>
              <a:rPr lang="ru-RU" u="sng" dirty="0" smtClean="0">
                <a:solidFill>
                  <a:srgbClr val="FF0000"/>
                </a:solidFill>
                <a:hlinkClick r:id="rId2"/>
              </a:rPr>
              <a:t>http://lib.rus.ec</a:t>
            </a:r>
            <a:endParaRPr lang="ru-RU" dirty="0" smtClean="0">
              <a:solidFill>
                <a:srgbClr val="FF0000"/>
              </a:solidFill>
            </a:endParaRPr>
          </a:p>
          <a:p>
            <a:pPr lvl="0"/>
            <a:r>
              <a:rPr lang="ru-RU" u="sng" dirty="0" smtClean="0">
                <a:solidFill>
                  <a:srgbClr val="FF0000"/>
                </a:solidFill>
                <a:hlinkClick r:id="rId3"/>
              </a:rPr>
              <a:t>http://smiles24.ru</a:t>
            </a:r>
            <a:endParaRPr lang="ru-RU" dirty="0" smtClean="0">
              <a:solidFill>
                <a:srgbClr val="FF0000"/>
              </a:solidFill>
            </a:endParaRPr>
          </a:p>
          <a:p>
            <a:pPr lvl="0"/>
            <a:r>
              <a:rPr lang="en-US" u="sng" dirty="0" smtClean="0">
                <a:solidFill>
                  <a:srgbClr val="FF0000"/>
                </a:solidFill>
                <a:hlinkClick r:id="rId4"/>
              </a:rPr>
              <a:t>http://ru.wikipedia.org</a:t>
            </a:r>
            <a:endParaRPr lang="ru-RU" dirty="0" smtClean="0">
              <a:solidFill>
                <a:srgbClr val="FF0000"/>
              </a:solidFill>
            </a:endParaRPr>
          </a:p>
          <a:p>
            <a:pPr lvl="0"/>
            <a:r>
              <a:rPr lang="en-US" u="sng" dirty="0" smtClean="0">
                <a:solidFill>
                  <a:srgbClr val="FF0000"/>
                </a:solidFill>
                <a:hlinkClick r:id="rId5"/>
              </a:rPr>
              <a:t>http://www.ae-lib.org.ua</a:t>
            </a:r>
            <a:endParaRPr lang="ru-RU" dirty="0" smtClean="0">
              <a:solidFill>
                <a:srgbClr val="FF0000"/>
              </a:solidFill>
            </a:endParaRPr>
          </a:p>
          <a:p>
            <a:pPr lvl="0"/>
            <a:r>
              <a:rPr lang="en-US" u="sng" dirty="0" smtClean="0">
                <a:solidFill>
                  <a:srgbClr val="FF0000"/>
                </a:solidFill>
                <a:hlinkClick r:id="rId6"/>
              </a:rPr>
              <a:t>http://www.liveinternet.ru</a:t>
            </a:r>
            <a:endParaRPr lang="ru-RU" dirty="0" smtClean="0">
              <a:solidFill>
                <a:srgbClr val="FF0000"/>
              </a:solidFill>
            </a:endParaRPr>
          </a:p>
          <a:p>
            <a:pPr lvl="0"/>
            <a:r>
              <a:rPr lang="en-US" u="sng" dirty="0" smtClean="0">
                <a:solidFill>
                  <a:srgbClr val="FF0000"/>
                </a:solidFill>
                <a:hlinkClick r:id="rId7"/>
              </a:rPr>
              <a:t>http://www.zarlit.com</a:t>
            </a:r>
            <a:endParaRPr lang="ru-RU" dirty="0" smtClean="0">
              <a:solidFill>
                <a:srgbClr val="FF0000"/>
              </a:solidFill>
            </a:endParaRPr>
          </a:p>
          <a:p>
            <a:pPr lvl="0"/>
            <a:r>
              <a:rPr lang="en-US" u="sng" dirty="0" smtClean="0">
                <a:solidFill>
                  <a:srgbClr val="FF0000"/>
                </a:solidFill>
                <a:hlinkClick r:id="rId8"/>
              </a:rPr>
              <a:t>http://www.wisdoms.ru</a:t>
            </a:r>
            <a:endParaRPr lang="ru-RU" dirty="0" smtClean="0">
              <a:solidFill>
                <a:srgbClr val="FF0000"/>
              </a:solidFill>
            </a:endParaRPr>
          </a:p>
          <a:p>
            <a:r>
              <a:rPr lang="en-US" u="sng" dirty="0" smtClean="0">
                <a:solidFill>
                  <a:srgbClr val="FF0000"/>
                </a:solidFill>
                <a:hlinkClick r:id="rId9"/>
              </a:rPr>
              <a:t>http://www.youtube.com</a:t>
            </a:r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5">
              <a:lumMod val="20000"/>
              <a:lumOff val="80000"/>
            </a:schemeClr>
          </a:solidFill>
        </p:spPr>
        <p:txBody>
          <a:bodyPr/>
          <a:lstStyle/>
          <a:p>
            <a:r>
              <a:rPr lang="uk-UA" b="1" dirty="0" smtClean="0">
                <a:solidFill>
                  <a:srgbClr val="002060"/>
                </a:solidFill>
              </a:rPr>
              <a:t>                 Епіграф </a:t>
            </a:r>
            <a:r>
              <a:rPr lang="uk-UA" b="1" dirty="0" smtClean="0">
                <a:solidFill>
                  <a:srgbClr val="002060"/>
                </a:solidFill>
              </a:rPr>
              <a:t>уроку :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1571612"/>
            <a:ext cx="8229600" cy="4525963"/>
          </a:xfrm>
          <a:solidFill>
            <a:srgbClr val="00B0F0"/>
          </a:solidFill>
        </p:spPr>
        <p:txBody>
          <a:bodyPr/>
          <a:lstStyle/>
          <a:p>
            <a:pPr algn="r">
              <a:buNone/>
            </a:pPr>
            <a:r>
              <a:rPr lang="ru-RU" b="1" dirty="0" err="1" smtClean="0">
                <a:solidFill>
                  <a:schemeClr val="bg2">
                    <a:lumMod val="75000"/>
                  </a:schemeClr>
                </a:solidFill>
              </a:rPr>
              <a:t>Заклякло</a:t>
            </a:r>
            <a:r>
              <a:rPr lang="ru-RU" b="1" dirty="0" smtClean="0">
                <a:solidFill>
                  <a:schemeClr val="bg2">
                    <a:lumMod val="75000"/>
                  </a:schemeClr>
                </a:solidFill>
              </a:rPr>
              <a:t> часу полотно,</a:t>
            </a:r>
          </a:p>
          <a:p>
            <a:pPr algn="r">
              <a:buNone/>
            </a:pPr>
            <a:r>
              <a:rPr lang="ru-RU" b="1" dirty="0" smtClean="0">
                <a:solidFill>
                  <a:schemeClr val="bg2">
                    <a:lumMod val="75000"/>
                  </a:schemeClr>
                </a:solidFill>
              </a:rPr>
              <a:t>Тут </a:t>
            </a:r>
            <a:r>
              <a:rPr lang="ru-RU" b="1" dirty="0" err="1" smtClean="0">
                <a:solidFill>
                  <a:schemeClr val="bg2">
                    <a:lumMod val="75000"/>
                  </a:schemeClr>
                </a:solidFill>
              </a:rPr>
              <a:t>вітер</a:t>
            </a:r>
            <a:r>
              <a:rPr lang="ru-RU" b="1" dirty="0" smtClean="0">
                <a:solidFill>
                  <a:schemeClr val="bg2">
                    <a:lumMod val="75000"/>
                  </a:schemeClr>
                </a:solidFill>
              </a:rPr>
              <a:t> - </a:t>
            </a:r>
            <a:r>
              <a:rPr lang="ru-RU" b="1" dirty="0" err="1" smtClean="0">
                <a:solidFill>
                  <a:schemeClr val="bg2">
                    <a:lumMod val="75000"/>
                  </a:schemeClr>
                </a:solidFill>
              </a:rPr>
              <a:t>привид</a:t>
            </a:r>
            <a:r>
              <a:rPr lang="ru-RU" b="1" dirty="0" smtClean="0"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lang="ru-RU" b="1" dirty="0" err="1" smtClean="0">
                <a:solidFill>
                  <a:schemeClr val="bg2">
                    <a:lumMod val="75000"/>
                  </a:schemeClr>
                </a:solidFill>
              </a:rPr>
              <a:t>б’є</a:t>
            </a:r>
            <a:r>
              <a:rPr lang="ru-RU" b="1" dirty="0" smtClean="0">
                <a:solidFill>
                  <a:schemeClr val="bg2">
                    <a:lumMod val="75000"/>
                  </a:schemeClr>
                </a:solidFill>
              </a:rPr>
              <a:t> по </a:t>
            </a:r>
            <a:r>
              <a:rPr lang="ru-RU" b="1" dirty="0" err="1" smtClean="0">
                <a:solidFill>
                  <a:schemeClr val="bg2">
                    <a:lumMod val="75000"/>
                  </a:schemeClr>
                </a:solidFill>
              </a:rPr>
              <a:t>стінах</a:t>
            </a:r>
            <a:r>
              <a:rPr lang="ru-RU" b="1" dirty="0" smtClean="0">
                <a:solidFill>
                  <a:schemeClr val="bg2">
                    <a:lumMod val="75000"/>
                  </a:schemeClr>
                </a:solidFill>
              </a:rPr>
              <a:t>.</a:t>
            </a:r>
          </a:p>
          <a:p>
            <a:pPr algn="r">
              <a:buNone/>
            </a:pPr>
            <a:r>
              <a:rPr lang="ru-RU" b="1" dirty="0" err="1" smtClean="0">
                <a:solidFill>
                  <a:schemeClr val="bg2">
                    <a:lumMod val="75000"/>
                  </a:schemeClr>
                </a:solidFill>
              </a:rPr>
              <a:t>Здається</a:t>
            </a:r>
            <a:r>
              <a:rPr lang="ru-RU" b="1" dirty="0" smtClean="0">
                <a:solidFill>
                  <a:schemeClr val="bg2">
                    <a:lumMod val="75000"/>
                  </a:schemeClr>
                </a:solidFill>
              </a:rPr>
              <a:t> все </a:t>
            </a:r>
            <a:r>
              <a:rPr lang="ru-RU" b="1" dirty="0" err="1" smtClean="0">
                <a:solidFill>
                  <a:schemeClr val="bg2">
                    <a:lumMod val="75000"/>
                  </a:schemeClr>
                </a:solidFill>
              </a:rPr>
              <a:t>було</a:t>
            </a:r>
            <a:r>
              <a:rPr lang="ru-RU" b="1" dirty="0" smtClean="0">
                <a:solidFill>
                  <a:schemeClr val="bg2">
                    <a:lumMod val="75000"/>
                  </a:schemeClr>
                </a:solidFill>
              </a:rPr>
              <a:t> давно:</a:t>
            </a:r>
          </a:p>
          <a:p>
            <a:pPr algn="r">
              <a:buNone/>
            </a:pPr>
            <a:r>
              <a:rPr lang="ru-RU" b="1" dirty="0" err="1" smtClean="0">
                <a:solidFill>
                  <a:schemeClr val="bg2">
                    <a:lumMod val="75000"/>
                  </a:schemeClr>
                </a:solidFill>
              </a:rPr>
              <a:t>Епохи</a:t>
            </a:r>
            <a:r>
              <a:rPr lang="ru-RU" b="1" dirty="0" smtClean="0">
                <a:solidFill>
                  <a:schemeClr val="bg2">
                    <a:lumMod val="75000"/>
                  </a:schemeClr>
                </a:solidFill>
              </a:rPr>
              <a:t>  </a:t>
            </a:r>
            <a:r>
              <a:rPr lang="ru-RU" b="1" dirty="0" err="1" smtClean="0">
                <a:solidFill>
                  <a:schemeClr val="bg2">
                    <a:lumMod val="75000"/>
                  </a:schemeClr>
                </a:solidFill>
              </a:rPr>
              <a:t>пам’ятник</a:t>
            </a:r>
            <a:r>
              <a:rPr lang="ru-RU" b="1" dirty="0" smtClean="0">
                <a:solidFill>
                  <a:schemeClr val="bg2">
                    <a:lumMod val="75000"/>
                  </a:schemeClr>
                </a:solidFill>
              </a:rPr>
              <a:t> , </a:t>
            </a:r>
            <a:r>
              <a:rPr lang="ru-RU" b="1" dirty="0" err="1" smtClean="0">
                <a:solidFill>
                  <a:schemeClr val="bg2">
                    <a:lumMod val="75000"/>
                  </a:schemeClr>
                </a:solidFill>
              </a:rPr>
              <a:t>руїна</a:t>
            </a:r>
            <a:r>
              <a:rPr lang="ru-RU" b="1" dirty="0" smtClean="0">
                <a:solidFill>
                  <a:schemeClr val="bg2">
                    <a:lumMod val="75000"/>
                  </a:schemeClr>
                </a:solidFill>
              </a:rPr>
              <a:t>.</a:t>
            </a:r>
          </a:p>
          <a:p>
            <a:r>
              <a:rPr lang="uk-UA" b="1" dirty="0" smtClean="0">
                <a:solidFill>
                  <a:schemeClr val="bg2">
                    <a:lumMod val="75000"/>
                  </a:schemeClr>
                </a:solidFill>
              </a:rPr>
              <a:t>                                                             </a:t>
            </a:r>
            <a:r>
              <a:rPr lang="uk-UA" sz="2800" b="1" dirty="0" smtClean="0">
                <a:solidFill>
                  <a:schemeClr val="bg2">
                    <a:lumMod val="75000"/>
                  </a:schemeClr>
                </a:solidFill>
              </a:rPr>
              <a:t>Андрій </a:t>
            </a:r>
            <a:r>
              <a:rPr lang="uk-UA" sz="2800" b="1" dirty="0" err="1" smtClean="0">
                <a:solidFill>
                  <a:schemeClr val="bg2">
                    <a:lumMod val="75000"/>
                  </a:schemeClr>
                </a:solidFill>
              </a:rPr>
              <a:t>Гагін</a:t>
            </a:r>
            <a:endParaRPr lang="ru-RU" sz="2800" b="1" dirty="0">
              <a:solidFill>
                <a:schemeClr val="bg2">
                  <a:lumMod val="75000"/>
                </a:schemeClr>
              </a:solidFill>
            </a:endParaRPr>
          </a:p>
        </p:txBody>
      </p:sp>
      <p:pic>
        <p:nvPicPr>
          <p:cNvPr id="4" name="Picture 2" descr="C:\Users\XxX\Desktop\остаточні цифрові\Czarnobyl Ukrain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9" y="3500438"/>
            <a:ext cx="3643338" cy="257176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5">
              <a:lumMod val="60000"/>
              <a:lumOff val="40000"/>
            </a:schemeClr>
          </a:solidFill>
        </p:spPr>
        <p:txBody>
          <a:bodyPr>
            <a:noAutofit/>
          </a:bodyPr>
          <a:lstStyle/>
          <a:p>
            <a:r>
              <a:rPr lang="uk-UA" b="1" dirty="0" smtClean="0">
                <a:solidFill>
                  <a:schemeClr val="bg2">
                    <a:lumMod val="75000"/>
                  </a:schemeClr>
                </a:solidFill>
              </a:rPr>
              <a:t>        </a:t>
            </a:r>
            <a:r>
              <a:rPr lang="uk-UA" b="1" dirty="0" smtClean="0">
                <a:solidFill>
                  <a:srgbClr val="002060"/>
                </a:solidFill>
              </a:rPr>
              <a:t>Вступне </a:t>
            </a:r>
            <a:r>
              <a:rPr lang="uk-UA" b="1" dirty="0" smtClean="0">
                <a:solidFill>
                  <a:srgbClr val="002060"/>
                </a:solidFill>
              </a:rPr>
              <a:t>слово вчителя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57758"/>
          </a:xfrm>
          <a:solidFill>
            <a:schemeClr val="accent1"/>
          </a:solidFill>
        </p:spPr>
        <p:txBody>
          <a:bodyPr>
            <a:normAutofit/>
          </a:bodyPr>
          <a:lstStyle/>
          <a:p>
            <a:r>
              <a:rPr lang="uk-UA" sz="2800" dirty="0" smtClean="0"/>
              <a:t>На  попередньому уроці  ми  розпочали   своє знайомство з творчістю Рея Бредбері. Перед  нами  розкрилася жахлива картина з</a:t>
            </a:r>
            <a:r>
              <a:rPr lang="ru-RU" sz="2800" dirty="0" err="1" smtClean="0"/>
              <a:t>нищення</a:t>
            </a:r>
            <a:r>
              <a:rPr lang="ru-RU" sz="2800" dirty="0" smtClean="0"/>
              <a:t> </a:t>
            </a:r>
            <a:r>
              <a:rPr lang="ru-RU" sz="2800" dirty="0" err="1" smtClean="0"/>
              <a:t>природи</a:t>
            </a:r>
            <a:r>
              <a:rPr lang="ru-RU" sz="2800" dirty="0" smtClean="0"/>
              <a:t> , </a:t>
            </a:r>
            <a:r>
              <a:rPr lang="ru-RU" sz="2800" dirty="0" err="1" smtClean="0"/>
              <a:t>цивілізації</a:t>
            </a:r>
            <a:r>
              <a:rPr lang="ru-RU" sz="2800" dirty="0" smtClean="0"/>
              <a:t> </a:t>
            </a:r>
            <a:r>
              <a:rPr lang="ru-RU" sz="2800" dirty="0" err="1" smtClean="0"/>
              <a:t>і</a:t>
            </a:r>
            <a:r>
              <a:rPr lang="ru-RU" sz="2800" dirty="0" smtClean="0"/>
              <a:t> </a:t>
            </a:r>
            <a:r>
              <a:rPr lang="ru-RU" sz="2800" dirty="0" err="1" smtClean="0"/>
              <a:t>культури</a:t>
            </a:r>
            <a:r>
              <a:rPr lang="ru-RU" sz="2800" dirty="0" smtClean="0"/>
              <a:t> як </a:t>
            </a:r>
            <a:r>
              <a:rPr lang="ru-RU" sz="2800" dirty="0" err="1" smtClean="0"/>
              <a:t>наслідок</a:t>
            </a:r>
            <a:r>
              <a:rPr lang="ru-RU" sz="2800" dirty="0" smtClean="0"/>
              <a:t> бездуховного </a:t>
            </a:r>
            <a:r>
              <a:rPr lang="ru-RU" sz="2800" dirty="0" err="1" smtClean="0"/>
              <a:t>науково-технічного</a:t>
            </a:r>
            <a:r>
              <a:rPr lang="ru-RU" sz="2800" dirty="0" smtClean="0"/>
              <a:t> </a:t>
            </a:r>
            <a:r>
              <a:rPr lang="ru-RU" sz="2800" dirty="0" err="1" smtClean="0"/>
              <a:t>прогресу</a:t>
            </a:r>
            <a:r>
              <a:rPr lang="ru-RU" sz="2800" dirty="0" smtClean="0"/>
              <a:t>.</a:t>
            </a:r>
            <a:r>
              <a:rPr lang="uk-UA" sz="2800" dirty="0" smtClean="0"/>
              <a:t> </a:t>
            </a:r>
            <a:endParaRPr lang="ru-RU" sz="2800" dirty="0" smtClean="0"/>
          </a:p>
          <a:p>
            <a:r>
              <a:rPr lang="uk-UA" sz="2800" dirty="0" smtClean="0"/>
              <a:t>Сьогодні на уроці ми продовжимо працювати над новелою і спробуємо дати відповідь на запитання про нашу роль  у творенні майбутнього.</a:t>
            </a:r>
            <a:endParaRPr lang="ru-RU" sz="28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5">
              <a:lumMod val="40000"/>
              <a:lumOff val="60000"/>
            </a:schemeClr>
          </a:solidFill>
        </p:spPr>
        <p:txBody>
          <a:bodyPr/>
          <a:lstStyle/>
          <a:p>
            <a:r>
              <a:rPr lang="uk-UA" b="1" dirty="0" smtClean="0">
                <a:solidFill>
                  <a:srgbClr val="002060"/>
                </a:solidFill>
              </a:rPr>
              <a:t>       Літературна </a:t>
            </a:r>
            <a:r>
              <a:rPr lang="uk-UA" b="1" dirty="0" smtClean="0">
                <a:solidFill>
                  <a:srgbClr val="002060"/>
                </a:solidFill>
              </a:rPr>
              <a:t>вікторина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5829312" cy="4525963"/>
          </a:xfrm>
          <a:solidFill>
            <a:schemeClr val="accent5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uk-UA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1.Назва новели, яка містить таємницю картини Леонардо </a:t>
            </a:r>
            <a:r>
              <a:rPr lang="uk-UA" sz="20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да</a:t>
            </a:r>
            <a:r>
              <a:rPr lang="uk-UA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Вінчі ?</a:t>
            </a:r>
          </a:p>
          <a:p>
            <a:r>
              <a:rPr lang="uk-UA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2. Різновид  </a:t>
            </a:r>
            <a:r>
              <a:rPr lang="uk-UA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художньої  літератури,  в  якій  зображується  дивний  і  незвичний  </a:t>
            </a:r>
            <a:r>
              <a:rPr lang="uk-UA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світ.</a:t>
            </a:r>
          </a:p>
          <a:p>
            <a:r>
              <a:rPr lang="uk-UA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uk-UA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Ім'я головного героя новели </a:t>
            </a:r>
            <a:r>
              <a:rPr lang="uk-UA" sz="20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“Усмішка”</a:t>
            </a:r>
            <a:r>
              <a:rPr lang="uk-UA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uk-UA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4.Інша назва картини Леонардо </a:t>
            </a:r>
          </a:p>
          <a:p>
            <a:r>
              <a:rPr lang="uk-UA" sz="20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да</a:t>
            </a:r>
            <a:r>
              <a:rPr lang="uk-UA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Вінчі </a:t>
            </a:r>
            <a:r>
              <a:rPr lang="uk-UA" sz="20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“Мона</a:t>
            </a:r>
            <a:r>
              <a:rPr lang="uk-UA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0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Ліза”</a:t>
            </a:r>
            <a:r>
              <a:rPr lang="uk-UA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uk-UA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5.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Винятковий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за </a:t>
            </a:r>
            <a:r>
              <a:rPr lang="ru-RU" sz="20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своїми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достоїнствами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витвір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мистецтва</a:t>
            </a:r>
            <a:endParaRPr lang="uk-UA" sz="20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6. Література</a:t>
            </a:r>
            <a:r>
              <a:rPr lang="uk-UA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 в  якій  людство  </a:t>
            </a:r>
            <a:r>
              <a:rPr lang="uk-UA" sz="20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змальовується</a:t>
            </a:r>
            <a:r>
              <a:rPr lang="uk-UA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uk-UA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гіршим,  ніж </a:t>
            </a:r>
            <a:r>
              <a:rPr lang="uk-UA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сучасність. </a:t>
            </a:r>
            <a:endParaRPr lang="uk-UA" sz="20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4" descr="7137_big.gif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143636" y="1857364"/>
            <a:ext cx="3000364" cy="40751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5">
              <a:lumMod val="20000"/>
              <a:lumOff val="80000"/>
            </a:schemeClr>
          </a:solidFill>
        </p:spPr>
        <p:txBody>
          <a:bodyPr/>
          <a:lstStyle/>
          <a:p>
            <a:pPr algn="ctr"/>
            <a:r>
              <a:rPr lang="uk-UA" dirty="0" smtClean="0"/>
              <a:t> </a:t>
            </a:r>
            <a:r>
              <a:rPr lang="uk-UA" b="1" dirty="0" smtClean="0">
                <a:solidFill>
                  <a:srgbClr val="002060"/>
                </a:solidFill>
              </a:rPr>
              <a:t>Розгадайте  кросворд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/>
          </a:p>
        </p:txBody>
      </p:sp>
      <p:pic>
        <p:nvPicPr>
          <p:cNvPr id="4" name="Picture 4" descr="sash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850" y="1916113"/>
            <a:ext cx="8497888" cy="44481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857224" y="1357298"/>
            <a:ext cx="7929618" cy="1643527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ru-RU" sz="2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Цивілізація</a:t>
            </a:r>
            <a:r>
              <a:rPr lang="ru-RU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– </a:t>
            </a:r>
          </a:p>
          <a:p>
            <a:pPr>
              <a:lnSpc>
                <a:spcPct val="120000"/>
              </a:lnSpc>
            </a:pPr>
            <a:r>
              <a:rPr lang="ru-RU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рівень</a:t>
            </a:r>
            <a:r>
              <a:rPr lang="ru-RU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суспільного</a:t>
            </a:r>
            <a:r>
              <a:rPr lang="ru-RU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розвитку</a:t>
            </a:r>
            <a:endParaRPr lang="ru-RU" sz="28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20000"/>
              </a:lnSpc>
            </a:pPr>
            <a:r>
              <a:rPr lang="ru-RU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матеріальної</a:t>
            </a:r>
            <a:r>
              <a:rPr lang="ru-RU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духовної</a:t>
            </a:r>
            <a:r>
              <a:rPr lang="ru-RU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культури</a:t>
            </a:r>
            <a:endParaRPr lang="ru-RU" sz="28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534" name="Rectangle 6"/>
          <p:cNvSpPr>
            <a:spLocks noChangeArrowheads="1"/>
          </p:cNvSpPr>
          <p:nvPr/>
        </p:nvSpPr>
        <p:spPr bwMode="auto">
          <a:xfrm>
            <a:off x="857224" y="285728"/>
            <a:ext cx="7732739" cy="646331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3600" b="1" dirty="0">
                <a:solidFill>
                  <a:schemeClr val="bg2">
                    <a:lumMod val="75000"/>
                  </a:schemeClr>
                </a:solidFill>
                <a:latin typeface="Book Antiqua" pitchFamily="18" charset="0"/>
              </a:rPr>
              <a:t>СЛОВНИКОВА</a:t>
            </a:r>
            <a:r>
              <a:rPr lang="ru-RU" sz="2400" b="1" dirty="0">
                <a:latin typeface="Book Antiqua" pitchFamily="18" charset="0"/>
              </a:rPr>
              <a:t> </a:t>
            </a:r>
            <a:r>
              <a:rPr lang="ru-RU" sz="2400" b="1" dirty="0" smtClean="0">
                <a:latin typeface="Book Antiqua" pitchFamily="18" charset="0"/>
              </a:rPr>
              <a:t>   </a:t>
            </a:r>
            <a:r>
              <a:rPr lang="ru-RU" sz="3600" b="1" dirty="0" smtClean="0">
                <a:solidFill>
                  <a:schemeClr val="bg2">
                    <a:lumMod val="75000"/>
                  </a:schemeClr>
                </a:solidFill>
                <a:latin typeface="Book Antiqua" pitchFamily="18" charset="0"/>
              </a:rPr>
              <a:t>РОБОТА</a:t>
            </a:r>
            <a:endParaRPr lang="ru-RU" sz="3600" b="1" dirty="0">
              <a:solidFill>
                <a:schemeClr val="bg2">
                  <a:lumMod val="75000"/>
                </a:schemeClr>
              </a:solidFill>
              <a:latin typeface="Book Antiqua" pitchFamily="18" charset="0"/>
            </a:endParaRPr>
          </a:p>
        </p:txBody>
      </p:sp>
      <p:pic>
        <p:nvPicPr>
          <p:cNvPr id="7170" name="Picture 2" descr="C:\Users\XxX\Desktop\остаточні цифрові\180894-0-big_7365_oboi_nochnoj_goro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3357562"/>
            <a:ext cx="4357718" cy="2843207"/>
          </a:xfrm>
          <a:prstGeom prst="rect">
            <a:avLst/>
          </a:prstGeom>
          <a:noFill/>
        </p:spPr>
      </p:pic>
      <p:pic>
        <p:nvPicPr>
          <p:cNvPr id="6" name="Picture 9" descr="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57445" y="3357562"/>
            <a:ext cx="3957959" cy="2818836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ll dir="l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3" y="228600"/>
            <a:ext cx="8115328" cy="842946"/>
          </a:xfrm>
          <a:solidFill>
            <a:schemeClr val="accent5">
              <a:lumMod val="40000"/>
              <a:lumOff val="60000"/>
            </a:schemeClr>
          </a:solidFill>
        </p:spPr>
        <p:txBody>
          <a:bodyPr wrap="square" numCol="1" anchorCtr="0" compatLnSpc="1">
            <a:prstTxWarp prst="textNoShape">
              <a:avLst/>
            </a:prstTxWarp>
            <a:normAutofit/>
          </a:bodyPr>
          <a:lstStyle/>
          <a:p>
            <a:pPr algn="ctr"/>
            <a:r>
              <a:rPr lang="uk-UA" sz="4000" b="1" cap="none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СЛОВНИКОВА РОБОТА</a:t>
            </a:r>
            <a:endParaRPr lang="ru-RU" sz="4000" b="1" cap="none" dirty="0" smtClean="0">
              <a:solidFill>
                <a:schemeClr val="bg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774" name="Rectangle 6"/>
          <p:cNvSpPr>
            <a:spLocks noChangeArrowheads="1"/>
          </p:cNvSpPr>
          <p:nvPr/>
        </p:nvSpPr>
        <p:spPr bwMode="auto">
          <a:xfrm>
            <a:off x="714348" y="1571612"/>
            <a:ext cx="7820050" cy="138499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2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Вандалізм</a:t>
            </a:r>
            <a:r>
              <a:rPr lang="ru-RU" sz="2800" dirty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– </a:t>
            </a:r>
          </a:p>
          <a:p>
            <a:r>
              <a:rPr lang="ru-RU" sz="2800" dirty="0" err="1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жорстоке</a:t>
            </a:r>
            <a:r>
              <a:rPr lang="ru-RU" sz="2800" dirty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800" dirty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безглузде</a:t>
            </a:r>
            <a:r>
              <a:rPr lang="ru-RU" sz="2800" dirty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знищення</a:t>
            </a:r>
            <a:r>
              <a:rPr lang="ru-RU" sz="2800" dirty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культурних</a:t>
            </a:r>
            <a:r>
              <a:rPr lang="ru-RU" sz="2800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800" dirty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матеріальних</a:t>
            </a:r>
            <a:r>
              <a:rPr lang="ru-RU" sz="2800" dirty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цінностей</a:t>
            </a:r>
            <a:endParaRPr lang="ru-RU" sz="2800" dirty="0">
              <a:solidFill>
                <a:schemeClr val="bg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4" name="Picture 2" descr="C:\Users\XxX\Desktop\остаточні цифрові\2287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0" y="3357562"/>
            <a:ext cx="3710014" cy="2787663"/>
          </a:xfrm>
          <a:prstGeom prst="rect">
            <a:avLst/>
          </a:prstGeom>
          <a:noFill/>
        </p:spPr>
      </p:pic>
      <p:pic>
        <p:nvPicPr>
          <p:cNvPr id="8195" name="Picture 3" descr="C:\Users\XxX\Desktop\остаточні цифрові\35214-1u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48" y="3393758"/>
            <a:ext cx="3571885" cy="2667008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ll dir="l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714744" y="500042"/>
            <a:ext cx="5111750" cy="5853113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rmAutofit fontScale="70000" lnSpcReduction="20000"/>
          </a:bodyPr>
          <a:lstStyle/>
          <a:p>
            <a:pPr>
              <a:buFont typeface="Wingdings" pitchFamily="2" charset="2"/>
              <a:buChar char="Ø"/>
            </a:pPr>
            <a:r>
              <a:rPr lang="uk-UA" dirty="0" smtClean="0">
                <a:solidFill>
                  <a:srgbClr val="002060"/>
                </a:solidFill>
              </a:rPr>
              <a:t>21 серпня 1911 р. працівник музею викрав картину ;</a:t>
            </a:r>
          </a:p>
          <a:p>
            <a:pPr>
              <a:buFont typeface="Wingdings" pitchFamily="2" charset="2"/>
              <a:buChar char="Ø"/>
            </a:pPr>
            <a:r>
              <a:rPr lang="uk-UA" dirty="0" smtClean="0">
                <a:solidFill>
                  <a:srgbClr val="002060"/>
                </a:solidFill>
              </a:rPr>
              <a:t>1956р картина була пошкоджена, коли один з відвідувачів музею облив її кислотою ;</a:t>
            </a:r>
          </a:p>
          <a:p>
            <a:pPr>
              <a:buFont typeface="Wingdings" pitchFamily="2" charset="2"/>
              <a:buChar char="Ø"/>
            </a:pPr>
            <a:r>
              <a:rPr lang="uk-UA" dirty="0" smtClean="0">
                <a:solidFill>
                  <a:srgbClr val="002060"/>
                </a:solidFill>
              </a:rPr>
              <a:t>30 грудня 1956р відвідувач музею жбурнув у </a:t>
            </a:r>
            <a:r>
              <a:rPr lang="uk-UA" dirty="0" err="1" smtClean="0">
                <a:solidFill>
                  <a:srgbClr val="002060"/>
                </a:solidFill>
              </a:rPr>
              <a:t>“Мону</a:t>
            </a:r>
            <a:r>
              <a:rPr lang="uk-UA" dirty="0" smtClean="0">
                <a:solidFill>
                  <a:srgbClr val="002060"/>
                </a:solidFill>
              </a:rPr>
              <a:t> </a:t>
            </a:r>
            <a:r>
              <a:rPr lang="uk-UA" dirty="0" err="1" smtClean="0">
                <a:solidFill>
                  <a:srgbClr val="002060"/>
                </a:solidFill>
              </a:rPr>
              <a:t>Лізу”</a:t>
            </a:r>
            <a:r>
              <a:rPr lang="uk-UA" dirty="0" smtClean="0">
                <a:solidFill>
                  <a:srgbClr val="002060"/>
                </a:solidFill>
              </a:rPr>
              <a:t> камінь, картину знову пошкоджено ;</a:t>
            </a:r>
          </a:p>
          <a:p>
            <a:pPr>
              <a:buFont typeface="Wingdings" pitchFamily="2" charset="2"/>
              <a:buChar char="Ø"/>
            </a:pPr>
            <a:r>
              <a:rPr lang="uk-UA" dirty="0" smtClean="0">
                <a:solidFill>
                  <a:srgbClr val="002060"/>
                </a:solidFill>
              </a:rPr>
              <a:t>1974р картина виставлялася у токійському музеї, жінка облила її червоною фарбою ;</a:t>
            </a:r>
          </a:p>
          <a:p>
            <a:pPr>
              <a:buNone/>
            </a:pPr>
            <a:r>
              <a:rPr lang="uk-UA" dirty="0" smtClean="0">
                <a:solidFill>
                  <a:srgbClr val="002060"/>
                </a:solidFill>
              </a:rPr>
              <a:t> У Луврі картина захищена куленепробивним склом ;</a:t>
            </a:r>
          </a:p>
          <a:p>
            <a:pPr>
              <a:buFont typeface="Wingdings" pitchFamily="2" charset="2"/>
              <a:buChar char="Ø"/>
            </a:pPr>
            <a:r>
              <a:rPr lang="uk-UA" dirty="0" smtClean="0">
                <a:solidFill>
                  <a:srgbClr val="002060"/>
                </a:solidFill>
              </a:rPr>
              <a:t>2009р відвідувачка музею жбурнула у захисне скло кухлем. Картину не пошкоджено, та скло тріснуло.</a:t>
            </a:r>
            <a:endParaRPr lang="ru-RU" dirty="0" smtClean="0">
              <a:solidFill>
                <a:srgbClr val="002060"/>
              </a:solidFill>
            </a:endParaRPr>
          </a:p>
          <a:p>
            <a:endParaRPr lang="ru-RU" dirty="0"/>
          </a:p>
        </p:txBody>
      </p:sp>
      <p:pic>
        <p:nvPicPr>
          <p:cNvPr id="5" name="Picture 2" descr="D:\Мои документы\Downloads\мона лиза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714356"/>
            <a:ext cx="3095364" cy="51212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310</TotalTime>
  <Words>775</Words>
  <PresentationFormat>Экран (4:3)</PresentationFormat>
  <Paragraphs>104</Paragraphs>
  <Slides>25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Тема Office</vt:lpstr>
      <vt:lpstr>Слайд 1</vt:lpstr>
      <vt:lpstr>                   Мета уроку :</vt:lpstr>
      <vt:lpstr>                 Епіграф уроку :</vt:lpstr>
      <vt:lpstr>        Вступне слово вчителя</vt:lpstr>
      <vt:lpstr>       Літературна вікторина</vt:lpstr>
      <vt:lpstr> Розгадайте  кросворд</vt:lpstr>
      <vt:lpstr>Слайд 7</vt:lpstr>
      <vt:lpstr>СЛОВНИКОВА РОБОТА</vt:lpstr>
      <vt:lpstr>Слайд 9</vt:lpstr>
      <vt:lpstr>Слайд 10</vt:lpstr>
      <vt:lpstr>       СЛОВНИКОВА РОБОТА </vt:lpstr>
      <vt:lpstr>                   Робота з текстом </vt:lpstr>
      <vt:lpstr>Ядерна війна</vt:lpstr>
      <vt:lpstr>Ядерна війна</vt:lpstr>
      <vt:lpstr>Ядерна війна</vt:lpstr>
      <vt:lpstr>Ядерна війна</vt:lpstr>
      <vt:lpstr>Ядерна війна</vt:lpstr>
      <vt:lpstr>Робота з текстом</vt:lpstr>
      <vt:lpstr>Евристична бесіда</vt:lpstr>
      <vt:lpstr>Душевний стан Тома</vt:lpstr>
      <vt:lpstr>Проблемні запитання</vt:lpstr>
      <vt:lpstr>Підсумок уроку</vt:lpstr>
      <vt:lpstr>Підсумок уроку</vt:lpstr>
      <vt:lpstr>Домашнє завдання</vt:lpstr>
      <vt:lpstr>Використані джерела: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XxX</dc:creator>
  <cp:lastModifiedBy>XxX</cp:lastModifiedBy>
  <cp:revision>100</cp:revision>
  <dcterms:created xsi:type="dcterms:W3CDTF">2015-02-21T13:38:41Z</dcterms:created>
  <dcterms:modified xsi:type="dcterms:W3CDTF">2015-02-24T11:19:13Z</dcterms:modified>
</cp:coreProperties>
</file>