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75" r:id="rId12"/>
    <p:sldId id="268" r:id="rId13"/>
    <p:sldId id="276" r:id="rId14"/>
    <p:sldId id="269" r:id="rId15"/>
    <p:sldId id="270" r:id="rId16"/>
    <p:sldId id="271" r:id="rId17"/>
    <p:sldId id="272" r:id="rId18"/>
    <p:sldId id="274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36CE14-BE6D-40DA-8532-DC91ABD89AD6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323BE-D2B1-4B25-8AA8-FB1D606FA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323BE-D2B1-4B25-8AA8-FB1D606FA38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323BE-D2B1-4B25-8AA8-FB1D606FA38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323BE-D2B1-4B25-8AA8-FB1D606FA38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1978" y="5177494"/>
            <a:ext cx="7747687" cy="1470455"/>
          </a:xfrm>
        </p:spPr>
        <p:txBody>
          <a:bodyPr anchor="ctr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9186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FF5F-9B43-403A-930D-8BE00B0FDB8D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93C13-6F7A-4DC9-A782-1EDDD63FC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4779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7817" y="278627"/>
            <a:ext cx="205662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9558" y="278626"/>
            <a:ext cx="5988392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FF5F-9B43-403A-930D-8BE00B0FDB8D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93C13-6F7A-4DC9-A782-1EDDD63FC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15378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FF5F-9B43-403A-930D-8BE00B0FDB8D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93C13-6F7A-4DC9-A782-1EDDD63FC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FF5F-9B43-403A-930D-8BE00B0FDB8D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93C13-6F7A-4DC9-A782-1EDDD63FC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1300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6692" y="2903838"/>
            <a:ext cx="7793896" cy="1658638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6692" y="4589465"/>
            <a:ext cx="7793896" cy="116878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FF5F-9B43-403A-930D-8BE00B0FDB8D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93C13-6F7A-4DC9-A782-1EDDD63FC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9751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330" y="1585302"/>
            <a:ext cx="4026529" cy="459166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585302"/>
            <a:ext cx="4050180" cy="459166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FF5F-9B43-403A-930D-8BE00B0FDB8D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93C13-6F7A-4DC9-A782-1EDDD63FC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6845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842" y="234778"/>
            <a:ext cx="8241957" cy="11801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rot="10800000" flipV="1">
            <a:off x="444842" y="1581665"/>
            <a:ext cx="4053340" cy="92341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4843" y="2505075"/>
            <a:ext cx="4053339" cy="36845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581665"/>
            <a:ext cx="4057649" cy="92341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4057649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FF5F-9B43-403A-930D-8BE00B0FDB8D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93C13-6F7A-4DC9-A782-1EDDD63FC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9805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FF5F-9B43-403A-930D-8BE00B0FDB8D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93C13-6F7A-4DC9-A782-1EDDD63FC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1657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FF5F-9B43-403A-930D-8BE00B0FDB8D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93C13-6F7A-4DC9-A782-1EDDD63FC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5742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914" y="321273"/>
            <a:ext cx="29982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83458" y="321273"/>
            <a:ext cx="5128055" cy="579532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1914" y="1921473"/>
            <a:ext cx="2998249" cy="419512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FF5F-9B43-403A-930D-8BE00B0FDB8D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93C13-6F7A-4DC9-A782-1EDDD63FC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38783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4659" y="593124"/>
            <a:ext cx="5535827" cy="80319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74376" y="1581664"/>
            <a:ext cx="5516110" cy="4584357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6FF5F-9B43-403A-930D-8BE00B0FDB8D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93C13-6F7A-4DC9-A782-1EDDD63FC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60212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330" y="253914"/>
            <a:ext cx="8208000" cy="115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000" y="1606379"/>
            <a:ext cx="82080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6FF5F-9B43-403A-930D-8BE00B0FDB8D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93C13-6F7A-4DC9-A782-1EDDD63FC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253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bg1">
              <a:lumMod val="95000"/>
            </a:schemeClr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bg1">
              <a:lumMod val="9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9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bg1">
              <a:lumMod val="9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>
              <a:lumMod val="9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>
              <a:lumMod val="9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gif"/><Relationship Id="rId5" Type="http://schemas.openxmlformats.org/officeDocument/2006/relationships/image" Target="../media/image22.pn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ua/" TargetMode="External"/><Relationship Id="rId2" Type="http://schemas.openxmlformats.org/officeDocument/2006/relationships/hyperlink" Target="http://uk.wikipedia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iloveusa.r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8.png"/><Relationship Id="rId7" Type="http://schemas.openxmlformats.org/officeDocument/2006/relationships/image" Target="../media/image23.jpeg"/><Relationship Id="rId12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6.jpeg"/><Relationship Id="rId5" Type="http://schemas.openxmlformats.org/officeDocument/2006/relationships/image" Target="../media/image21.png"/><Relationship Id="rId10" Type="http://schemas.openxmlformats.org/officeDocument/2006/relationships/image" Target="../media/image25.jpeg"/><Relationship Id="rId4" Type="http://schemas.openxmlformats.org/officeDocument/2006/relationships/image" Target="../media/image20.jpe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00430" y="1357298"/>
            <a:ext cx="564357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800" dirty="0" smtClean="0">
                <a:solidFill>
                  <a:schemeClr val="bg1"/>
                </a:solidFill>
                <a:latin typeface="Arial Black" pitchFamily="34" charset="0"/>
              </a:rPr>
              <a:t>ПЕРЕГЛЯД </a:t>
            </a:r>
          </a:p>
          <a:p>
            <a:pPr algn="ctr">
              <a:lnSpc>
                <a:spcPct val="150000"/>
              </a:lnSpc>
            </a:pPr>
            <a:r>
              <a:rPr lang="uk-UA" sz="2800" dirty="0" smtClean="0">
                <a:solidFill>
                  <a:schemeClr val="bg1"/>
                </a:solidFill>
                <a:latin typeface="Arial Black" pitchFamily="34" charset="0"/>
              </a:rPr>
              <a:t>ПОВОЄННИХ ДОГОВОРІВ </a:t>
            </a:r>
          </a:p>
          <a:p>
            <a:pPr algn="ctr">
              <a:lnSpc>
                <a:spcPct val="150000"/>
              </a:lnSpc>
            </a:pPr>
            <a:r>
              <a:rPr lang="uk-UA" sz="2800" dirty="0" smtClean="0">
                <a:solidFill>
                  <a:schemeClr val="bg1"/>
                </a:solidFill>
                <a:latin typeface="Arial Black" pitchFamily="34" charset="0"/>
              </a:rPr>
              <a:t>У 20-Х РОКАХ ХХ СТ.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43306" y="5143512"/>
            <a:ext cx="45005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БУТ ОЛЕНА ІВАНІВНА </a:t>
            </a:r>
          </a:p>
          <a:p>
            <a:r>
              <a:rPr lang="uk-UA" b="1" i="1" dirty="0" smtClean="0">
                <a:solidFill>
                  <a:schemeClr val="bg1"/>
                </a:solidFill>
              </a:rPr>
              <a:t>вчитель історії та правознавства </a:t>
            </a:r>
          </a:p>
          <a:p>
            <a:r>
              <a:rPr lang="uk-UA" b="1" i="1" dirty="0" err="1" smtClean="0">
                <a:solidFill>
                  <a:schemeClr val="bg1"/>
                </a:solidFill>
              </a:rPr>
              <a:t>Кропивнянської</a:t>
            </a:r>
            <a:r>
              <a:rPr lang="uk-UA" b="1" i="1" dirty="0" smtClean="0">
                <a:solidFill>
                  <a:schemeClr val="bg1"/>
                </a:solidFill>
              </a:rPr>
              <a:t> школи І-ІІІ ступенів</a:t>
            </a:r>
          </a:p>
          <a:p>
            <a:r>
              <a:rPr lang="uk-UA" b="1" i="1" dirty="0" err="1" smtClean="0">
                <a:solidFill>
                  <a:schemeClr val="bg1"/>
                </a:solidFill>
              </a:rPr>
              <a:t>Золотоніського</a:t>
            </a:r>
            <a:r>
              <a:rPr lang="uk-UA" b="1" i="1" dirty="0" smtClean="0">
                <a:solidFill>
                  <a:schemeClr val="bg1"/>
                </a:solidFill>
              </a:rPr>
              <a:t> району</a:t>
            </a:r>
          </a:p>
          <a:p>
            <a:r>
              <a:rPr lang="uk-UA" b="1" i="1" dirty="0" smtClean="0">
                <a:solidFill>
                  <a:schemeClr val="bg1"/>
                </a:solidFill>
              </a:rPr>
              <a:t> Черкаської області 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1028" name="Picture 4" descr="C:\Users\Ванюша\Desktop\image1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857232"/>
            <a:ext cx="2643206" cy="23441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29" name="Picture 5" descr="C:\Users\Ванюша\Desktop\Braiand_Herrik_Kellogg_posle_podpisania_dogovora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500306"/>
            <a:ext cx="3070062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30" name="Picture 6" descr="C:\Users\Ванюша\Desktop\220px-Bundesarchiv_Bild_102-00260,_Owen_D._Youn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500570"/>
            <a:ext cx="1225862" cy="1777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31" name="Picture 7" descr="C:\Users\Ванюша\Desktop\220px-Bundesarchiv_Bild_102-12841,_Charles_Gates_Dawe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28794" y="4143380"/>
            <a:ext cx="1225862" cy="17496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2" name="Picture 2" descr="C:\Users\Ванюша\Desktop\загруженное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08" y="0"/>
            <a:ext cx="2571768" cy="19145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428604"/>
            <a:ext cx="8143932" cy="92869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Arial Black" pitchFamily="34" charset="0"/>
              </a:rPr>
              <a:t>ПЛАН ЮНГА </a:t>
            </a:r>
          </a:p>
          <a:p>
            <a:pPr algn="ctr"/>
            <a:r>
              <a:rPr lang="uk-UA" sz="2400" dirty="0" smtClean="0">
                <a:solidFill>
                  <a:schemeClr val="tx1"/>
                </a:solidFill>
                <a:latin typeface="Arial Black" pitchFamily="34" charset="0"/>
              </a:rPr>
              <a:t>(1929 р.)</a:t>
            </a:r>
            <a:endParaRPr lang="ru-RU" sz="2400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7170" name="Picture 2" descr="C:\Users\Ванюша\Desktop\06167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3714776" cy="407196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5715016"/>
            <a:ext cx="3571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solidFill>
                  <a:schemeClr val="bg1"/>
                </a:solidFill>
                <a:latin typeface="Arial Black" pitchFamily="34" charset="0"/>
              </a:rPr>
              <a:t>Овен Юнг</a:t>
            </a:r>
            <a:endParaRPr lang="ru-RU" sz="20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429388" y="428604"/>
            <a:ext cx="2214578" cy="928694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Гаазька конференція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ирог 6"/>
          <p:cNvSpPr/>
          <p:nvPr/>
        </p:nvSpPr>
        <p:spPr>
          <a:xfrm>
            <a:off x="4500562" y="1643050"/>
            <a:ext cx="3929090" cy="1714512"/>
          </a:xfrm>
          <a:prstGeom prst="pi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smtClean="0">
                <a:solidFill>
                  <a:schemeClr val="bg1"/>
                </a:solidFill>
                <a:latin typeface="Arial Black" pitchFamily="34" charset="0"/>
              </a:rPr>
              <a:t>ЗМЕНШЕННЯ </a:t>
            </a:r>
          </a:p>
          <a:p>
            <a:r>
              <a:rPr lang="uk-UA" dirty="0" smtClean="0">
                <a:solidFill>
                  <a:schemeClr val="bg1"/>
                </a:solidFill>
                <a:latin typeface="Arial Black" pitchFamily="34" charset="0"/>
              </a:rPr>
              <a:t>РЕПАРАЦІЙ </a:t>
            </a:r>
          </a:p>
          <a:p>
            <a:r>
              <a:rPr lang="uk-UA" dirty="0" smtClean="0">
                <a:solidFill>
                  <a:schemeClr val="bg1"/>
                </a:solidFill>
                <a:latin typeface="Arial Black" pitchFamily="34" charset="0"/>
              </a:rPr>
              <a:t>до 113, 9 млрд. марок </a:t>
            </a:r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429124" y="3429000"/>
            <a:ext cx="2143140" cy="207170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Arial Black" pitchFamily="34" charset="0"/>
              </a:rPr>
              <a:t>37 років </a:t>
            </a:r>
          </a:p>
          <a:p>
            <a:pPr algn="ctr"/>
            <a:endParaRPr lang="uk-UA" dirty="0" smtClean="0">
              <a:solidFill>
                <a:schemeClr val="tx1"/>
              </a:solidFill>
            </a:endParaRPr>
          </a:p>
          <a:p>
            <a:pPr algn="ctr"/>
            <a:r>
              <a:rPr lang="uk-UA" b="1" dirty="0" smtClean="0">
                <a:solidFill>
                  <a:schemeClr val="tx1"/>
                </a:solidFill>
              </a:rPr>
              <a:t>1.977 </a:t>
            </a:r>
          </a:p>
          <a:p>
            <a:pPr algn="ctr"/>
            <a:r>
              <a:rPr lang="uk-UA" b="1" dirty="0" smtClean="0">
                <a:solidFill>
                  <a:schemeClr val="tx1"/>
                </a:solidFill>
              </a:rPr>
              <a:t>млрд. марок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929454" y="3429000"/>
            <a:ext cx="2071702" cy="192882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Arial Black" pitchFamily="34" charset="0"/>
              </a:rPr>
              <a:t>22 роки </a:t>
            </a:r>
          </a:p>
          <a:p>
            <a:pPr algn="ctr"/>
            <a:endParaRPr lang="uk-UA" dirty="0" smtClean="0">
              <a:solidFill>
                <a:schemeClr val="tx1"/>
              </a:solidFill>
            </a:endParaRPr>
          </a:p>
          <a:p>
            <a:pPr algn="ctr"/>
            <a:r>
              <a:rPr lang="uk-UA" b="1" dirty="0" smtClean="0">
                <a:solidFill>
                  <a:schemeClr val="tx1"/>
                </a:solidFill>
              </a:rPr>
              <a:t>660 </a:t>
            </a:r>
          </a:p>
          <a:p>
            <a:pPr algn="ctr"/>
            <a:r>
              <a:rPr lang="uk-UA" b="1" dirty="0" smtClean="0">
                <a:solidFill>
                  <a:schemeClr val="tx1"/>
                </a:solidFill>
              </a:rPr>
              <a:t>млн. марок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29190" y="5429264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bg1"/>
                </a:solidFill>
                <a:latin typeface="Arial Black" pitchFamily="34" charset="0"/>
              </a:rPr>
              <a:t>до 1988 року</a:t>
            </a:r>
            <a:endParaRPr lang="ru-RU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71934" y="6286520"/>
            <a:ext cx="4857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i="1" dirty="0" smtClean="0">
                <a:solidFill>
                  <a:schemeClr val="bg1"/>
                </a:solidFill>
              </a:rPr>
              <a:t>Офіційно скасований у 1932 році</a:t>
            </a:r>
            <a:endParaRPr lang="ru-RU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642918"/>
            <a:ext cx="84296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dirty="0" smtClean="0"/>
              <a:t>	</a:t>
            </a:r>
            <a:r>
              <a:rPr lang="ru-RU" sz="2800" dirty="0" smtClean="0"/>
              <a:t>Для </a:t>
            </a:r>
            <a:r>
              <a:rPr lang="ru-RU" sz="2800" dirty="0" err="1" smtClean="0"/>
              <a:t>отримання</a:t>
            </a:r>
            <a:r>
              <a:rPr lang="ru-RU" sz="2800" dirty="0" smtClean="0"/>
              <a:t> </a:t>
            </a:r>
            <a:r>
              <a:rPr lang="ru-RU" sz="2800" dirty="0" err="1" smtClean="0"/>
              <a:t>репарацій</a:t>
            </a:r>
            <a:r>
              <a:rPr lang="ru-RU" sz="2800" dirty="0" smtClean="0"/>
              <a:t> та </a:t>
            </a:r>
            <a:r>
              <a:rPr lang="ru-RU" sz="2800" dirty="0" err="1" smtClean="0"/>
              <a:t>їх</a:t>
            </a:r>
            <a:r>
              <a:rPr lang="ru-RU" sz="2800" dirty="0" smtClean="0"/>
              <a:t> </a:t>
            </a:r>
            <a:r>
              <a:rPr lang="ru-RU" sz="2800" dirty="0" err="1" smtClean="0"/>
              <a:t>розподілу</a:t>
            </a:r>
            <a:r>
              <a:rPr lang="ru-RU" sz="2800" dirty="0" smtClean="0"/>
              <a:t> </a:t>
            </a:r>
            <a:r>
              <a:rPr lang="ru-RU" sz="2800" dirty="0" err="1" smtClean="0"/>
              <a:t>був</a:t>
            </a:r>
            <a:r>
              <a:rPr lang="ru-RU" sz="2800" dirty="0" smtClean="0"/>
              <a:t> </a:t>
            </a:r>
            <a:r>
              <a:rPr lang="ru-RU" sz="2800" dirty="0" err="1" smtClean="0"/>
              <a:t>створений</a:t>
            </a:r>
            <a:r>
              <a:rPr lang="ru-RU" sz="2800" dirty="0" smtClean="0"/>
              <a:t> </a:t>
            </a:r>
          </a:p>
          <a:p>
            <a:pPr>
              <a:buFont typeface="Wingdings" pitchFamily="2" charset="2"/>
              <a:buNone/>
            </a:pPr>
            <a:endParaRPr lang="ru-RU" sz="2800" dirty="0" smtClean="0"/>
          </a:p>
          <a:p>
            <a:pPr algn="ctr">
              <a:buFont typeface="Wingdings" pitchFamily="2" charset="2"/>
              <a:buNone/>
            </a:pPr>
            <a:endParaRPr lang="ru-RU" sz="2800" u="sng" dirty="0" smtClean="0">
              <a:latin typeface="Arial Black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ru-RU" sz="2800" dirty="0" smtClean="0"/>
              <a:t>		</a:t>
            </a:r>
          </a:p>
          <a:p>
            <a:pPr>
              <a:buFont typeface="Wingdings" pitchFamily="2" charset="2"/>
              <a:buNone/>
            </a:pPr>
            <a:r>
              <a:rPr lang="ru-RU" sz="2800" dirty="0" smtClean="0"/>
              <a:t>	Цей банк </a:t>
            </a:r>
            <a:r>
              <a:rPr lang="ru-RU" sz="2800" dirty="0" err="1" smtClean="0"/>
              <a:t>відіграв</a:t>
            </a:r>
            <a:r>
              <a:rPr lang="ru-RU" sz="2800" dirty="0" smtClean="0"/>
              <a:t> </a:t>
            </a:r>
            <a:r>
              <a:rPr lang="ru-RU" sz="2800" dirty="0" err="1" smtClean="0"/>
              <a:t>провідну</a:t>
            </a:r>
            <a:r>
              <a:rPr lang="ru-RU" sz="2800" dirty="0" smtClean="0"/>
              <a:t> роль у </a:t>
            </a:r>
            <a:r>
              <a:rPr lang="ru-RU" sz="2800" dirty="0" err="1" smtClean="0"/>
              <a:t>фінансуванні</a:t>
            </a:r>
            <a:r>
              <a:rPr lang="ru-RU" sz="2800" dirty="0" smtClean="0"/>
              <a:t> </a:t>
            </a:r>
            <a:r>
              <a:rPr lang="ru-RU" sz="2800" dirty="0" err="1" smtClean="0"/>
              <a:t>провідних</a:t>
            </a:r>
            <a:r>
              <a:rPr lang="ru-RU" sz="2800" dirty="0" smtClean="0"/>
              <a:t> </a:t>
            </a:r>
            <a:r>
              <a:rPr lang="ru-RU" sz="2800" dirty="0" err="1" smtClean="0"/>
              <a:t>галузей</a:t>
            </a:r>
            <a:r>
              <a:rPr lang="ru-RU" sz="2800" dirty="0" smtClean="0"/>
              <a:t> </a:t>
            </a:r>
            <a:r>
              <a:rPr lang="ru-RU" sz="2800" dirty="0" err="1" smtClean="0"/>
              <a:t>німецької</a:t>
            </a:r>
            <a:r>
              <a:rPr lang="ru-RU" sz="2800" dirty="0" smtClean="0"/>
              <a:t> </a:t>
            </a:r>
            <a:r>
              <a:rPr lang="ru-RU" sz="2800" dirty="0" err="1" smtClean="0"/>
              <a:t>економіки</a:t>
            </a:r>
            <a:r>
              <a:rPr lang="ru-RU" sz="2800" dirty="0" smtClean="0"/>
              <a:t> та </a:t>
            </a:r>
            <a:r>
              <a:rPr lang="ru-RU" sz="2800" dirty="0" err="1" smtClean="0"/>
              <a:t>сприяв</a:t>
            </a:r>
            <a:r>
              <a:rPr lang="ru-RU" sz="2800" dirty="0" smtClean="0"/>
              <a:t> </a:t>
            </a:r>
            <a:r>
              <a:rPr lang="ru-RU" sz="2800" dirty="0" err="1" smtClean="0"/>
              <a:t>подальшому</a:t>
            </a:r>
            <a:r>
              <a:rPr lang="ru-RU" sz="2800" dirty="0" smtClean="0"/>
              <a:t> </a:t>
            </a:r>
            <a:r>
              <a:rPr lang="ru-RU" sz="2800" dirty="0" err="1" smtClean="0"/>
              <a:t>прив`язуванню</a:t>
            </a:r>
            <a:r>
              <a:rPr lang="ru-RU" sz="2800" dirty="0" smtClean="0"/>
              <a:t> </a:t>
            </a:r>
            <a:r>
              <a:rPr lang="ru-RU" sz="2800" dirty="0" err="1" smtClean="0"/>
              <a:t>Німеччини</a:t>
            </a:r>
            <a:r>
              <a:rPr lang="ru-RU" sz="2800" dirty="0" smtClean="0"/>
              <a:t> до </a:t>
            </a:r>
            <a:r>
              <a:rPr lang="ru-RU" sz="2800" dirty="0" err="1" smtClean="0"/>
              <a:t>економічних</a:t>
            </a:r>
            <a:r>
              <a:rPr lang="ru-RU" sz="2800" dirty="0" smtClean="0"/>
              <a:t> </a:t>
            </a:r>
            <a:r>
              <a:rPr lang="ru-RU" sz="2800" dirty="0" err="1" smtClean="0"/>
              <a:t>процесів</a:t>
            </a:r>
            <a:r>
              <a:rPr lang="ru-RU" sz="2800" dirty="0" smtClean="0"/>
              <a:t> у США.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1571612"/>
            <a:ext cx="7429552" cy="10715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None/>
            </a:pPr>
            <a:r>
              <a:rPr lang="ru-RU" sz="2800" b="1" u="sng" dirty="0" smtClean="0">
                <a:solidFill>
                  <a:schemeClr val="tx1"/>
                </a:solidFill>
                <a:latin typeface="Arial Black" pitchFamily="34" charset="0"/>
              </a:rPr>
              <a:t>Банк </a:t>
            </a:r>
            <a:r>
              <a:rPr lang="ru-RU" sz="2800" b="1" u="sng" dirty="0" err="1" smtClean="0">
                <a:solidFill>
                  <a:schemeClr val="tx1"/>
                </a:solidFill>
                <a:latin typeface="Arial Black" pitchFamily="34" charset="0"/>
              </a:rPr>
              <a:t>міжнародних</a:t>
            </a:r>
            <a:r>
              <a:rPr lang="ru-RU" sz="2800" b="1" u="sng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2800" b="1" u="sng" dirty="0" err="1" smtClean="0">
                <a:solidFill>
                  <a:schemeClr val="tx1"/>
                </a:solidFill>
                <a:latin typeface="Arial Black" pitchFamily="34" charset="0"/>
              </a:rPr>
              <a:t>розрахунків</a:t>
            </a:r>
            <a:endParaRPr lang="ru-RU" sz="2800" b="1" u="sng" dirty="0" smtClean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4" name="Picture 11" descr="look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72" y="4214795"/>
            <a:ext cx="5143528" cy="26432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428604"/>
            <a:ext cx="7572428" cy="8572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Arial Black" pitchFamily="34" charset="0"/>
              </a:rPr>
              <a:t>ПАКТ БРІАНА-КЕЛЛОГА </a:t>
            </a:r>
          </a:p>
          <a:p>
            <a:pPr algn="ctr"/>
            <a:r>
              <a:rPr lang="uk-UA" sz="2400" dirty="0" smtClean="0">
                <a:solidFill>
                  <a:schemeClr val="tx1"/>
                </a:solidFill>
                <a:latin typeface="Arial Black" pitchFamily="34" charset="0"/>
              </a:rPr>
              <a:t>(1928 РІК)</a:t>
            </a:r>
            <a:endParaRPr lang="ru-RU" sz="2400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8194" name="Picture 2" descr="C:\Users\Ванюша\Desktop\220px-Aristide_Briand_04-2008-12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3000396" cy="200026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28662" y="5000636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dirty="0" smtClean="0">
              <a:solidFill>
                <a:schemeClr val="bg1"/>
              </a:solidFill>
            </a:endParaRPr>
          </a:p>
          <a:p>
            <a:pPr algn="ctr"/>
            <a:endParaRPr lang="uk-UA" dirty="0" smtClean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571876"/>
            <a:ext cx="3000396" cy="50006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Arial Black" pitchFamily="34" charset="0"/>
              </a:rPr>
              <a:t>Аристид </a:t>
            </a:r>
            <a:r>
              <a:rPr lang="uk-UA" b="1" dirty="0" err="1" smtClean="0">
                <a:solidFill>
                  <a:schemeClr val="tx1"/>
                </a:solidFill>
                <a:latin typeface="Arial Black" pitchFamily="34" charset="0"/>
              </a:rPr>
              <a:t>Бріан</a:t>
            </a:r>
            <a:r>
              <a:rPr lang="uk-UA" b="1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  <a:p>
            <a:pPr algn="ctr"/>
            <a:r>
              <a:rPr lang="uk-UA" dirty="0" smtClean="0">
                <a:solidFill>
                  <a:schemeClr val="tx1"/>
                </a:solidFill>
              </a:rPr>
              <a:t>прем</a:t>
            </a:r>
            <a:r>
              <a:rPr lang="uk-UA" dirty="0" smtClean="0">
                <a:solidFill>
                  <a:schemeClr val="tx1"/>
                </a:solidFill>
                <a:cs typeface="Calibri"/>
              </a:rPr>
              <a:t>’єр-міністр Франції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195" name="Picture 3" descr="C:\Users\Ванюша\Desktop\images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1428736"/>
            <a:ext cx="2571768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500430" y="3000372"/>
            <a:ext cx="2643206" cy="50006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“ вічна </a:t>
            </a:r>
            <a:r>
              <a:rPr lang="uk-UA" b="1" dirty="0" err="1" smtClean="0">
                <a:solidFill>
                  <a:schemeClr val="tx1"/>
                </a:solidFill>
              </a:rPr>
              <a:t>дружба”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196" name="Picture 4" descr="C:\Users\Ванюша\Desktop\200px-FrankKellog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1500174"/>
            <a:ext cx="2643206" cy="200026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286512" y="3571876"/>
            <a:ext cx="2714644" cy="50006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>
                <a:solidFill>
                  <a:schemeClr val="tx1"/>
                </a:solidFill>
                <a:latin typeface="Arial Black" pitchFamily="34" charset="0"/>
              </a:rPr>
              <a:t>Френк</a:t>
            </a:r>
            <a:r>
              <a:rPr lang="uk-UA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uk-UA" dirty="0" err="1" smtClean="0">
                <a:solidFill>
                  <a:schemeClr val="tx1"/>
                </a:solidFill>
                <a:latin typeface="Arial Black" pitchFamily="34" charset="0"/>
              </a:rPr>
              <a:t>Келлог</a:t>
            </a:r>
            <a:r>
              <a:rPr lang="uk-UA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uk-UA" dirty="0" smtClean="0">
                <a:solidFill>
                  <a:schemeClr val="tx1"/>
                </a:solidFill>
              </a:rPr>
              <a:t>державний секретар США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197" name="Picture 5" descr="C:\Users\Ванюша\Desktop\малюнки до псв\120px-Flag_of_France_(1790-1794).svg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3500438"/>
            <a:ext cx="1143000" cy="571504"/>
          </a:xfrm>
          <a:prstGeom prst="rect">
            <a:avLst/>
          </a:prstGeom>
          <a:noFill/>
        </p:spPr>
      </p:pic>
      <p:pic>
        <p:nvPicPr>
          <p:cNvPr id="8198" name="Picture 6" descr="C:\Users\Ванюша\Desktop\малюнки до псв\Fold-us-flag-animated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66" y="3500438"/>
            <a:ext cx="1071570" cy="571504"/>
          </a:xfrm>
          <a:prstGeom prst="rect">
            <a:avLst/>
          </a:prstGeom>
          <a:noFill/>
        </p:spPr>
      </p:pic>
      <p:sp>
        <p:nvSpPr>
          <p:cNvPr id="12" name="7-конечная звезда 11"/>
          <p:cNvSpPr/>
          <p:nvPr/>
        </p:nvSpPr>
        <p:spPr>
          <a:xfrm>
            <a:off x="2214546" y="4071942"/>
            <a:ext cx="5429288" cy="1357322"/>
          </a:xfrm>
          <a:prstGeom prst="star7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Arial Black" pitchFamily="34" charset="0"/>
              </a:rPr>
              <a:t>27 серпня 1928 року  </a:t>
            </a:r>
          </a:p>
          <a:p>
            <a:pPr algn="ctr"/>
            <a:r>
              <a:rPr lang="uk-UA" dirty="0" smtClean="0">
                <a:solidFill>
                  <a:schemeClr val="tx1"/>
                </a:solidFill>
              </a:rPr>
              <a:t>договір 15 держав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199" name="Picture 7" descr="C:\Users\Ванюша\Desktop\a_9412f23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14744" y="5000636"/>
            <a:ext cx="2357454" cy="1357303"/>
          </a:xfrm>
          <a:prstGeom prst="rect">
            <a:avLst/>
          </a:prstGeom>
          <a:noFill/>
        </p:spPr>
      </p:pic>
      <p:sp>
        <p:nvSpPr>
          <p:cNvPr id="14" name="4-конечная звезда 13"/>
          <p:cNvSpPr/>
          <p:nvPr/>
        </p:nvSpPr>
        <p:spPr>
          <a:xfrm>
            <a:off x="357158" y="428604"/>
            <a:ext cx="8643998" cy="5643602"/>
          </a:xfrm>
          <a:prstGeom prst="star4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b="1" dirty="0" smtClean="0">
                <a:solidFill>
                  <a:schemeClr val="tx1"/>
                </a:solidFill>
              </a:rPr>
              <a:t>КОЛЕКТИВНА БЕЗПЕКА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5720" y="4500570"/>
            <a:ext cx="2714644" cy="21431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 Black" pitchFamily="34" charset="0"/>
              </a:rPr>
              <a:t>В майбутньому підписали </a:t>
            </a:r>
          </a:p>
          <a:p>
            <a:pPr algn="ctr"/>
            <a:r>
              <a:rPr lang="uk-UA" dirty="0" smtClean="0">
                <a:latin typeface="Arial Black" pitchFamily="34" charset="0"/>
              </a:rPr>
              <a:t>69 держав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6" name="Oval 6"/>
          <p:cNvSpPr>
            <a:spLocks noChangeArrowheads="1"/>
          </p:cNvSpPr>
          <p:nvPr/>
        </p:nvSpPr>
        <p:spPr bwMode="auto">
          <a:xfrm>
            <a:off x="3857588" y="3929066"/>
            <a:ext cx="4857816" cy="2590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 dirty="0">
                <a:solidFill>
                  <a:srgbClr val="000000"/>
                </a:solidFill>
              </a:rPr>
              <a:t>Пакт – (від лат. </a:t>
            </a:r>
            <a:r>
              <a:rPr lang="en-US" sz="2400" b="1" dirty="0" err="1">
                <a:solidFill>
                  <a:srgbClr val="000000"/>
                </a:solidFill>
              </a:rPr>
              <a:t>pactum</a:t>
            </a:r>
            <a:r>
              <a:rPr lang="en-US" sz="2400" b="1" dirty="0">
                <a:solidFill>
                  <a:srgbClr val="000000"/>
                </a:solidFill>
              </a:rPr>
              <a:t> – </a:t>
            </a:r>
            <a:r>
              <a:rPr lang="uk-UA" sz="2400" b="1" dirty="0">
                <a:solidFill>
                  <a:srgbClr val="000000"/>
                </a:solidFill>
              </a:rPr>
              <a:t>договір) –</a:t>
            </a:r>
          </a:p>
          <a:p>
            <a:pPr algn="ctr"/>
            <a:r>
              <a:rPr lang="uk-UA" sz="2400" b="1" dirty="0">
                <a:solidFill>
                  <a:srgbClr val="000000"/>
                </a:solidFill>
              </a:rPr>
              <a:t>міжнародний договір</a:t>
            </a:r>
          </a:p>
          <a:p>
            <a:pPr algn="ctr"/>
            <a:r>
              <a:rPr lang="uk-UA" sz="2400" b="1" dirty="0">
                <a:solidFill>
                  <a:srgbClr val="000000"/>
                </a:solidFill>
              </a:rPr>
              <a:t> політичного змісту</a:t>
            </a:r>
            <a:endParaRPr lang="ru-RU" sz="24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7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  <p:bldP spid="16" grpId="1" animBg="1"/>
      <p:bldP spid="16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357166"/>
            <a:ext cx="7715304" cy="8572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Arial Black" pitchFamily="34" charset="0"/>
              </a:rPr>
              <a:t>ВИСНОВОК</a:t>
            </a:r>
            <a:endParaRPr lang="ru-RU" sz="32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785926"/>
            <a:ext cx="76438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7313" indent="-87313" algn="just">
              <a:buFont typeface="Wingdings" pitchFamily="2" charset="2"/>
              <a:buNone/>
            </a:pPr>
            <a:r>
              <a:rPr lang="uk-UA" sz="2400" b="1" dirty="0" smtClean="0">
                <a:solidFill>
                  <a:schemeClr val="bg1"/>
                </a:solidFill>
              </a:rPr>
              <a:t>Ні рішення Паризької ні Вашингтонської конференцій, ні спроби їх перегляду у 20-х роках ХХ століття не стали ефективним інструментом забезпечення миру і спокою на Землі.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430048" y="235743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Ванюша\Desktop\peace_sign_rainbow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143248"/>
            <a:ext cx="4929222" cy="3429024"/>
          </a:xfrm>
          <a:prstGeom prst="rect">
            <a:avLst/>
          </a:prstGeom>
          <a:noFill/>
        </p:spPr>
      </p:pic>
      <p:cxnSp>
        <p:nvCxnSpPr>
          <p:cNvPr id="8" name="Прямая соединительная линия 7"/>
          <p:cNvCxnSpPr/>
          <p:nvPr/>
        </p:nvCxnSpPr>
        <p:spPr>
          <a:xfrm rot="10800000" flipV="1">
            <a:off x="2214546" y="3143248"/>
            <a:ext cx="4929222" cy="342902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ая выноска 8"/>
          <p:cNvSpPr/>
          <p:nvPr/>
        </p:nvSpPr>
        <p:spPr>
          <a:xfrm>
            <a:off x="428596" y="2143116"/>
            <a:ext cx="3714744" cy="3071834"/>
          </a:xfrm>
          <a:prstGeom prst="wedgeRect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chemeClr val="tx1"/>
                </a:solidFill>
                <a:latin typeface="Arial Black" pitchFamily="34" charset="0"/>
              </a:rPr>
              <a:t>ЧОМУ?</a:t>
            </a:r>
            <a:endParaRPr lang="ru-RU" sz="36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8143932" cy="8572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</a:rPr>
              <a:t>І. </a:t>
            </a:r>
            <a:r>
              <a:rPr lang="uk-UA" sz="2400" b="1" dirty="0" smtClean="0">
                <a:solidFill>
                  <a:schemeClr val="tx1"/>
                </a:solidFill>
                <a:latin typeface="Arial Black" pitchFamily="34" charset="0"/>
              </a:rPr>
              <a:t>УСТАНОВІТЬ ВІДПОВІДНІСТЬ КОНФЕРЕНЦІЙ ТА ДАТ</a:t>
            </a:r>
            <a:endParaRPr lang="ru-RU" sz="2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4" y="1357298"/>
          <a:ext cx="8120098" cy="471490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060049"/>
                <a:gridCol w="4060049"/>
              </a:tblGrid>
              <a:tr h="117872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800" b="1" dirty="0" smtClean="0">
                          <a:solidFill>
                            <a:schemeClr val="tx1"/>
                          </a:solidFill>
                        </a:rPr>
                        <a:t>А. Лозаннська 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800" b="1" dirty="0" smtClean="0">
                          <a:solidFill>
                            <a:schemeClr val="tx1"/>
                          </a:solidFill>
                        </a:rPr>
                        <a:t>1. 10 квітня – 19 травня</a:t>
                      </a:r>
                      <a:r>
                        <a:rPr lang="uk-UA" sz="1800" b="1" baseline="0" dirty="0" smtClean="0">
                          <a:solidFill>
                            <a:schemeClr val="tx1"/>
                          </a:solidFill>
                        </a:rPr>
                        <a:t> 1922 р.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17872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800" b="1" dirty="0" smtClean="0">
                          <a:solidFill>
                            <a:schemeClr val="tx1"/>
                          </a:solidFill>
                        </a:rPr>
                        <a:t>Б. Гаазька</a:t>
                      </a:r>
                      <a:r>
                        <a:rPr lang="uk-UA" sz="18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800" b="1" dirty="0" smtClean="0">
                          <a:solidFill>
                            <a:schemeClr val="tx1"/>
                          </a:solidFill>
                        </a:rPr>
                        <a:t>2.  Листопад </a:t>
                      </a:r>
                      <a:r>
                        <a:rPr lang="uk-UA" sz="1800" b="1" baseline="0" dirty="0" smtClean="0">
                          <a:solidFill>
                            <a:schemeClr val="tx1"/>
                          </a:solidFill>
                        </a:rPr>
                        <a:t> 1922 – липень 1923 рр.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17872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800" b="1" dirty="0" smtClean="0">
                          <a:solidFill>
                            <a:schemeClr val="tx1"/>
                          </a:solidFill>
                        </a:rPr>
                        <a:t>В. Генуезька  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800" b="1" dirty="0" smtClean="0">
                          <a:solidFill>
                            <a:schemeClr val="tx1"/>
                          </a:solidFill>
                        </a:rPr>
                        <a:t>3. 15 червня – 20 липня 1922 р.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17872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800" b="1" dirty="0" smtClean="0">
                          <a:solidFill>
                            <a:schemeClr val="tx1"/>
                          </a:solidFill>
                        </a:rPr>
                        <a:t>Г. Локарнська 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uk-UA" sz="1800" b="1" dirty="0" smtClean="0">
                          <a:solidFill>
                            <a:schemeClr val="tx1"/>
                          </a:solidFill>
                        </a:rPr>
                        <a:t>4. 5 – 16</a:t>
                      </a:r>
                      <a:r>
                        <a:rPr lang="uk-UA" sz="1800" b="1" baseline="0" dirty="0" smtClean="0">
                          <a:solidFill>
                            <a:schemeClr val="tx1"/>
                          </a:solidFill>
                        </a:rPr>
                        <a:t> жовтня 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85728"/>
            <a:ext cx="7572428" cy="7143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28900" lvl="5" indent="-1728788">
              <a:lnSpc>
                <a:spcPct val="150000"/>
              </a:lnSpc>
            </a:pPr>
            <a:r>
              <a:rPr lang="uk-UA" sz="2400" b="1" dirty="0" smtClean="0">
                <a:solidFill>
                  <a:schemeClr val="tx1"/>
                </a:solidFill>
                <a:latin typeface="Arial Black" pitchFamily="34" charset="0"/>
              </a:rPr>
              <a:t>ІІ. БЕСІДА ЗА ЗАПИТАННЯМИ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857364"/>
            <a:ext cx="8358246" cy="44291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uk-UA" sz="2400" b="1" dirty="0" smtClean="0">
                <a:solidFill>
                  <a:schemeClr val="tx1"/>
                </a:solidFill>
              </a:rPr>
              <a:t>Які з післявоєнних конференцій закінчились безрезультатно?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endParaRPr lang="uk-UA" sz="2400" b="1" dirty="0" smtClean="0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uk-UA" sz="2400" b="1" dirty="0" smtClean="0">
                <a:solidFill>
                  <a:schemeClr val="tx1"/>
                </a:solidFill>
              </a:rPr>
              <a:t> Під час якої із </a:t>
            </a:r>
            <a:r>
              <a:rPr lang="uk-UA" sz="2400" b="1" dirty="0" err="1" smtClean="0">
                <a:solidFill>
                  <a:schemeClr val="tx1"/>
                </a:solidFill>
              </a:rPr>
              <a:t>післявоэнних</a:t>
            </a:r>
            <a:r>
              <a:rPr lang="uk-UA" sz="2400" b="1" dirty="0" smtClean="0">
                <a:solidFill>
                  <a:schemeClr val="tx1"/>
                </a:solidFill>
              </a:rPr>
              <a:t>  конференцій було підписано конвенції про Чорноморські протоки?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endParaRPr lang="uk-UA" sz="2400" b="1" dirty="0" smtClean="0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uk-UA" sz="2400" b="1" dirty="0" smtClean="0">
                <a:solidFill>
                  <a:schemeClr val="tx1"/>
                </a:solidFill>
              </a:rPr>
              <a:t>Назвіть країни-учасниці Локарнської конференції </a:t>
            </a:r>
            <a:r>
              <a:rPr lang="uk-UA" b="1" dirty="0" smtClean="0">
                <a:solidFill>
                  <a:schemeClr val="tx1"/>
                </a:solidFill>
              </a:rPr>
              <a:t>. </a:t>
            </a:r>
          </a:p>
          <a:p>
            <a:pPr marL="342900" indent="-342900"/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428604"/>
            <a:ext cx="7643866" cy="92869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Arial Black" pitchFamily="34" charset="0"/>
              </a:rPr>
              <a:t>ІІІ. ХТО ЗОБРАЖЕНИЙ НА ФОТО </a:t>
            </a:r>
            <a:endParaRPr lang="ru-RU" sz="2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3" name="Picture 2" descr="C:\Users\Ванюша\Desktop\220px-Aristide_Briand_04-2008-12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3116"/>
            <a:ext cx="2214578" cy="242889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4739168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chemeClr val="bg1"/>
                </a:solidFill>
                <a:latin typeface="Arial Black" pitchFamily="34" charset="0"/>
              </a:rPr>
              <a:t>А. </a:t>
            </a:r>
            <a:r>
              <a:rPr lang="uk-UA" dirty="0" err="1" smtClean="0">
                <a:solidFill>
                  <a:schemeClr val="bg1"/>
                </a:solidFill>
                <a:latin typeface="Arial Black" pitchFamily="34" charset="0"/>
              </a:rPr>
              <a:t>Бріан</a:t>
            </a:r>
            <a:r>
              <a:rPr lang="uk-UA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" name="Picture 2" descr="C:\Users\Ванюша\Desktop\e0f3a3e7e918c5ec384c29dcd511aba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143116"/>
            <a:ext cx="2143140" cy="242889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86182" y="4714884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chemeClr val="bg1"/>
                </a:solidFill>
                <a:latin typeface="Arial Black" pitchFamily="34" charset="0"/>
              </a:rPr>
              <a:t>Ч.</a:t>
            </a:r>
            <a:r>
              <a:rPr lang="uk-UA" dirty="0" err="1" smtClean="0">
                <a:solidFill>
                  <a:schemeClr val="bg1"/>
                </a:solidFill>
                <a:latin typeface="Arial Black" pitchFamily="34" charset="0"/>
              </a:rPr>
              <a:t>Дауес</a:t>
            </a:r>
            <a:r>
              <a:rPr lang="uk-UA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7" name="Picture 2" descr="C:\Users\Ванюша\Desktop\06167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2143116"/>
            <a:ext cx="2214578" cy="242751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500826" y="4786322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  <a:latin typeface="Arial Black" pitchFamily="34" charset="0"/>
              </a:rPr>
              <a:t>О.Юнг </a:t>
            </a:r>
            <a:endParaRPr lang="ru-RU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357166"/>
            <a:ext cx="7786742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tx1"/>
                </a:solidFill>
                <a:latin typeface="Arial Black" pitchFamily="34" charset="0"/>
              </a:rPr>
              <a:t>ДОМАШНЄ ЗАВДАННЯ </a:t>
            </a:r>
            <a:endParaRPr lang="ru-RU" sz="28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2071678"/>
            <a:ext cx="74295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sz="2400" b="1" dirty="0" smtClean="0">
                <a:solidFill>
                  <a:schemeClr val="bg1"/>
                </a:solidFill>
              </a:rPr>
              <a:t>Опрацювати відповідний матеріал підручника;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endParaRPr lang="uk-UA" sz="2400" b="1" dirty="0" smtClean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sz="2400" b="1" dirty="0" smtClean="0">
                <a:solidFill>
                  <a:schemeClr val="bg1"/>
                </a:solidFill>
              </a:rPr>
              <a:t> Підготуватись до уроку узагальнення з тем : </a:t>
            </a:r>
            <a:r>
              <a:rPr lang="uk-UA" sz="2400" b="1" dirty="0" err="1" smtClean="0">
                <a:solidFill>
                  <a:schemeClr val="bg1"/>
                </a:solidFill>
              </a:rPr>
              <a:t>“Передумови</a:t>
            </a:r>
            <a:r>
              <a:rPr lang="uk-UA" sz="2400" b="1" dirty="0" smtClean="0">
                <a:solidFill>
                  <a:schemeClr val="bg1"/>
                </a:solidFill>
              </a:rPr>
              <a:t> виникнення Першої світової війни. Війна та її наслідки ” та </a:t>
            </a:r>
            <a:r>
              <a:rPr lang="uk-UA" sz="2400" b="1" dirty="0" err="1" smtClean="0">
                <a:solidFill>
                  <a:schemeClr val="bg1"/>
                </a:solidFill>
              </a:rPr>
              <a:t>“Повоєнне</a:t>
            </a:r>
            <a:r>
              <a:rPr lang="uk-UA" sz="2400" b="1" dirty="0" smtClean="0">
                <a:solidFill>
                  <a:schemeClr val="bg1"/>
                </a:solidFill>
              </a:rPr>
              <a:t> облаштування світу. Версальсько-Вашингтонська система </a:t>
            </a:r>
            <a:r>
              <a:rPr lang="uk-UA" sz="2400" b="1" dirty="0" err="1" smtClean="0">
                <a:solidFill>
                  <a:schemeClr val="bg1"/>
                </a:solidFill>
              </a:rPr>
              <a:t>договорів”</a:t>
            </a:r>
            <a:r>
              <a:rPr lang="uk-UA" sz="2400" b="1" dirty="0" smtClean="0">
                <a:solidFill>
                  <a:schemeClr val="bg1"/>
                </a:solidFill>
              </a:rPr>
              <a:t>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071546"/>
            <a:ext cx="8286808" cy="17859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1"/>
                </a:solidFill>
                <a:latin typeface="Arial Black" pitchFamily="34" charset="0"/>
              </a:rPr>
              <a:t>ДЯКУЮ ЗА УВАГУ!</a:t>
            </a:r>
            <a:endParaRPr lang="ru-RU" sz="40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3" name="Picture 2" descr="C:\Users\Ванюша\Desktop\загруженное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143248"/>
            <a:ext cx="4357718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28604"/>
            <a:ext cx="7929618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Arial Black" pitchFamily="34" charset="0"/>
              </a:rPr>
              <a:t>СПИСОК ВИКОРИСТАНИХ ДЖЕРЕЛ </a:t>
            </a:r>
            <a:endParaRPr lang="ru-RU" sz="28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428736"/>
            <a:ext cx="84296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  <a:latin typeface="Arial Black" pitchFamily="34" charset="0"/>
              </a:rPr>
              <a:t>Друковані видання </a:t>
            </a:r>
          </a:p>
          <a:p>
            <a:pPr marL="342900" indent="-342900">
              <a:buAutoNum type="arabicPeriod"/>
            </a:pPr>
            <a:r>
              <a:rPr lang="uk-UA" dirty="0" err="1" smtClean="0">
                <a:solidFill>
                  <a:schemeClr val="bg1"/>
                </a:solidFill>
              </a:rPr>
              <a:t>Буштрук</a:t>
            </a:r>
            <a:r>
              <a:rPr lang="uk-UA" dirty="0" smtClean="0">
                <a:solidFill>
                  <a:schemeClr val="bg1"/>
                </a:solidFill>
              </a:rPr>
              <a:t>  О.В.  Всесвітня історія 10 клас. І семестр:  Навчальний посібник/ </a:t>
            </a:r>
            <a:r>
              <a:rPr lang="uk-UA" dirty="0" err="1" smtClean="0">
                <a:solidFill>
                  <a:schemeClr val="bg1"/>
                </a:solidFill>
              </a:rPr>
              <a:t>Бштрук</a:t>
            </a:r>
            <a:r>
              <a:rPr lang="uk-UA" dirty="0" smtClean="0">
                <a:solidFill>
                  <a:schemeClr val="bg1"/>
                </a:solidFill>
              </a:rPr>
              <a:t> О.В. Остапенко В.0. – Х. Країна мрій, 2007 . – 112 с. </a:t>
            </a:r>
            <a:r>
              <a:rPr lang="uk-UA" i="1" dirty="0" smtClean="0">
                <a:solidFill>
                  <a:schemeClr val="bg1"/>
                </a:solidFill>
              </a:rPr>
              <a:t>(книга двох авторів);</a:t>
            </a:r>
          </a:p>
          <a:p>
            <a:pPr marL="342900" indent="-342900">
              <a:buAutoNum type="arabicPeriod" startAt="2"/>
            </a:pPr>
            <a:r>
              <a:rPr lang="uk-UA" dirty="0" err="1" smtClean="0">
                <a:solidFill>
                  <a:schemeClr val="bg1"/>
                </a:solidFill>
              </a:rPr>
              <a:t>Земерова</a:t>
            </a:r>
            <a:r>
              <a:rPr lang="uk-UA" dirty="0" smtClean="0">
                <a:solidFill>
                  <a:schemeClr val="bg1"/>
                </a:solidFill>
              </a:rPr>
              <a:t> Т.Ю. Всесвітня історія у визначеннях, таблицях і схемах  10-11 клас/ </a:t>
            </a:r>
            <a:r>
              <a:rPr lang="uk-UA" dirty="0" err="1" smtClean="0">
                <a:solidFill>
                  <a:schemeClr val="bg1"/>
                </a:solidFill>
              </a:rPr>
              <a:t>Земерова</a:t>
            </a:r>
            <a:r>
              <a:rPr lang="uk-UA" dirty="0" smtClean="0">
                <a:solidFill>
                  <a:schemeClr val="bg1"/>
                </a:solidFill>
              </a:rPr>
              <a:t> Т.Ю.,І.М. </a:t>
            </a:r>
            <a:r>
              <a:rPr lang="uk-UA" dirty="0" err="1" smtClean="0">
                <a:solidFill>
                  <a:schemeClr val="bg1"/>
                </a:solidFill>
              </a:rPr>
              <a:t>Скирда</a:t>
            </a:r>
            <a:r>
              <a:rPr lang="uk-UA" dirty="0" smtClean="0">
                <a:solidFill>
                  <a:schemeClr val="bg1"/>
                </a:solidFill>
              </a:rPr>
              <a:t>. – Х. Ранок, 2013. – 128 с. – </a:t>
            </a:r>
            <a:r>
              <a:rPr lang="uk-UA" i="1" dirty="0" smtClean="0">
                <a:solidFill>
                  <a:schemeClr val="bg1"/>
                </a:solidFill>
              </a:rPr>
              <a:t>(серія </a:t>
            </a:r>
            <a:r>
              <a:rPr lang="uk-UA" i="1" dirty="0" err="1" smtClean="0">
                <a:solidFill>
                  <a:schemeClr val="bg1"/>
                </a:solidFill>
              </a:rPr>
              <a:t>“Рятівник”</a:t>
            </a:r>
            <a:r>
              <a:rPr lang="uk-UA" i="1" dirty="0" smtClean="0">
                <a:solidFill>
                  <a:schemeClr val="bg1"/>
                </a:solidFill>
              </a:rPr>
              <a:t>);</a:t>
            </a:r>
          </a:p>
          <a:p>
            <a:pPr marL="342900" indent="-342900">
              <a:buAutoNum type="arabicPeriod" startAt="2"/>
            </a:pPr>
            <a:r>
              <a:rPr lang="uk-UA" dirty="0" err="1" smtClean="0">
                <a:solidFill>
                  <a:schemeClr val="bg1"/>
                </a:solidFill>
              </a:rPr>
              <a:t>Мокрогуз</a:t>
            </a:r>
            <a:r>
              <a:rPr lang="uk-UA" dirty="0" smtClean="0">
                <a:solidFill>
                  <a:schemeClr val="bg1"/>
                </a:solidFill>
              </a:rPr>
              <a:t> О.П. Всесвітня історія 10 клас. Стандартний та академічний рівні/</a:t>
            </a:r>
            <a:r>
              <a:rPr lang="uk-UA" dirty="0" err="1" smtClean="0">
                <a:solidFill>
                  <a:schemeClr val="bg1"/>
                </a:solidFill>
              </a:rPr>
              <a:t>Мокрогуз</a:t>
            </a:r>
            <a:r>
              <a:rPr lang="uk-UA" dirty="0" smtClean="0">
                <a:solidFill>
                  <a:schemeClr val="bg1"/>
                </a:solidFill>
              </a:rPr>
              <a:t> О.П., </a:t>
            </a:r>
            <a:r>
              <a:rPr lang="uk-UA" dirty="0" err="1" smtClean="0">
                <a:solidFill>
                  <a:schemeClr val="bg1"/>
                </a:solidFill>
              </a:rPr>
              <a:t>Розумієнко</a:t>
            </a:r>
            <a:r>
              <a:rPr lang="uk-UA" dirty="0" smtClean="0">
                <a:solidFill>
                  <a:schemeClr val="bg1"/>
                </a:solidFill>
              </a:rPr>
              <a:t> О.Є. – Х. Основа 2012 – 120 с. </a:t>
            </a:r>
            <a:r>
              <a:rPr lang="uk-UA" i="1" dirty="0" smtClean="0">
                <a:solidFill>
                  <a:schemeClr val="bg1"/>
                </a:solidFill>
              </a:rPr>
              <a:t>(серія </a:t>
            </a:r>
            <a:r>
              <a:rPr lang="uk-UA" i="1" dirty="0" err="1" smtClean="0">
                <a:solidFill>
                  <a:schemeClr val="bg1"/>
                </a:solidFill>
              </a:rPr>
              <a:t>“Мій</a:t>
            </a:r>
            <a:r>
              <a:rPr lang="uk-UA" i="1" dirty="0" smtClean="0">
                <a:solidFill>
                  <a:schemeClr val="bg1"/>
                </a:solidFill>
              </a:rPr>
              <a:t> </a:t>
            </a:r>
            <a:r>
              <a:rPr lang="uk-UA" i="1" dirty="0" err="1" smtClean="0">
                <a:solidFill>
                  <a:schemeClr val="bg1"/>
                </a:solidFill>
              </a:rPr>
              <a:t>конспект”</a:t>
            </a:r>
            <a:r>
              <a:rPr lang="uk-UA" i="1" dirty="0" smtClean="0">
                <a:solidFill>
                  <a:schemeClr val="bg1"/>
                </a:solidFill>
              </a:rPr>
              <a:t>)</a:t>
            </a:r>
            <a:r>
              <a:rPr lang="uk-UA" dirty="0" smtClean="0">
                <a:solidFill>
                  <a:schemeClr val="bg1"/>
                </a:solidFill>
              </a:rPr>
              <a:t>;</a:t>
            </a:r>
          </a:p>
          <a:p>
            <a:pPr marL="342900" indent="-342900">
              <a:buAutoNum type="arabicPeriod" startAt="2"/>
            </a:pPr>
            <a:r>
              <a:rPr lang="uk-UA" dirty="0" smtClean="0">
                <a:solidFill>
                  <a:schemeClr val="bg1"/>
                </a:solidFill>
              </a:rPr>
              <a:t>Полянський П. Всесвітня історія 10 клас: Навчальний посібник/ Полянський П. – К </a:t>
            </a:r>
            <a:r>
              <a:rPr lang="uk-UA" dirty="0" err="1" smtClean="0">
                <a:solidFill>
                  <a:schemeClr val="bg1"/>
                </a:solidFill>
              </a:rPr>
              <a:t>Генеза</a:t>
            </a:r>
            <a:r>
              <a:rPr lang="uk-UA" dirty="0" smtClean="0">
                <a:solidFill>
                  <a:schemeClr val="bg1"/>
                </a:solidFill>
              </a:rPr>
              <a:t>, 2010 – 256 с. </a:t>
            </a:r>
            <a:r>
              <a:rPr lang="uk-UA" i="1" dirty="0" smtClean="0">
                <a:solidFill>
                  <a:schemeClr val="bg1"/>
                </a:solidFill>
              </a:rPr>
              <a:t>(книга одного автора).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11691" y="4286256"/>
            <a:ext cx="27206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>
                <a:solidFill>
                  <a:schemeClr val="bg1"/>
                </a:solidFill>
                <a:latin typeface="Arial Black" pitchFamily="34" charset="0"/>
              </a:rPr>
              <a:t>Інтернет – ресурси </a:t>
            </a:r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5072074"/>
            <a:ext cx="8215370" cy="14287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hlinkClick r:id="rId2"/>
              </a:rPr>
              <a:t>http://uk.wikipedia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uk-UA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hlinkClick r:id="rId3"/>
              </a:rPr>
              <a:t>https://www.google.com.ua</a:t>
            </a:r>
            <a:endParaRPr lang="uk-UA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hlinkClick r:id="rId4"/>
              </a:rPr>
              <a:t>http://www.iloveusa.ru/</a:t>
            </a:r>
            <a:endParaRPr lang="uk-UA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http://posolstva.org.ua/</a:t>
            </a:r>
            <a:endParaRPr lang="uk-UA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AutoNum type="arabicPeriod"/>
            </a:pPr>
            <a:endParaRPr lang="uk-UA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42852"/>
            <a:ext cx="8358246" cy="50006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rgbClr val="C00000"/>
                </a:solidFill>
                <a:latin typeface="Arial Black" pitchFamily="34" charset="0"/>
              </a:rPr>
              <a:t>ІСТОРИЧНИЙ ДИКТАНТ 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785794"/>
            <a:ext cx="8429684" cy="592935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b="1" dirty="0" smtClean="0">
                <a:solidFill>
                  <a:schemeClr val="tx1"/>
                </a:solidFill>
              </a:rPr>
              <a:t>Вкажіть дату початку Паризької мирної конференції 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b="1" dirty="0" smtClean="0">
                <a:solidFill>
                  <a:schemeClr val="tx1"/>
                </a:solidFill>
              </a:rPr>
              <a:t>Назвіть прізвища лідерів </a:t>
            </a:r>
            <a:r>
              <a:rPr lang="uk-UA" b="1" dirty="0" err="1" smtClean="0">
                <a:solidFill>
                  <a:schemeClr val="tx1"/>
                </a:solidFill>
              </a:rPr>
              <a:t>“Великої</a:t>
            </a:r>
            <a:r>
              <a:rPr lang="uk-UA" b="1" dirty="0" smtClean="0">
                <a:solidFill>
                  <a:schemeClr val="tx1"/>
                </a:solidFill>
              </a:rPr>
              <a:t> </a:t>
            </a:r>
            <a:r>
              <a:rPr lang="uk-UA" b="1" dirty="0" err="1" smtClean="0">
                <a:solidFill>
                  <a:schemeClr val="tx1"/>
                </a:solidFill>
              </a:rPr>
              <a:t>трійки”</a:t>
            </a:r>
            <a:r>
              <a:rPr lang="uk-UA" b="1" dirty="0" smtClean="0">
                <a:solidFill>
                  <a:schemeClr val="tx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b="1" dirty="0" smtClean="0">
                <a:solidFill>
                  <a:schemeClr val="tx1"/>
                </a:solidFill>
              </a:rPr>
              <a:t>Назвіть імперії, які розпались після Першої світової війни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b="1" dirty="0" smtClean="0">
                <a:solidFill>
                  <a:schemeClr val="tx1"/>
                </a:solidFill>
              </a:rPr>
              <a:t>Яка подія сталася 27 листопада 1919 року?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b="1" dirty="0" smtClean="0">
                <a:solidFill>
                  <a:schemeClr val="tx1"/>
                </a:solidFill>
              </a:rPr>
              <a:t>Якій із європейських  країн Німеччина повернула Ельзас та Лотарингію.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b="1" dirty="0" smtClean="0">
                <a:solidFill>
                  <a:schemeClr val="tx1"/>
                </a:solidFill>
              </a:rPr>
              <a:t>Ліга Націй – це.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b="1" dirty="0" smtClean="0">
                <a:solidFill>
                  <a:schemeClr val="tx1"/>
                </a:solidFill>
              </a:rPr>
              <a:t>Коли було підписано Версальський мирний договір?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b="1" dirty="0" smtClean="0">
                <a:solidFill>
                  <a:schemeClr val="tx1"/>
                </a:solidFill>
              </a:rPr>
              <a:t>Демілітаризована зона – це?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b="1" dirty="0" smtClean="0">
                <a:solidFill>
                  <a:schemeClr val="tx1"/>
                </a:solidFill>
              </a:rPr>
              <a:t>Які країни підписали </a:t>
            </a:r>
            <a:r>
              <a:rPr lang="uk-UA" b="1" dirty="0" err="1" smtClean="0">
                <a:solidFill>
                  <a:schemeClr val="tx1"/>
                </a:solidFill>
              </a:rPr>
              <a:t>“Договір</a:t>
            </a:r>
            <a:r>
              <a:rPr lang="uk-UA" b="1" dirty="0" smtClean="0">
                <a:solidFill>
                  <a:schemeClr val="tx1"/>
                </a:solidFill>
              </a:rPr>
              <a:t> 5-ти”?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b="1" dirty="0" smtClean="0">
                <a:solidFill>
                  <a:schemeClr val="tx1"/>
                </a:solidFill>
              </a:rPr>
              <a:t>Який із договорів закріпив принцип </a:t>
            </a:r>
            <a:r>
              <a:rPr lang="uk-UA" b="1" dirty="0" err="1" smtClean="0">
                <a:solidFill>
                  <a:schemeClr val="tx1"/>
                </a:solidFill>
              </a:rPr>
              <a:t>“відкритих</a:t>
            </a:r>
            <a:r>
              <a:rPr lang="uk-UA" b="1" dirty="0" smtClean="0">
                <a:solidFill>
                  <a:schemeClr val="tx1"/>
                </a:solidFill>
              </a:rPr>
              <a:t> </a:t>
            </a:r>
            <a:r>
              <a:rPr lang="uk-UA" b="1" dirty="0" err="1" smtClean="0">
                <a:solidFill>
                  <a:schemeClr val="tx1"/>
                </a:solidFill>
              </a:rPr>
              <a:t>дверей”</a:t>
            </a:r>
            <a:r>
              <a:rPr lang="uk-UA" b="1" dirty="0" smtClean="0">
                <a:solidFill>
                  <a:schemeClr val="tx1"/>
                </a:solidFill>
              </a:rPr>
              <a:t> та </a:t>
            </a:r>
            <a:r>
              <a:rPr lang="uk-UA" b="1" dirty="0" err="1" smtClean="0">
                <a:solidFill>
                  <a:schemeClr val="tx1"/>
                </a:solidFill>
              </a:rPr>
              <a:t>“рівних</a:t>
            </a:r>
            <a:r>
              <a:rPr lang="uk-UA" b="1" dirty="0" smtClean="0">
                <a:solidFill>
                  <a:schemeClr val="tx1"/>
                </a:solidFill>
              </a:rPr>
              <a:t> </a:t>
            </a:r>
            <a:r>
              <a:rPr lang="uk-UA" b="1" dirty="0" err="1" smtClean="0">
                <a:solidFill>
                  <a:schemeClr val="tx1"/>
                </a:solidFill>
              </a:rPr>
              <a:t>можливостей”</a:t>
            </a:r>
            <a:r>
              <a:rPr lang="uk-UA" b="1" dirty="0" smtClean="0">
                <a:solidFill>
                  <a:schemeClr val="tx1"/>
                </a:solidFill>
              </a:rPr>
              <a:t> у Китаї?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b="1" dirty="0" smtClean="0">
                <a:solidFill>
                  <a:schemeClr val="tx1"/>
                </a:solidFill>
              </a:rPr>
              <a:t>Версальсько-Вашингтонська система  - це ;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b="1" dirty="0" smtClean="0">
                <a:solidFill>
                  <a:schemeClr val="tx1"/>
                </a:solidFill>
              </a:rPr>
              <a:t>Делегація якої з  країн – </a:t>
            </a:r>
            <a:r>
              <a:rPr lang="uk-UA" b="1" dirty="0" err="1" smtClean="0">
                <a:solidFill>
                  <a:schemeClr val="tx1"/>
                </a:solidFill>
              </a:rPr>
              <a:t>переможнць</a:t>
            </a:r>
            <a:r>
              <a:rPr lang="uk-UA" b="1" dirty="0" smtClean="0">
                <a:solidFill>
                  <a:schemeClr val="tx1"/>
                </a:solidFill>
              </a:rPr>
              <a:t> Першої світової війни не була запрошена на жодну із конференцій?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85728"/>
            <a:ext cx="7715304" cy="10001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chemeClr val="tx1"/>
                </a:solidFill>
                <a:latin typeface="Arial Black" pitchFamily="34" charset="0"/>
              </a:rPr>
              <a:t>ПЛАН УРОКУ</a:t>
            </a:r>
            <a:endParaRPr lang="ru-RU" sz="36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785926"/>
            <a:ext cx="8072494" cy="2766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sz="4000" b="1" dirty="0" smtClean="0">
                <a:solidFill>
                  <a:schemeClr val="bg1"/>
                </a:solidFill>
              </a:rPr>
              <a:t>Перегляд повоєнних договорів.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sz="4000" b="1" dirty="0" smtClean="0">
                <a:solidFill>
                  <a:schemeClr val="bg1"/>
                </a:solidFill>
              </a:rPr>
              <a:t>Вирішення проблеми репарацій.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sz="4000" b="1" dirty="0" smtClean="0">
                <a:solidFill>
                  <a:schemeClr val="bg1"/>
                </a:solidFill>
              </a:rPr>
              <a:t>Пакт </a:t>
            </a:r>
            <a:r>
              <a:rPr lang="uk-UA" sz="4000" b="1" dirty="0" err="1" smtClean="0">
                <a:solidFill>
                  <a:schemeClr val="bg1"/>
                </a:solidFill>
              </a:rPr>
              <a:t>Бріана-Келлога</a:t>
            </a:r>
            <a:r>
              <a:rPr lang="uk-UA" sz="4000" b="1" dirty="0" smtClean="0">
                <a:solidFill>
                  <a:schemeClr val="bg1"/>
                </a:solidFill>
              </a:rPr>
              <a:t>.  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14290"/>
            <a:ext cx="5072098" cy="64294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400" dirty="0" smtClean="0">
                <a:solidFill>
                  <a:schemeClr val="tx1"/>
                </a:solidFill>
                <a:latin typeface="Arial Black" pitchFamily="34" charset="0"/>
              </a:rPr>
              <a:t>ГЕНУЕЗЬКА КОНФЕРЕНЦІЯ </a:t>
            </a:r>
          </a:p>
          <a:p>
            <a:r>
              <a:rPr lang="uk-UA" sz="2000" dirty="0" smtClean="0">
                <a:solidFill>
                  <a:schemeClr val="tx1"/>
                </a:solidFill>
                <a:latin typeface="Arial Black" pitchFamily="34" charset="0"/>
              </a:rPr>
              <a:t>(10 квітня – 19 травня 1922 р.)</a:t>
            </a:r>
            <a:endParaRPr lang="ru-RU" sz="20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214282" y="1071546"/>
            <a:ext cx="4143404" cy="1500198"/>
          </a:xfrm>
          <a:prstGeom prst="ribbon2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УЧАСНИКИ:</a:t>
            </a:r>
          </a:p>
          <a:p>
            <a:pPr algn="ctr"/>
            <a:r>
              <a:rPr lang="uk-UA" dirty="0" smtClean="0">
                <a:solidFill>
                  <a:schemeClr val="tx1"/>
                </a:solidFill>
              </a:rPr>
              <a:t>29 країн</a:t>
            </a:r>
          </a:p>
          <a:p>
            <a:pPr algn="ctr"/>
            <a:r>
              <a:rPr lang="uk-UA" dirty="0" smtClean="0">
                <a:solidFill>
                  <a:schemeClr val="tx1"/>
                </a:solidFill>
              </a:rPr>
              <a:t>(34 з домініонами)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Лента лицом вверх 4"/>
          <p:cNvSpPr/>
          <p:nvPr/>
        </p:nvSpPr>
        <p:spPr>
          <a:xfrm>
            <a:off x="4714876" y="1142984"/>
            <a:ext cx="4071966" cy="1428760"/>
          </a:xfrm>
          <a:prstGeom prst="ribbon2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МЕТА: </a:t>
            </a:r>
            <a:r>
              <a:rPr lang="uk-UA" dirty="0" smtClean="0">
                <a:solidFill>
                  <a:schemeClr val="tx1"/>
                </a:solidFill>
              </a:rPr>
              <a:t>економічне відновлення Центральної та Східної Європи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Лента лицом вверх 5"/>
          <p:cNvSpPr/>
          <p:nvPr/>
        </p:nvSpPr>
        <p:spPr>
          <a:xfrm>
            <a:off x="357158" y="3643314"/>
            <a:ext cx="8429684" cy="2500330"/>
          </a:xfrm>
          <a:prstGeom prst="ribbon2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solidFill>
                  <a:srgbClr val="C00000"/>
                </a:solidFill>
                <a:latin typeface="Arial Black" pitchFamily="34" charset="0"/>
              </a:rPr>
              <a:t>РОСІЙСЬКЕ ПИТАННЯ </a:t>
            </a:r>
            <a:endParaRPr lang="ru-RU" sz="40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7" name="Блок-схема: память с посл. доступом 6"/>
          <p:cNvSpPr/>
          <p:nvPr/>
        </p:nvSpPr>
        <p:spPr>
          <a:xfrm>
            <a:off x="214282" y="2714620"/>
            <a:ext cx="2571768" cy="1571636"/>
          </a:xfrm>
          <a:prstGeom prst="flowChartMagneticTap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Сплата боргів попередніх урядів  (18,5 млрд. руб.)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Ванюша\Desktop\zolotoj-rub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4071942"/>
            <a:ext cx="1071570" cy="6697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3214678" y="1928802"/>
            <a:ext cx="2928958" cy="1428760"/>
          </a:xfrm>
          <a:prstGeom prst="wedgeRoundRectCallou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Повернення або відшкодування вартості націоналізованих іноземних підприємств в Росії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7" name="Picture 3" descr="C:\Users\Ванюша\Desktop\clip_image004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2928934"/>
            <a:ext cx="1684157" cy="836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Блок-схема: память с посл. доступом 11"/>
          <p:cNvSpPr/>
          <p:nvPr/>
        </p:nvSpPr>
        <p:spPr>
          <a:xfrm flipH="1">
            <a:off x="6572264" y="2714620"/>
            <a:ext cx="2214578" cy="1571636"/>
          </a:xfrm>
          <a:prstGeom prst="flowChartMagneticTap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Ліквідація монополі на зовнішню торгівлю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28860" y="3643314"/>
            <a:ext cx="4258543" cy="50006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ВИМОГИ ЗАХОДУ ДО РОСІЇ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00298" y="5286388"/>
            <a:ext cx="4214842" cy="50006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ВИМОГИ РОСІЇ ДО ЗАХОДУ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29" name="Picture 5" descr="C:\Users\Ванюша\Desktop\Острог._Ринок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29586" y="3857628"/>
            <a:ext cx="1000132" cy="571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Блок-схема: память с посл. доступом 16"/>
          <p:cNvSpPr/>
          <p:nvPr/>
        </p:nvSpPr>
        <p:spPr>
          <a:xfrm>
            <a:off x="142844" y="4929198"/>
            <a:ext cx="2571768" cy="1643074"/>
          </a:xfrm>
          <a:prstGeom prst="flowChartMagneticTap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Відшкодування збитків завданих Антантою в роки війни (35 млрд. рублів)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Скругленная прямоугольная выноска 18"/>
          <p:cNvSpPr/>
          <p:nvPr/>
        </p:nvSpPr>
        <p:spPr>
          <a:xfrm>
            <a:off x="3071802" y="5857892"/>
            <a:ext cx="2786082" cy="785818"/>
          </a:xfrm>
          <a:prstGeom prst="wedgeRoundRectCallou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Надання Росії вигідних кредитів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0" name="Picture 2" descr="C:\Users\Ванюша\Desktop\zolotoj-rub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6188269"/>
            <a:ext cx="1071570" cy="6697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Блок-схема: память с посл. доступом 20"/>
          <p:cNvSpPr/>
          <p:nvPr/>
        </p:nvSpPr>
        <p:spPr>
          <a:xfrm flipH="1">
            <a:off x="6643702" y="4572008"/>
            <a:ext cx="2500298" cy="1357322"/>
          </a:xfrm>
          <a:prstGeom prst="flowChartMagneticTap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Підписання з Росією вигідних торгівельних угод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30" name="Picture 6" descr="C:\Users\Ванюша\Desktop\889085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5736220"/>
            <a:ext cx="1071570" cy="1121780"/>
          </a:xfrm>
          <a:prstGeom prst="rect">
            <a:avLst/>
          </a:prstGeom>
          <a:noFill/>
        </p:spPr>
      </p:pic>
      <p:pic>
        <p:nvPicPr>
          <p:cNvPr id="1031" name="Picture 7" descr="C:\Users\Ванюша\Desktop\na-dengi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81902" y="5715016"/>
            <a:ext cx="1419254" cy="976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Стрелка вниз 23"/>
          <p:cNvSpPr/>
          <p:nvPr/>
        </p:nvSpPr>
        <p:spPr>
          <a:xfrm>
            <a:off x="857224" y="1000108"/>
            <a:ext cx="7500990" cy="5500726"/>
          </a:xfrm>
          <a:prstGeom prst="downArrow">
            <a:avLst>
              <a:gd name="adj1" fmla="val 50000"/>
              <a:gd name="adj2" fmla="val 50248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 Black" pitchFamily="34" charset="0"/>
              </a:rPr>
              <a:t>Не прийнято жодного рішення </a:t>
            </a:r>
          </a:p>
          <a:p>
            <a:pPr algn="ctr"/>
            <a:endParaRPr lang="uk-UA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endParaRPr lang="uk-UA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endParaRPr lang="uk-UA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endParaRPr lang="uk-UA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endParaRPr lang="uk-UA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endParaRPr lang="uk-UA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endParaRPr lang="uk-UA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endParaRPr lang="uk-UA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r>
              <a:rPr lang="uk-UA" dirty="0" smtClean="0">
                <a:solidFill>
                  <a:schemeClr val="tx1"/>
                </a:solidFill>
                <a:latin typeface="Arial Black" pitchFamily="34" charset="0"/>
              </a:rPr>
              <a:t>Продовження роботи </a:t>
            </a:r>
          </a:p>
          <a:p>
            <a:pPr algn="ctr"/>
            <a:r>
              <a:rPr lang="uk-UA" dirty="0" smtClean="0">
                <a:solidFill>
                  <a:schemeClr val="tx1"/>
                </a:solidFill>
                <a:latin typeface="Arial Black" pitchFamily="34" charset="0"/>
              </a:rPr>
              <a:t>в Гаазі 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1032" name="Picture 8" descr="C:\Users\Ванюша\Desktop\скачанные файлы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0826" y="214290"/>
            <a:ext cx="2500330" cy="1071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 descr="C:\Users\Ванюша\Desktop\малюнки до псв\загруженное (1)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429256" y="214290"/>
            <a:ext cx="857256" cy="714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3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2" grpId="0" animBg="1"/>
      <p:bldP spid="13" grpId="0" animBg="1"/>
      <p:bldP spid="14" grpId="0" animBg="1"/>
      <p:bldP spid="17" grpId="0" animBg="1"/>
      <p:bldP spid="19" grpId="0" build="allAtOnce" animBg="1"/>
      <p:bldP spid="21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4500594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000" dirty="0" smtClean="0">
                <a:solidFill>
                  <a:schemeClr val="tx1"/>
                </a:solidFill>
                <a:latin typeface="Arial Black" pitchFamily="34" charset="0"/>
              </a:rPr>
              <a:t>ГААЗЬКА КОНФЕРЕНЦІЯ </a:t>
            </a:r>
          </a:p>
          <a:p>
            <a:r>
              <a:rPr lang="uk-UA" sz="2000" dirty="0" smtClean="0">
                <a:solidFill>
                  <a:schemeClr val="tx1"/>
                </a:solidFill>
                <a:latin typeface="Arial Black" pitchFamily="34" charset="0"/>
              </a:rPr>
              <a:t>(15 червня  -20 липня 1922 р.)</a:t>
            </a:r>
            <a:endParaRPr lang="ru-RU" sz="20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2143108" y="1214422"/>
            <a:ext cx="4857784" cy="1071570"/>
          </a:xfrm>
          <a:prstGeom prst="ribbon2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МЕТА</a:t>
            </a:r>
            <a:r>
              <a:rPr lang="uk-UA" b="1" dirty="0" smtClean="0">
                <a:solidFill>
                  <a:schemeClr val="tx1"/>
                </a:solidFill>
              </a:rPr>
              <a:t>: нова спроба вирішити економічні питання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Лента лицом вверх 4"/>
          <p:cNvSpPr/>
          <p:nvPr/>
        </p:nvSpPr>
        <p:spPr>
          <a:xfrm>
            <a:off x="571472" y="2857496"/>
            <a:ext cx="3571900" cy="2214578"/>
          </a:xfrm>
          <a:prstGeom prst="ribbon2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Претензії до Росії, щодо націоналізації іноземної приватної власності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Лента лицом вверх 5"/>
          <p:cNvSpPr/>
          <p:nvPr/>
        </p:nvSpPr>
        <p:spPr>
          <a:xfrm>
            <a:off x="4857752" y="2857496"/>
            <a:ext cx="3500462" cy="2143140"/>
          </a:xfrm>
          <a:prstGeom prst="ribbon2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Анулювання боргів царського та Тимчасового урядів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Лента лицом вверх 6"/>
          <p:cNvSpPr/>
          <p:nvPr/>
        </p:nvSpPr>
        <p:spPr>
          <a:xfrm>
            <a:off x="2285984" y="5000636"/>
            <a:ext cx="4857784" cy="1571636"/>
          </a:xfrm>
          <a:prstGeom prst="ribbon2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Пропозиції РРФСР щодо міжнародного співробітництва  та надання кредитів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Ванюша\Desktop\images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71612"/>
            <a:ext cx="6786610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428860" y="1928802"/>
            <a:ext cx="45720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/>
              <a:t>Учасники конференції не дійшли згоди </a:t>
            </a:r>
          </a:p>
          <a:p>
            <a:pPr algn="ctr"/>
            <a:endParaRPr lang="ru-RU" sz="4000" b="1" dirty="0"/>
          </a:p>
        </p:txBody>
      </p:sp>
      <p:pic>
        <p:nvPicPr>
          <p:cNvPr id="2051" name="Picture 3" descr="C:\Users\Ванюша\Desktop\rubase_2_117624485_173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214290"/>
            <a:ext cx="3214710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Ванюша\Desktop\малюнки до псв\netherlands_flag-7582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85728"/>
            <a:ext cx="928694" cy="785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4786346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chemeClr val="tx1"/>
                </a:solidFill>
                <a:latin typeface="Arial Black" pitchFamily="34" charset="0"/>
              </a:rPr>
              <a:t>ЛОЗАНСЬКА КОНФЕРЕНЦІЯ </a:t>
            </a:r>
          </a:p>
          <a:p>
            <a:r>
              <a:rPr lang="uk-UA" b="1" dirty="0" smtClean="0">
                <a:solidFill>
                  <a:schemeClr val="tx1"/>
                </a:solidFill>
                <a:latin typeface="Arial Black" pitchFamily="34" charset="0"/>
              </a:rPr>
              <a:t>(листопад 1922 – липень 1923 рр.) </a:t>
            </a:r>
            <a:endParaRPr lang="ru-RU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3074" name="Picture 2" descr="C:\Users\Ванюша\Desktop\Delegation_of_Turks_which_was_sent_to_Lausann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214290"/>
            <a:ext cx="3000396" cy="1643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Ванюша\Desktop\swiss_flag (1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85728"/>
            <a:ext cx="1071570" cy="785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Лента лицом вверх 4"/>
          <p:cNvSpPr/>
          <p:nvPr/>
        </p:nvSpPr>
        <p:spPr>
          <a:xfrm>
            <a:off x="1071538" y="1428736"/>
            <a:ext cx="6786610" cy="1571636"/>
          </a:xfrm>
          <a:prstGeom prst="ribbon2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МЕТА:</a:t>
            </a:r>
            <a:r>
              <a:rPr lang="uk-UA" b="1" dirty="0" smtClean="0">
                <a:solidFill>
                  <a:schemeClr val="tx1"/>
                </a:solidFill>
              </a:rPr>
              <a:t> спроба врегулювання становища на Близькому Сході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214282" y="3214686"/>
            <a:ext cx="4000528" cy="3357586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Arial Black" pitchFamily="34" charset="0"/>
              </a:rPr>
              <a:t>ЛОЗАНСЬКИЙ ДОГОВІР</a:t>
            </a:r>
          </a:p>
          <a:p>
            <a:pPr algn="ctr"/>
            <a:r>
              <a:rPr lang="uk-UA" b="1" dirty="0" smtClean="0">
                <a:solidFill>
                  <a:schemeClr val="tx1"/>
                </a:solidFill>
              </a:rPr>
              <a:t>(24 липня 1923 року)</a:t>
            </a:r>
          </a:p>
          <a:p>
            <a:pPr algn="ctr"/>
            <a:endParaRPr lang="uk-UA" b="1" dirty="0" smtClean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r>
              <a:rPr lang="uk-UA" b="1" dirty="0" smtClean="0">
                <a:solidFill>
                  <a:schemeClr val="tx1"/>
                </a:solidFill>
              </a:rPr>
              <a:t> мир між Туреччиною та Антантою;</a:t>
            </a:r>
          </a:p>
          <a:p>
            <a:pPr>
              <a:buFontTx/>
              <a:buChar char="-"/>
            </a:pPr>
            <a:r>
              <a:rPr lang="uk-UA" b="1" dirty="0" smtClean="0">
                <a:solidFill>
                  <a:schemeClr val="tx1"/>
                </a:solidFill>
              </a:rPr>
              <a:t> сплата Туреччиною боргу Османської імперії;</a:t>
            </a:r>
          </a:p>
          <a:p>
            <a:pPr>
              <a:buFontTx/>
              <a:buChar char="-"/>
            </a:pPr>
            <a:r>
              <a:rPr lang="uk-UA" b="1" dirty="0" smtClean="0">
                <a:solidFill>
                  <a:schemeClr val="tx1"/>
                </a:solidFill>
              </a:rPr>
              <a:t> скасування фінансового контрою над Туреччиною.  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4929190" y="3214686"/>
            <a:ext cx="4000528" cy="3286148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 Black" pitchFamily="34" charset="0"/>
              </a:rPr>
              <a:t>КОНВЕНЦІЯ ПРО ЧОРНОМОРСЬКІ ПРОТОКИ 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 - режим вільного проходу суден через протоки Босфор та </a:t>
            </a:r>
            <a:r>
              <a:rPr lang="uk-UA" b="1" dirty="0" err="1" smtClean="0">
                <a:solidFill>
                  <a:schemeClr val="tx1"/>
                </a:solidFill>
              </a:rPr>
              <a:t>Дарданели</a:t>
            </a:r>
            <a:r>
              <a:rPr lang="uk-UA" b="1" dirty="0" smtClean="0">
                <a:solidFill>
                  <a:schemeClr val="tx1"/>
                </a:solidFill>
              </a:rPr>
              <a:t>;</a:t>
            </a:r>
          </a:p>
          <a:p>
            <a:r>
              <a:rPr lang="uk-UA" b="1" dirty="0" smtClean="0">
                <a:solidFill>
                  <a:schemeClr val="tx1"/>
                </a:solidFill>
              </a:rPr>
              <a:t>- </a:t>
            </a:r>
            <a:r>
              <a:rPr lang="uk-UA" b="1" dirty="0" err="1" smtClean="0">
                <a:solidFill>
                  <a:schemeClr val="tx1"/>
                </a:solidFill>
              </a:rPr>
              <a:t>демілітаризаціязони</a:t>
            </a:r>
            <a:r>
              <a:rPr lang="uk-UA" b="1" dirty="0" smtClean="0">
                <a:solidFill>
                  <a:schemeClr val="tx1"/>
                </a:solidFill>
              </a:rPr>
              <a:t> проток та евакуація англійських військ із території Туреччини.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6" name="Picture 4" descr="C:\Users\Ванюша\Desktop\corporative_stud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3000372"/>
            <a:ext cx="1714512" cy="1857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85728"/>
            <a:ext cx="4572032" cy="8572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 Black" pitchFamily="34" charset="0"/>
              </a:rPr>
              <a:t>ЛОКАРНСЬКА КОНФЕРЕНЦІЯ </a:t>
            </a:r>
          </a:p>
          <a:p>
            <a:pPr algn="ctr"/>
            <a:r>
              <a:rPr lang="uk-UA" dirty="0" smtClean="0">
                <a:solidFill>
                  <a:schemeClr val="tx1"/>
                </a:solidFill>
                <a:latin typeface="Arial Black" pitchFamily="34" charset="0"/>
              </a:rPr>
              <a:t>(5 – 16 жовтня 1925 р.)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4" name="Picture 3" descr="C:\Users\Ванюша\Desktop\swiss_flag (1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85728"/>
            <a:ext cx="1071570" cy="857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Лента лицом вверх 4"/>
          <p:cNvSpPr/>
          <p:nvPr/>
        </p:nvSpPr>
        <p:spPr>
          <a:xfrm>
            <a:off x="214282" y="1357298"/>
            <a:ext cx="8643998" cy="1357322"/>
          </a:xfrm>
          <a:prstGeom prst="ribbon2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УЧАСНИКИ: </a:t>
            </a:r>
          </a:p>
          <a:p>
            <a:pPr algn="ctr"/>
            <a:r>
              <a:rPr lang="uk-UA" b="1" dirty="0" smtClean="0">
                <a:solidFill>
                  <a:schemeClr val="tx1"/>
                </a:solidFill>
              </a:rPr>
              <a:t>Англії, Франція, Бельгія, </a:t>
            </a:r>
            <a:r>
              <a:rPr lang="uk-UA" b="1" dirty="0" err="1" smtClean="0">
                <a:solidFill>
                  <a:schemeClr val="tx1"/>
                </a:solidFill>
              </a:rPr>
              <a:t>Чехо-Словачина</a:t>
            </a:r>
            <a:r>
              <a:rPr lang="uk-UA" b="1" dirty="0" smtClean="0">
                <a:solidFill>
                  <a:schemeClr val="tx1"/>
                </a:solidFill>
              </a:rPr>
              <a:t>, Польща, Німеччина, Італія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099" name="Picture 3" descr="C:\Users\Ванюша\Desktop\image0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214290"/>
            <a:ext cx="2718817" cy="14287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Users\Ванюша\Desktop\малюнки до псв\belgium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1428736"/>
            <a:ext cx="1071570" cy="644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C:\Users\Ванюша\Desktop\малюнки до псв\120px-Flag_of_France_(1790-1794).svg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1714488"/>
            <a:ext cx="1143000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C:\Users\Ванюша\Desktop\малюнки до псв\загруженное (7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728" y="2143116"/>
            <a:ext cx="1357322" cy="674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3" name="Picture 7" descr="C:\Users\Ванюша\Desktop\малюнки до псв\загруженное (1)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053389" y="1928802"/>
            <a:ext cx="1090611" cy="674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4" name="Picture 8" descr="C:\Users\Ванюша\Desktop\Flag_of_Czechoslovakia.svg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00892" y="1571612"/>
            <a:ext cx="928694" cy="642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5" name="Picture 9" descr="C:\Users\Ванюша\Desktop\prapor-polska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72264" y="2143116"/>
            <a:ext cx="857256" cy="7866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6" name="Picture 10" descr="C:\Users\Ванюша\Desktop\малюнки до псв\flag.jpe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286644" y="2285992"/>
            <a:ext cx="928695" cy="642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9" name="Picture 13" descr="C:\Users\Ванюша\Desktop\corporative_study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214414" y="3000372"/>
            <a:ext cx="7167586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Вертикальный свиток 17"/>
          <p:cNvSpPr/>
          <p:nvPr/>
        </p:nvSpPr>
        <p:spPr>
          <a:xfrm>
            <a:off x="214282" y="2786058"/>
            <a:ext cx="8929718" cy="3857652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000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r>
              <a:rPr lang="uk-UA" sz="2000" b="1" dirty="0" smtClean="0">
                <a:solidFill>
                  <a:schemeClr val="tx1"/>
                </a:solidFill>
                <a:latin typeface="Arial Black" pitchFamily="34" charset="0"/>
              </a:rPr>
              <a:t>РЕЙНСЬКИЙ ГАРАНТІЙНИЙ ПАКТ</a:t>
            </a:r>
            <a:endParaRPr lang="uk-UA" b="1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chemeClr val="tx1"/>
                </a:solidFill>
              </a:rPr>
              <a:t> - недоторканість кордонів між Францією, Бельгією та Німеччиною</a:t>
            </a:r>
            <a:r>
              <a:rPr lang="ru-RU" b="1" dirty="0" smtClean="0">
                <a:solidFill>
                  <a:schemeClr val="tx1"/>
                </a:solidFill>
              </a:rPr>
              <a:t>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uk-UA" b="1" dirty="0" smtClean="0">
                <a:solidFill>
                  <a:schemeClr val="tx1"/>
                </a:solidFill>
              </a:rPr>
              <a:t>зобов</a:t>
            </a:r>
            <a:r>
              <a:rPr lang="uk-UA" b="1" dirty="0" smtClean="0">
                <a:solidFill>
                  <a:schemeClr val="tx1"/>
                </a:solidFill>
                <a:latin typeface="Calibri"/>
                <a:cs typeface="Calibri"/>
              </a:rPr>
              <a:t>'</a:t>
            </a:r>
            <a:r>
              <a:rPr lang="uk-UA" b="1" dirty="0" smtClean="0">
                <a:solidFill>
                  <a:schemeClr val="tx1"/>
                </a:solidFill>
              </a:rPr>
              <a:t>язання Франції та Бельгії не вдаватися до війни з Німеччиною;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uk-UA" b="1" dirty="0" smtClean="0">
                <a:solidFill>
                  <a:schemeClr val="tx1"/>
                </a:solidFill>
              </a:rPr>
              <a:t> виступ Великої Британії та Італії гарантом Локарнської угоди;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uk-UA" b="1" dirty="0" smtClean="0">
                <a:solidFill>
                  <a:schemeClr val="tx1"/>
                </a:solidFill>
              </a:rPr>
              <a:t>  вирішення спірних питань через міжнародний арбітраж;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uk-UA" b="1" dirty="0" smtClean="0">
                <a:solidFill>
                  <a:schemeClr val="tx1"/>
                </a:solidFill>
              </a:rPr>
              <a:t> рейнська зона залишається вільною від військ та озброєнь;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uk-UA" b="1" dirty="0" smtClean="0">
                <a:solidFill>
                  <a:schemeClr val="tx1"/>
                </a:solidFill>
              </a:rPr>
              <a:t> у разі порушення угоди однією з країн, іншій повинна бути надана допомога, як жертві неспровокованої агресії 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000760" y="3929066"/>
            <a:ext cx="3000396" cy="21431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b="1" dirty="0" smtClean="0">
                <a:solidFill>
                  <a:schemeClr val="bg1"/>
                </a:solidFill>
              </a:rPr>
              <a:t>ГАРАНТІЇ</a:t>
            </a:r>
          </a:p>
          <a:p>
            <a:pPr algn="ctr">
              <a:lnSpc>
                <a:spcPct val="150000"/>
              </a:lnSpc>
            </a:pPr>
            <a:r>
              <a:rPr lang="uk-UA" b="1" dirty="0" smtClean="0">
                <a:solidFill>
                  <a:schemeClr val="bg1"/>
                </a:solidFill>
              </a:rPr>
              <a:t> НЕ ПОШИРЮВАЛИСЬ НА КОРДОНИ НІМЕЧЧИНИ З ЧЕХОСЛОВАЧЧИНОЮ  ТА ПОЛЬЩЕЮ 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214290"/>
            <a:ext cx="7643866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Arial Black" pitchFamily="34" charset="0"/>
              </a:rPr>
              <a:t>РУРСЬКИЙ КОНФЛІКТ </a:t>
            </a:r>
            <a:endParaRPr lang="ru-RU" sz="24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6000768"/>
            <a:ext cx="4286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Франко-бельгійські війська в окупованому Рурі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786314" y="1714488"/>
            <a:ext cx="4071966" cy="250033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Січень 1923  - </a:t>
            </a:r>
            <a:r>
              <a:rPr lang="uk-UA" dirty="0" smtClean="0">
                <a:solidFill>
                  <a:schemeClr val="tx1"/>
                </a:solidFill>
              </a:rPr>
              <a:t>окупація Францією та Бельгією території Рурського вугільного басейну та Рурської області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714876" y="4643446"/>
            <a:ext cx="4429124" cy="1928826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Осінь 1923 – </a:t>
            </a:r>
            <a:r>
              <a:rPr lang="uk-UA" dirty="0" smtClean="0">
                <a:solidFill>
                  <a:schemeClr val="tx1"/>
                </a:solidFill>
              </a:rPr>
              <a:t>виведення французьких та бельгійських військ з Рурської області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Блок-схема: решение 7"/>
          <p:cNvSpPr/>
          <p:nvPr/>
        </p:nvSpPr>
        <p:spPr>
          <a:xfrm>
            <a:off x="714348" y="857232"/>
            <a:ext cx="8001056" cy="1071570"/>
          </a:xfrm>
          <a:prstGeom prst="flowChartDecisi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atin typeface="Arial Black" pitchFamily="34" charset="0"/>
              </a:rPr>
              <a:t>Німеччина не спроможна сплатити репарації </a:t>
            </a:r>
            <a:endParaRPr lang="ru-RU" b="1" dirty="0">
              <a:latin typeface="Arial Black" pitchFamily="34" charset="0"/>
            </a:endParaRPr>
          </a:p>
        </p:txBody>
      </p:sp>
      <p:pic>
        <p:nvPicPr>
          <p:cNvPr id="5123" name="Picture 3" descr="C:\Users\Ванюша\Desktop\corporative_stud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3929066"/>
            <a:ext cx="3500462" cy="714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окупація рур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000240"/>
            <a:ext cx="3714776" cy="3802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8001056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Arial Black" pitchFamily="34" charset="0"/>
              </a:rPr>
              <a:t>ПЛАН ДАУЕСА </a:t>
            </a:r>
          </a:p>
          <a:p>
            <a:pPr algn="ctr"/>
            <a:r>
              <a:rPr lang="uk-UA" sz="2400" dirty="0" smtClean="0">
                <a:solidFill>
                  <a:schemeClr val="tx1"/>
                </a:solidFill>
                <a:latin typeface="Arial Black" pitchFamily="34" charset="0"/>
              </a:rPr>
              <a:t>(16 серпня 1924 р.)</a:t>
            </a:r>
            <a:endParaRPr lang="ru-RU" sz="2400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6146" name="Picture 2" descr="C:\Users\Ванюша\Desktop\e0f3a3e7e918c5ec384c29dcd511aba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736"/>
            <a:ext cx="3429024" cy="421484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282" y="5857892"/>
            <a:ext cx="414340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solidFill>
                  <a:schemeClr val="bg1"/>
                </a:solidFill>
                <a:latin typeface="Arial Black" pitchFamily="34" charset="0"/>
              </a:rPr>
              <a:t>Чарльз </a:t>
            </a:r>
            <a:r>
              <a:rPr lang="uk-UA" sz="2000" dirty="0" err="1" smtClean="0">
                <a:solidFill>
                  <a:schemeClr val="bg1"/>
                </a:solidFill>
                <a:latin typeface="Arial Black" pitchFamily="34" charset="0"/>
              </a:rPr>
              <a:t>Дауес</a:t>
            </a:r>
            <a:r>
              <a:rPr lang="uk-UA" sz="2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  <a:p>
            <a:pPr algn="ctr"/>
            <a:r>
              <a:rPr lang="uk-UA" dirty="0" smtClean="0">
                <a:solidFill>
                  <a:schemeClr val="bg1"/>
                </a:solidFill>
              </a:rPr>
              <a:t>Лауреат Нобелівської премії 1925 року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357686" y="1142984"/>
            <a:ext cx="4286280" cy="14287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latin typeface="Arial Black" pitchFamily="34" charset="0"/>
              </a:rPr>
              <a:t>РЕПАРАЦІЇ </a:t>
            </a:r>
          </a:p>
          <a:p>
            <a:pPr algn="ctr"/>
            <a:r>
              <a:rPr lang="uk-UA" sz="2000" dirty="0" smtClean="0">
                <a:latin typeface="Arial Black" pitchFamily="34" charset="0"/>
              </a:rPr>
              <a:t>132 МЛРД. МАРОК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286248" y="2857496"/>
            <a:ext cx="2286016" cy="1857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Arial Black" pitchFamily="34" charset="0"/>
              </a:rPr>
              <a:t>4 роки </a:t>
            </a:r>
          </a:p>
          <a:p>
            <a:pPr algn="ctr"/>
            <a:endParaRPr lang="uk-UA" dirty="0" smtClean="0">
              <a:solidFill>
                <a:schemeClr val="tx1"/>
              </a:solidFill>
            </a:endParaRPr>
          </a:p>
          <a:p>
            <a:pPr algn="ctr"/>
            <a:r>
              <a:rPr lang="uk-UA" dirty="0" smtClean="0">
                <a:solidFill>
                  <a:schemeClr val="tx1"/>
                </a:solidFill>
              </a:rPr>
              <a:t>1- 1,75 млрд. марок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715140" y="2857496"/>
            <a:ext cx="2214578" cy="1857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Arial Black" pitchFamily="34" charset="0"/>
              </a:rPr>
              <a:t>Наступні роки </a:t>
            </a:r>
          </a:p>
          <a:p>
            <a:pPr algn="ctr"/>
            <a:endParaRPr lang="uk-UA" dirty="0" smtClean="0">
              <a:solidFill>
                <a:schemeClr val="tx1"/>
              </a:solidFill>
            </a:endParaRPr>
          </a:p>
          <a:p>
            <a:pPr algn="ctr"/>
            <a:r>
              <a:rPr lang="uk-UA" dirty="0" smtClean="0">
                <a:solidFill>
                  <a:schemeClr val="tx1"/>
                </a:solidFill>
              </a:rPr>
              <a:t>2, 5 млрд.  марок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148" name="Picture 4" descr="C:\Users\Ванюша\Desktop\малюнки до псв\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4857760"/>
            <a:ext cx="3071834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Овал 11"/>
          <p:cNvSpPr/>
          <p:nvPr/>
        </p:nvSpPr>
        <p:spPr>
          <a:xfrm>
            <a:off x="6072198" y="5000636"/>
            <a:ext cx="1857388" cy="85725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800 млн. марок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286512" y="214290"/>
            <a:ext cx="2214578" cy="928694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Локарнська конференція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Oval 18"/>
          <p:cNvSpPr>
            <a:spLocks noChangeArrowheads="1"/>
          </p:cNvSpPr>
          <p:nvPr/>
        </p:nvSpPr>
        <p:spPr bwMode="auto">
          <a:xfrm>
            <a:off x="457200" y="1066800"/>
            <a:ext cx="8305800" cy="5334000"/>
          </a:xfrm>
          <a:prstGeom prst="ellipse">
            <a:avLst/>
          </a:prstGeom>
          <a:solidFill>
            <a:srgbClr val="C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 dirty="0">
                <a:solidFill>
                  <a:srgbClr val="000000"/>
                </a:solidFill>
              </a:rPr>
              <a:t>План </a:t>
            </a:r>
            <a:r>
              <a:rPr lang="uk-UA" sz="2400" b="1" dirty="0" err="1">
                <a:solidFill>
                  <a:srgbClr val="000000"/>
                </a:solidFill>
              </a:rPr>
              <a:t>Дауеса</a:t>
            </a:r>
            <a:r>
              <a:rPr lang="uk-UA" sz="2400" b="1" dirty="0">
                <a:solidFill>
                  <a:srgbClr val="000000"/>
                </a:solidFill>
              </a:rPr>
              <a:t> сприяв економічному </a:t>
            </a:r>
          </a:p>
          <a:p>
            <a:pPr algn="ctr"/>
            <a:r>
              <a:rPr lang="uk-UA" sz="2400" b="1" dirty="0">
                <a:solidFill>
                  <a:srgbClr val="000000"/>
                </a:solidFill>
              </a:rPr>
              <a:t>розвитку європейських країн, </a:t>
            </a:r>
          </a:p>
          <a:p>
            <a:pPr algn="ctr"/>
            <a:r>
              <a:rPr lang="uk-UA" sz="2400" b="1" dirty="0">
                <a:solidFill>
                  <a:srgbClr val="000000"/>
                </a:solidFill>
              </a:rPr>
              <a:t>створив фінансову базу для </a:t>
            </a:r>
          </a:p>
          <a:p>
            <a:pPr algn="ctr"/>
            <a:r>
              <a:rPr lang="uk-UA" sz="2400" b="1" dirty="0">
                <a:solidFill>
                  <a:srgbClr val="000000"/>
                </a:solidFill>
              </a:rPr>
              <a:t>зростання реваншизму в Німеччині, </a:t>
            </a:r>
          </a:p>
          <a:p>
            <a:pPr algn="ctr"/>
            <a:r>
              <a:rPr lang="uk-UA" sz="2400" b="1" dirty="0">
                <a:solidFill>
                  <a:srgbClr val="000000"/>
                </a:solidFill>
              </a:rPr>
              <a:t>сприяв її проникненню на Схід.</a:t>
            </a:r>
          </a:p>
          <a:p>
            <a:pPr algn="ctr"/>
            <a:r>
              <a:rPr lang="uk-UA" sz="2400" b="1" dirty="0">
                <a:solidFill>
                  <a:srgbClr val="000000"/>
                </a:solidFill>
              </a:rPr>
              <a:t>США зміцнювало свої позиції в Європі.</a:t>
            </a:r>
          </a:p>
          <a:p>
            <a:pPr algn="ctr"/>
            <a:r>
              <a:rPr lang="uk-UA" sz="2400" b="1" dirty="0">
                <a:solidFill>
                  <a:srgbClr val="000000"/>
                </a:solidFill>
              </a:rPr>
              <a:t>Франція зазнає краху у встановленні </a:t>
            </a:r>
          </a:p>
          <a:p>
            <a:pPr algn="ctr"/>
            <a:r>
              <a:rPr lang="uk-UA" sz="2400" b="1" dirty="0">
                <a:solidFill>
                  <a:srgbClr val="000000"/>
                </a:solidFill>
              </a:rPr>
              <a:t>своєї гегемонії в Європі.</a:t>
            </a:r>
            <a:endParaRPr lang="ru-RU" sz="24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2" grpId="0" animBg="1"/>
      <p:bldP spid="11" grpId="0" animBg="1"/>
      <p:bldP spid="11" grpId="1" animBg="1"/>
    </p:bldLst>
  </p:timing>
</p:sld>
</file>

<file path=ppt/theme/theme1.xml><?xml version="1.0" encoding="utf-8"?>
<a:theme xmlns:a="http://schemas.openxmlformats.org/drawingml/2006/main" name="Шаблон fon.presen.ru 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Презентация2" id="{A060CA3E-2F0B-4D42-8CDD-1F2E9EB12046}" vid="{30F8E240-81B2-46CA-B08D-270D28795C5B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Текстура Старая мебель 1304151156</Template>
  <TotalTime>1227</TotalTime>
  <Words>1002</Words>
  <Application>Microsoft Office PowerPoint</Application>
  <PresentationFormat>Экран (4:3)</PresentationFormat>
  <Paragraphs>189</Paragraphs>
  <Slides>19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Шаблон fon.presen.ru 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Ванюша</dc:creator>
  <cp:lastModifiedBy>Ванюша</cp:lastModifiedBy>
  <cp:revision>79</cp:revision>
  <dcterms:created xsi:type="dcterms:W3CDTF">2015-02-03T16:23:05Z</dcterms:created>
  <dcterms:modified xsi:type="dcterms:W3CDTF">2015-02-23T18:30:19Z</dcterms:modified>
</cp:coreProperties>
</file>