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7E"/>
    <a:srgbClr val="000306"/>
    <a:srgbClr val="FF6C99"/>
    <a:srgbClr val="526664"/>
    <a:srgbClr val="B5B5B3"/>
    <a:srgbClr val="00B9CD"/>
    <a:srgbClr val="00CCFF"/>
    <a:srgbClr val="FF7A75"/>
    <a:srgbClr val="FFA340"/>
    <a:srgbClr val="00CCC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549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063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101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7568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75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201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8773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721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9966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7140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612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6556-29AD-44B1-8A1C-ABE338D926E3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961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package" Target="../embeddings/____________Microsoft_Office_PowerPoint1.pptx"/><Relationship Id="rId7" Type="http://schemas.openxmlformats.org/officeDocument/2006/relationships/hyperlink" Target="&#1030;&#1074;&#1072;&#1085;%20&#1057;&#1080;&#1083;&#1072;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&#1071;&#1082;%20&#1079;&#1085;&#1110;&#1084;&#1072;&#1074;&#1089;&#1103;%20&#1092;&#1110;&#1083;&#1100;&#1084;%20&#1087;&#1088;&#1086;%20&#1030;&#1074;&#1072;&#1085;&#1072;%20&#1057;&#1080;&#1083;&#1091;.mp4" TargetMode="External"/><Relationship Id="rId4" Type="http://schemas.openxmlformats.org/officeDocument/2006/relationships/package" Target="../embeddings/____________Microsoft_Office_PowerPoint2.ppt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977" b="697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7448" y="5357611"/>
            <a:ext cx="5293217" cy="1171978"/>
          </a:xfrm>
        </p:spPr>
        <p:txBody>
          <a:bodyPr>
            <a:normAutofit fontScale="92500" lnSpcReduction="10000"/>
          </a:bodyPr>
          <a:lstStyle/>
          <a:p>
            <a:r>
              <a:rPr lang="uk-UA" sz="2000" b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Укладач: </a:t>
            </a:r>
            <a:r>
              <a:rPr lang="uk-UA" sz="2000" b="1" dirty="0" err="1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Миколенко</a:t>
            </a:r>
            <a:r>
              <a:rPr lang="uk-UA" sz="2000" b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Миколаївна, учитель української мови та літератури </a:t>
            </a:r>
            <a:r>
              <a:rPr lang="uk-UA" sz="2000" b="1" dirty="0" err="1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Орловецької</a:t>
            </a:r>
            <a:r>
              <a:rPr lang="uk-UA" sz="2000" b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загальноосвітньої школи </a:t>
            </a:r>
          </a:p>
          <a:p>
            <a:r>
              <a:rPr lang="uk-UA" sz="2000" b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І-ІІІ ступенів</a:t>
            </a:r>
            <a:endParaRPr lang="ru-RU" sz="2000" b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Заголовок 1"/>
          <p:cNvSpPr>
            <a:spLocks noGrp="1"/>
          </p:cNvSpPr>
          <p:nvPr>
            <p:ph type="ctrTitle"/>
          </p:nvPr>
        </p:nvSpPr>
        <p:spPr>
          <a:xfrm>
            <a:off x="4430332" y="257579"/>
            <a:ext cx="4365938" cy="2279560"/>
          </a:xfrm>
        </p:spPr>
        <p:txBody>
          <a:bodyPr>
            <a:normAutofit/>
          </a:bodyPr>
          <a:lstStyle/>
          <a:p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Цікаві</a:t>
            </a:r>
            <a:r>
              <a:rPr lang="ru-RU" sz="48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</a:t>
            </a:r>
            <a:r>
              <a:rPr lang="ru-RU" sz="48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48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48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Івана</a:t>
            </a:r>
            <a:r>
              <a:rPr lang="ru-RU" sz="48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Фірцака</a:t>
            </a:r>
            <a:endParaRPr lang="ru-RU" sz="4800" b="1" dirty="0">
              <a:ln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40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316" y="0"/>
            <a:ext cx="7886700" cy="1325563"/>
          </a:xfrm>
        </p:spPr>
        <p:txBody>
          <a:bodyPr/>
          <a:lstStyle/>
          <a:p>
            <a:pPr algn="ctr"/>
            <a:r>
              <a:rPr lang="uk-UA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Державні стандарти</a:t>
            </a:r>
            <a:br>
              <a:rPr lang="uk-UA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Учень/учениця:</a:t>
            </a:r>
            <a:endParaRPr lang="ru-RU" b="1" dirty="0">
              <a:ln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8" name="Group 38"/>
          <p:cNvGrpSpPr>
            <a:grpSpLocks/>
          </p:cNvGrpSpPr>
          <p:nvPr/>
        </p:nvGrpSpPr>
        <p:grpSpPr bwMode="auto">
          <a:xfrm>
            <a:off x="4832886" y="3734874"/>
            <a:ext cx="2237615" cy="2575774"/>
            <a:chOff x="1292" y="816"/>
            <a:chExt cx="3172" cy="3264"/>
          </a:xfrm>
        </p:grpSpPr>
        <p:sp>
          <p:nvSpPr>
            <p:cNvPr id="99" name="Freeform 25"/>
            <p:cNvSpPr>
              <a:spLocks/>
            </p:cNvSpPr>
            <p:nvPr/>
          </p:nvSpPr>
          <p:spPr bwMode="gray">
            <a:xfrm>
              <a:off x="2352" y="816"/>
              <a:ext cx="1008" cy="167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gray">
            <a:xfrm rot="575181">
              <a:off x="1296" y="1584"/>
              <a:ext cx="1749" cy="92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0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6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0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8 w 2032"/>
                <a:gd name="T47" fmla="*/ 1469 h 1536"/>
                <a:gd name="T48" fmla="*/ 648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199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2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28"/>
            <p:cNvSpPr>
              <a:spLocks/>
            </p:cNvSpPr>
            <p:nvPr/>
          </p:nvSpPr>
          <p:spPr bwMode="gray">
            <a:xfrm rot="-480829">
              <a:off x="1292" y="2482"/>
              <a:ext cx="1760" cy="926"/>
            </a:xfrm>
            <a:custGeom>
              <a:avLst/>
              <a:gdLst>
                <a:gd name="T0" fmla="*/ 717 w 2032"/>
                <a:gd name="T1" fmla="*/ 96 h 1536"/>
                <a:gd name="T2" fmla="*/ 860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6 w 2032"/>
                <a:gd name="T9" fmla="*/ 3 h 1536"/>
                <a:gd name="T10" fmla="*/ 1449 w 2032"/>
                <a:gd name="T11" fmla="*/ 17 h 1536"/>
                <a:gd name="T12" fmla="*/ 1583 w 2032"/>
                <a:gd name="T13" fmla="*/ 42 h 1536"/>
                <a:gd name="T14" fmla="*/ 1707 w 2032"/>
                <a:gd name="T15" fmla="*/ 70 h 1536"/>
                <a:gd name="T16" fmla="*/ 1815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2 w 2032"/>
                <a:gd name="T29" fmla="*/ 249 h 1536"/>
                <a:gd name="T30" fmla="*/ 2009 w 2032"/>
                <a:gd name="T31" fmla="*/ 326 h 1536"/>
                <a:gd name="T32" fmla="*/ 1989 w 2032"/>
                <a:gd name="T33" fmla="*/ 427 h 1536"/>
                <a:gd name="T34" fmla="*/ 1958 w 2032"/>
                <a:gd name="T35" fmla="*/ 542 h 1536"/>
                <a:gd name="T36" fmla="*/ 1919 w 2032"/>
                <a:gd name="T37" fmla="*/ 672 h 1536"/>
                <a:gd name="T38" fmla="*/ 1866 w 2032"/>
                <a:gd name="T39" fmla="*/ 806 h 1536"/>
                <a:gd name="T40" fmla="*/ 1802 w 2032"/>
                <a:gd name="T41" fmla="*/ 944 h 1536"/>
                <a:gd name="T42" fmla="*/ 1722 w 2032"/>
                <a:gd name="T43" fmla="*/ 1076 h 1536"/>
                <a:gd name="T44" fmla="*/ 1627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5 w 2032"/>
                <a:gd name="T51" fmla="*/ 1469 h 1536"/>
                <a:gd name="T52" fmla="*/ 1099 w 2032"/>
                <a:gd name="T53" fmla="*/ 1511 h 1536"/>
                <a:gd name="T54" fmla="*/ 950 w 2032"/>
                <a:gd name="T55" fmla="*/ 1532 h 1536"/>
                <a:gd name="T56" fmla="*/ 801 w 2032"/>
                <a:gd name="T57" fmla="*/ 1536 h 1536"/>
                <a:gd name="T58" fmla="*/ 654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70 w 2032"/>
                <a:gd name="T67" fmla="*/ 1419 h 1536"/>
                <a:gd name="T68" fmla="*/ 91 w 2032"/>
                <a:gd name="T69" fmla="*/ 1390 h 1536"/>
                <a:gd name="T70" fmla="*/ 34 w 2032"/>
                <a:gd name="T71" fmla="*/ 1368 h 1536"/>
                <a:gd name="T72" fmla="*/ 5 w 2032"/>
                <a:gd name="T73" fmla="*/ 1357 h 1536"/>
                <a:gd name="T74" fmla="*/ 0 w 2032"/>
                <a:gd name="T75" fmla="*/ 1349 h 1536"/>
                <a:gd name="T76" fmla="*/ 5 w 2032"/>
                <a:gd name="T77" fmla="*/ 1316 h 1536"/>
                <a:gd name="T78" fmla="*/ 15 w 2032"/>
                <a:gd name="T79" fmla="*/ 1250 h 1536"/>
                <a:gd name="T80" fmla="*/ 33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9 w 2032"/>
                <a:gd name="T87" fmla="*/ 798 h 1536"/>
                <a:gd name="T88" fmla="*/ 197 w 2032"/>
                <a:gd name="T89" fmla="*/ 661 h 1536"/>
                <a:gd name="T90" fmla="*/ 269 w 2032"/>
                <a:gd name="T91" fmla="*/ 525 h 1536"/>
                <a:gd name="T92" fmla="*/ 356 w 2032"/>
                <a:gd name="T93" fmla="*/ 395 h 1536"/>
                <a:gd name="T94" fmla="*/ 460 w 2032"/>
                <a:gd name="T95" fmla="*/ 277 h 1536"/>
                <a:gd name="T96" fmla="*/ 581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24"/>
            <p:cNvSpPr>
              <a:spLocks/>
            </p:cNvSpPr>
            <p:nvPr/>
          </p:nvSpPr>
          <p:spPr bwMode="gray">
            <a:xfrm>
              <a:off x="2352" y="2462"/>
              <a:ext cx="960" cy="1618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40 h 2346"/>
                <a:gd name="T20" fmla="*/ 806 w 1470"/>
                <a:gd name="T21" fmla="*/ 2291 h 2346"/>
                <a:gd name="T22" fmla="*/ 763 w 1470"/>
                <a:gd name="T23" fmla="*/ 2326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6 h 2346"/>
                <a:gd name="T30" fmla="*/ 665 w 1470"/>
                <a:gd name="T31" fmla="*/ 2291 h 2346"/>
                <a:gd name="T32" fmla="*/ 604 w 1470"/>
                <a:gd name="T33" fmla="*/ 2240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9 h 2346"/>
                <a:gd name="T54" fmla="*/ 27 w 1470"/>
                <a:gd name="T55" fmla="*/ 954 h 2346"/>
                <a:gd name="T56" fmla="*/ 71 w 1470"/>
                <a:gd name="T57" fmla="*/ 816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1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1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6 h 2346"/>
                <a:gd name="T100" fmla="*/ 1444 w 1470"/>
                <a:gd name="T101" fmla="*/ 954 h 2346"/>
                <a:gd name="T102" fmla="*/ 1467 w 1470"/>
                <a:gd name="T103" fmla="*/ 1099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shade val="46275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gray">
            <a:xfrm rot="521906">
              <a:off x="2684" y="2537"/>
              <a:ext cx="1680" cy="86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1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7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1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7 w 2032"/>
                <a:gd name="T47" fmla="*/ 1469 h 1536"/>
                <a:gd name="T48" fmla="*/ 647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200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3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shade val="46275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29"/>
            <p:cNvSpPr>
              <a:spLocks/>
            </p:cNvSpPr>
            <p:nvPr/>
          </p:nvSpPr>
          <p:spPr bwMode="gray">
            <a:xfrm rot="-468625">
              <a:off x="2736" y="1632"/>
              <a:ext cx="1728" cy="912"/>
            </a:xfrm>
            <a:custGeom>
              <a:avLst/>
              <a:gdLst>
                <a:gd name="T0" fmla="*/ 716 w 2032"/>
                <a:gd name="T1" fmla="*/ 96 h 1536"/>
                <a:gd name="T2" fmla="*/ 859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5 w 2032"/>
                <a:gd name="T9" fmla="*/ 3 h 1536"/>
                <a:gd name="T10" fmla="*/ 1448 w 2032"/>
                <a:gd name="T11" fmla="*/ 17 h 1536"/>
                <a:gd name="T12" fmla="*/ 1582 w 2032"/>
                <a:gd name="T13" fmla="*/ 42 h 1536"/>
                <a:gd name="T14" fmla="*/ 1706 w 2032"/>
                <a:gd name="T15" fmla="*/ 70 h 1536"/>
                <a:gd name="T16" fmla="*/ 1814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1 w 2032"/>
                <a:gd name="T29" fmla="*/ 249 h 1536"/>
                <a:gd name="T30" fmla="*/ 2008 w 2032"/>
                <a:gd name="T31" fmla="*/ 327 h 1536"/>
                <a:gd name="T32" fmla="*/ 1988 w 2032"/>
                <a:gd name="T33" fmla="*/ 427 h 1536"/>
                <a:gd name="T34" fmla="*/ 1957 w 2032"/>
                <a:gd name="T35" fmla="*/ 542 h 1536"/>
                <a:gd name="T36" fmla="*/ 1918 w 2032"/>
                <a:gd name="T37" fmla="*/ 672 h 1536"/>
                <a:gd name="T38" fmla="*/ 1865 w 2032"/>
                <a:gd name="T39" fmla="*/ 807 h 1536"/>
                <a:gd name="T40" fmla="*/ 1801 w 2032"/>
                <a:gd name="T41" fmla="*/ 944 h 1536"/>
                <a:gd name="T42" fmla="*/ 1721 w 2032"/>
                <a:gd name="T43" fmla="*/ 1076 h 1536"/>
                <a:gd name="T44" fmla="*/ 1626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4 w 2032"/>
                <a:gd name="T51" fmla="*/ 1469 h 1536"/>
                <a:gd name="T52" fmla="*/ 1098 w 2032"/>
                <a:gd name="T53" fmla="*/ 1511 h 1536"/>
                <a:gd name="T54" fmla="*/ 949 w 2032"/>
                <a:gd name="T55" fmla="*/ 1532 h 1536"/>
                <a:gd name="T56" fmla="*/ 801 w 2032"/>
                <a:gd name="T57" fmla="*/ 1536 h 1536"/>
                <a:gd name="T58" fmla="*/ 653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69 w 2032"/>
                <a:gd name="T67" fmla="*/ 1419 h 1536"/>
                <a:gd name="T68" fmla="*/ 90 w 2032"/>
                <a:gd name="T69" fmla="*/ 1390 h 1536"/>
                <a:gd name="T70" fmla="*/ 33 w 2032"/>
                <a:gd name="T71" fmla="*/ 1368 h 1536"/>
                <a:gd name="T72" fmla="*/ 4 w 2032"/>
                <a:gd name="T73" fmla="*/ 1357 h 1536"/>
                <a:gd name="T74" fmla="*/ 0 w 2032"/>
                <a:gd name="T75" fmla="*/ 1349 h 1536"/>
                <a:gd name="T76" fmla="*/ 4 w 2032"/>
                <a:gd name="T77" fmla="*/ 1316 h 1536"/>
                <a:gd name="T78" fmla="*/ 14 w 2032"/>
                <a:gd name="T79" fmla="*/ 1250 h 1536"/>
                <a:gd name="T80" fmla="*/ 32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8 w 2032"/>
                <a:gd name="T87" fmla="*/ 798 h 1536"/>
                <a:gd name="T88" fmla="*/ 197 w 2032"/>
                <a:gd name="T89" fmla="*/ 661 h 1536"/>
                <a:gd name="T90" fmla="*/ 268 w 2032"/>
                <a:gd name="T91" fmla="*/ 525 h 1536"/>
                <a:gd name="T92" fmla="*/ 356 w 2032"/>
                <a:gd name="T93" fmla="*/ 395 h 1536"/>
                <a:gd name="T94" fmla="*/ 459 w 2032"/>
                <a:gd name="T95" fmla="*/ 277 h 1536"/>
                <a:gd name="T96" fmla="*/ 580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5" name="Group 14"/>
            <p:cNvGrpSpPr>
              <a:grpSpLocks/>
            </p:cNvGrpSpPr>
            <p:nvPr/>
          </p:nvGrpSpPr>
          <p:grpSpPr bwMode="auto">
            <a:xfrm>
              <a:off x="2406" y="2112"/>
              <a:ext cx="773" cy="768"/>
              <a:chOff x="2016" y="1920"/>
              <a:chExt cx="1680" cy="1680"/>
            </a:xfrm>
          </p:grpSpPr>
          <p:sp>
            <p:nvSpPr>
              <p:cNvPr id="112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FF33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6" name="Text Box 32"/>
            <p:cNvSpPr txBox="1">
              <a:spLocks noChangeArrowheads="1"/>
            </p:cNvSpPr>
            <p:nvPr/>
          </p:nvSpPr>
          <p:spPr bwMode="gray">
            <a:xfrm>
              <a:off x="1618" y="1710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07" name="Text Box 33"/>
            <p:cNvSpPr txBox="1">
              <a:spLocks noChangeArrowheads="1"/>
            </p:cNvSpPr>
            <p:nvPr/>
          </p:nvSpPr>
          <p:spPr bwMode="gray">
            <a:xfrm>
              <a:off x="2626" y="1182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08" name="Text Box 34"/>
            <p:cNvSpPr txBox="1">
              <a:spLocks noChangeArrowheads="1"/>
            </p:cNvSpPr>
            <p:nvPr/>
          </p:nvSpPr>
          <p:spPr bwMode="gray">
            <a:xfrm>
              <a:off x="3586" y="1710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09" name="Text Box 35"/>
            <p:cNvSpPr txBox="1">
              <a:spLocks noChangeArrowheads="1"/>
            </p:cNvSpPr>
            <p:nvPr/>
          </p:nvSpPr>
          <p:spPr bwMode="gray">
            <a:xfrm>
              <a:off x="1618" y="2958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10" name="Text Box 36"/>
            <p:cNvSpPr txBox="1">
              <a:spLocks noChangeArrowheads="1"/>
            </p:cNvSpPr>
            <p:nvPr/>
          </p:nvSpPr>
          <p:spPr bwMode="gray">
            <a:xfrm>
              <a:off x="3586" y="2958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11" name="Text Box 37"/>
            <p:cNvSpPr txBox="1">
              <a:spLocks noChangeArrowheads="1"/>
            </p:cNvSpPr>
            <p:nvPr/>
          </p:nvSpPr>
          <p:spPr bwMode="gray">
            <a:xfrm>
              <a:off x="2578" y="3486"/>
              <a:ext cx="314" cy="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82580" y="1403797"/>
            <a:ext cx="83527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Ознайомлюється з історичною довідкою про Івана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Фірцака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Висловлює міркування про необхідність серйозного ставлення до свого здоров’я, до спорту;  про чесність у спортивних змаганнях.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91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>
            <a:hlinkClick r:id="" action="ppaction://ole?verb=0"/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88319625"/>
              </p:ext>
            </p:extLst>
          </p:nvPr>
        </p:nvGraphicFramePr>
        <p:xfrm>
          <a:off x="858682" y="373486"/>
          <a:ext cx="3185284" cy="2388745"/>
        </p:xfrm>
        <a:graphic>
          <a:graphicData uri="http://schemas.openxmlformats.org/presentationml/2006/ole">
            <p:oleObj spid="_x0000_s1033" name="Презентация" r:id="rId3" imgW="4570378" imgH="3427533" progId="PowerPoint.Show.12">
              <p:embed/>
            </p:oleObj>
          </a:graphicData>
        </a:graphic>
      </p:graphicFrame>
      <p:graphicFrame>
        <p:nvGraphicFramePr>
          <p:cNvPr id="5" name="Объект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26652382"/>
              </p:ext>
            </p:extLst>
          </p:nvPr>
        </p:nvGraphicFramePr>
        <p:xfrm>
          <a:off x="4977683" y="425002"/>
          <a:ext cx="3123128" cy="2342075"/>
        </p:xfrm>
        <a:graphic>
          <a:graphicData uri="http://schemas.openxmlformats.org/presentationml/2006/ole">
            <p:oleObj spid="_x0000_s1034" name="Презентация" r:id="rId4" imgW="4570378" imgH="3427533" progId="PowerPoint.Show.12">
              <p:embed/>
            </p:oleObj>
          </a:graphicData>
        </a:graphic>
      </p:graphicFrame>
      <p:graphicFrame>
        <p:nvGraphicFramePr>
          <p:cNvPr id="9" name="Объект 8">
            <a:hlinkClick r:id="rId5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43132604"/>
              </p:ext>
            </p:extLst>
          </p:nvPr>
        </p:nvGraphicFramePr>
        <p:xfrm>
          <a:off x="1068947" y="3728206"/>
          <a:ext cx="2724866" cy="2299107"/>
        </p:xfrm>
        <a:graphic>
          <a:graphicData uri="http://schemas.openxmlformats.org/presentationml/2006/ole">
            <p:oleObj spid="_x0000_s1035" name="Пакет" showAsIcon="1" r:id="rId6" imgW="914400" imgH="771480" progId="Package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10615" y="5164428"/>
            <a:ext cx="288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знімався фільм про Івана Силу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Объект 10">
            <a:hlinkClick r:id="rId7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37272742"/>
              </p:ext>
            </p:extLst>
          </p:nvPr>
        </p:nvGraphicFramePr>
        <p:xfrm>
          <a:off x="5281665" y="3721994"/>
          <a:ext cx="2658739" cy="2243311"/>
        </p:xfrm>
        <a:graphic>
          <a:graphicData uri="http://schemas.openxmlformats.org/presentationml/2006/ole">
            <p:oleObj spid="_x0000_s1036" name="Пакет" showAsIcon="1" r:id="rId8" imgW="914400" imgH="771480" progId="Package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69735" y="5318975"/>
            <a:ext cx="2099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Шлях до мрії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35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64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Тема Office</vt:lpstr>
      <vt:lpstr>Презентация</vt:lpstr>
      <vt:lpstr>Пакет</vt:lpstr>
      <vt:lpstr>Цікаві факти із життя Івана Фірцака</vt:lpstr>
      <vt:lpstr>Державні стандарти Учень/учениця:</vt:lpstr>
      <vt:lpstr>Слайд 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user</cp:lastModifiedBy>
  <cp:revision>46</cp:revision>
  <dcterms:created xsi:type="dcterms:W3CDTF">2014-10-08T06:06:36Z</dcterms:created>
  <dcterms:modified xsi:type="dcterms:W3CDTF">2015-02-18T18:22:07Z</dcterms:modified>
</cp:coreProperties>
</file>