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70" r:id="rId4"/>
    <p:sldId id="258" r:id="rId5"/>
    <p:sldId id="284" r:id="rId6"/>
    <p:sldId id="285" r:id="rId7"/>
    <p:sldId id="274" r:id="rId8"/>
    <p:sldId id="275" r:id="rId9"/>
    <p:sldId id="276" r:id="rId10"/>
    <p:sldId id="278" r:id="rId11"/>
    <p:sldId id="277" r:id="rId12"/>
    <p:sldId id="279" r:id="rId13"/>
    <p:sldId id="286" r:id="rId14"/>
    <p:sldId id="287" r:id="rId15"/>
    <p:sldId id="288" r:id="rId16"/>
    <p:sldId id="290" r:id="rId17"/>
    <p:sldId id="272" r:id="rId18"/>
    <p:sldId id="291" r:id="rId19"/>
    <p:sldId id="292" r:id="rId20"/>
    <p:sldId id="293" r:id="rId21"/>
    <p:sldId id="294" r:id="rId22"/>
    <p:sldId id="289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8201" autoAdjust="0"/>
    <p:restoredTop sz="86377" autoAdjust="0"/>
  </p:normalViewPr>
  <p:slideViewPr>
    <p:cSldViewPr>
      <p:cViewPr>
        <p:scale>
          <a:sx n="93" d="100"/>
          <a:sy n="93" d="100"/>
        </p:scale>
        <p:origin x="-798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763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1084;&#1072;&#1082;&#1089;&#1080;&#1084;&#1091;&#1084;.pptx" TargetMode="External"/><Relationship Id="rId13" Type="http://schemas.openxmlformats.org/officeDocument/2006/relationships/hyperlink" Target="&#1072;&#1089;&#1090;&#1088;&#1086;&#1085;&#1072;&#1074;&#1110;&#1075;&#1072;&#1094;&#1110;&#1081;&#1085;&#1110;%20&#1087;&#1088;&#1080;&#1083;&#1072;&#1076;&#1080;.pptx" TargetMode="External"/><Relationship Id="rId18" Type="http://schemas.openxmlformats.org/officeDocument/2006/relationships/hyperlink" Target="&#1083;&#1072;&#1085;&#1076;&#1096;&#1072;&#1092;&#1090;.pptx" TargetMode="External"/><Relationship Id="rId3" Type="http://schemas.openxmlformats.org/officeDocument/2006/relationships/hyperlink" Target="&#1087;&#1072;&#1088;&#1072;&#1084;&#1077;&#1090;&#1088;&#1080;%20&#1082;&#1091;&#1088;&#1089;&#1091;.pptx" TargetMode="External"/><Relationship Id="rId7" Type="http://schemas.openxmlformats.org/officeDocument/2006/relationships/hyperlink" Target="&#1030;&#1079;&#1086;&#1083;&#1103;&#1094;&#1110;&#1103;.pptx" TargetMode="External"/><Relationship Id="rId12" Type="http://schemas.openxmlformats.org/officeDocument/2006/relationships/hyperlink" Target="&#1082;&#1072;&#1090;&#1072;&#1083;&#1110;&#1090;&#1080;&#1095;&#1085;&#1072;%20&#1088;&#1077;&#1072;&#1082;&#1094;&#1110;&#1103;.pptx" TargetMode="External"/><Relationship Id="rId17" Type="http://schemas.openxmlformats.org/officeDocument/2006/relationships/hyperlink" Target="&#1110;&#1075;&#1085;&#1086;&#1088;&#1091;&#1074;&#1072;&#1085;&#1085;&#1103;.pptx" TargetMode="External"/><Relationship Id="rId2" Type="http://schemas.openxmlformats.org/officeDocument/2006/relationships/hyperlink" Target="&#1082;&#1086;&#1083;&#1086;&#1085;&#1110;&#1103;.pptx" TargetMode="External"/><Relationship Id="rId16" Type="http://schemas.openxmlformats.org/officeDocument/2006/relationships/hyperlink" Target="&#1090;&#1077;&#1083;&#1077;&#1087;&#1072;&#1090;&#1110;&#1103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2;&#1086;&#1084;&#1091;&#1085;&#1110;&#1082;&#1072;&#1094;&#1110;&#1111;.pptx" TargetMode="External"/><Relationship Id="rId11" Type="http://schemas.openxmlformats.org/officeDocument/2006/relationships/hyperlink" Target="&#1092;&#1091;&#1085;&#1090;.pptx" TargetMode="External"/><Relationship Id="rId5" Type="http://schemas.openxmlformats.org/officeDocument/2006/relationships/hyperlink" Target="&#1030;&#1088;&#1086;&#1085;&#1110;&#1103;.pptx" TargetMode="External"/><Relationship Id="rId15" Type="http://schemas.openxmlformats.org/officeDocument/2006/relationships/hyperlink" Target="&#1083;&#1086;&#1082;&#1072;&#1090;&#1086;&#1088;.pptx" TargetMode="External"/><Relationship Id="rId10" Type="http://schemas.openxmlformats.org/officeDocument/2006/relationships/hyperlink" Target="&#1084;&#1077;&#1090;&#1072;&#1084;&#1086;&#1088;&#1092;&#1086;&#1079;&#1072;.pptx" TargetMode="External"/><Relationship Id="rId19" Type="http://schemas.openxmlformats.org/officeDocument/2006/relationships/hyperlink" Target="&#1084;&#1077;&#1079;&#1086;&#1079;&#1086;&#1081;&#1089;&#1100;&#1082;&#1072;%20&#1077;&#1088;&#1072;.pptx" TargetMode="External"/><Relationship Id="rId4" Type="http://schemas.openxmlformats.org/officeDocument/2006/relationships/hyperlink" Target="&#1089;&#1090;&#1072;&#1090;&#1080;&#1095;&#1085;&#1110;%20&#1088;&#1086;&#1079;&#1088;&#1103;&#1076;&#1080;.pptx" TargetMode="External"/><Relationship Id="rId9" Type="http://schemas.openxmlformats.org/officeDocument/2006/relationships/hyperlink" Target="&#1096;&#1083;&#1072;&#1082;.pptx" TargetMode="External"/><Relationship Id="rId14" Type="http://schemas.openxmlformats.org/officeDocument/2006/relationships/hyperlink" Target="&#1096;&#1086;&#1082;.pptx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30.png"/><Relationship Id="rId12" Type="http://schemas.openxmlformats.org/officeDocument/2006/relationships/image" Target="../media/image46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45.jpeg"/><Relationship Id="rId5" Type="http://schemas.openxmlformats.org/officeDocument/2006/relationships/image" Target="../media/image40.png"/><Relationship Id="rId10" Type="http://schemas.openxmlformats.org/officeDocument/2006/relationships/image" Target="../media/image44.jpe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sdoms.ru/" TargetMode="External"/><Relationship Id="rId3" Type="http://schemas.openxmlformats.org/officeDocument/2006/relationships/hyperlink" Target="http://smiles24.ru/" TargetMode="External"/><Relationship Id="rId7" Type="http://schemas.openxmlformats.org/officeDocument/2006/relationships/hyperlink" Target="http://www.zarlit.com/" TargetMode="External"/><Relationship Id="rId2" Type="http://schemas.openxmlformats.org/officeDocument/2006/relationships/hyperlink" Target="http://lib.rus.e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" TargetMode="External"/><Relationship Id="rId5" Type="http://schemas.openxmlformats.org/officeDocument/2006/relationships/hyperlink" Target="http://www.ae-lib.org.ua/" TargetMode="External"/><Relationship Id="rId4" Type="http://schemas.openxmlformats.org/officeDocument/2006/relationships/hyperlink" Target="http://ru.wikipedia.org/" TargetMode="External"/><Relationship Id="rId9" Type="http://schemas.openxmlformats.org/officeDocument/2006/relationships/hyperlink" Target="http://www.youtube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8001056" cy="2786082"/>
          </a:xfrm>
          <a:ln w="57150">
            <a:solidFill>
              <a:srgbClr val="0070C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  <a:t>Сила людської думки,що творить світ.</a:t>
            </a:r>
            <a:b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  <a:t> Роберт </a:t>
            </a:r>
            <a:r>
              <a:rPr lang="uk-UA" sz="4400" dirty="0" err="1" smtClean="0">
                <a:solidFill>
                  <a:schemeClr val="accent4">
                    <a:lumMod val="75000"/>
                  </a:schemeClr>
                </a:solidFill>
              </a:rPr>
              <a:t>Шеклі</a:t>
            </a: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uk-UA" sz="4400" dirty="0" err="1" smtClean="0">
                <a:solidFill>
                  <a:schemeClr val="accent4">
                    <a:lumMod val="75000"/>
                  </a:schemeClr>
                </a:solidFill>
              </a:rPr>
              <a:t>“Запах</a:t>
            </a: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uk-UA" sz="4400" dirty="0" err="1" smtClean="0">
                <a:solidFill>
                  <a:schemeClr val="accent4">
                    <a:lumMod val="75000"/>
                  </a:schemeClr>
                </a:solidFill>
              </a:rPr>
              <a:t>думки”</a:t>
            </a: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</a:rPr>
              <a:t>.  </a:t>
            </a: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4214818"/>
            <a:ext cx="5354366" cy="2109790"/>
          </a:xfr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Робота вчителя 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світової літератури </a:t>
            </a:r>
          </a:p>
          <a:p>
            <a:pPr algn="ctr"/>
            <a:r>
              <a:rPr lang="uk-UA" sz="2400" b="1" dirty="0" err="1" smtClean="0">
                <a:solidFill>
                  <a:srgbClr val="0070C0"/>
                </a:solidFill>
              </a:rPr>
              <a:t>Чорнобаївської</a:t>
            </a:r>
            <a:r>
              <a:rPr lang="uk-UA" sz="2400" b="1" dirty="0" smtClean="0">
                <a:solidFill>
                  <a:srgbClr val="0070C0"/>
                </a:solidFill>
              </a:rPr>
              <a:t> гімназії</a:t>
            </a:r>
          </a:p>
          <a:p>
            <a:pPr algn="ctr"/>
            <a:r>
              <a:rPr lang="uk-UA" sz="2400" b="1" dirty="0" err="1" smtClean="0">
                <a:solidFill>
                  <a:srgbClr val="0070C0"/>
                </a:solidFill>
              </a:rPr>
              <a:t>Чорнобаївської</a:t>
            </a:r>
            <a:r>
              <a:rPr lang="uk-UA" sz="2400" b="1" dirty="0" smtClean="0">
                <a:solidFill>
                  <a:srgbClr val="0070C0"/>
                </a:solidFill>
              </a:rPr>
              <a:t> районної ради</a:t>
            </a:r>
          </a:p>
          <a:p>
            <a:pPr algn="ctr"/>
            <a:r>
              <a:rPr lang="uk-UA" sz="2400" b="1" dirty="0" smtClean="0">
                <a:solidFill>
                  <a:srgbClr val="0070C0"/>
                </a:solidFill>
              </a:rPr>
              <a:t>Назаренко Юлії Юріївни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5714992"/>
            <a:ext cx="8215338" cy="1143008"/>
          </a:xfr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002060"/>
                </a:solidFill>
              </a:rPr>
              <a:t>Розташований  у Європі, в Іспанії. Тут </a:t>
            </a:r>
            <a:r>
              <a:rPr lang="uk-UA" dirty="0" err="1" smtClean="0">
                <a:solidFill>
                  <a:srgbClr val="002060"/>
                </a:solidFill>
              </a:rPr>
              <a:t>Шеклі</a:t>
            </a:r>
            <a:r>
              <a:rPr lang="uk-UA" dirty="0" smtClean="0">
                <a:solidFill>
                  <a:srgbClr val="002060"/>
                </a:solidFill>
              </a:rPr>
              <a:t> прожив не один рік, створив повісті, деякі романи, відчував себе кожної миті щасливим на морському узбережжі.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/>
              <a:t>               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Острів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Ібіца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2050" name="Picture 2" descr="C:\Users\XxX\Desktop\остаточні цифрові\Роберт Шекли\ібі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28736"/>
            <a:ext cx="6066496" cy="4155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>
          <a:xfrm>
            <a:off x="428596" y="5429264"/>
            <a:ext cx="8572560" cy="1214446"/>
          </a:xfr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uk-UA" dirty="0" smtClean="0"/>
              <a:t> </a:t>
            </a:r>
            <a:r>
              <a:rPr lang="uk-UA" dirty="0" smtClean="0">
                <a:solidFill>
                  <a:srgbClr val="002060"/>
                </a:solidFill>
              </a:rPr>
              <a:t>До нас в Україну Р. </a:t>
            </a:r>
            <a:r>
              <a:rPr lang="uk-UA" dirty="0" err="1" smtClean="0">
                <a:solidFill>
                  <a:srgbClr val="002060"/>
                </a:solidFill>
              </a:rPr>
              <a:t>Шеклі</a:t>
            </a:r>
            <a:r>
              <a:rPr lang="uk-UA" dirty="0" smtClean="0">
                <a:solidFill>
                  <a:srgbClr val="002060"/>
                </a:solidFill>
              </a:rPr>
              <a:t> приїздив у 2005 р. на літературне зібрання письменників - фантастів за запрошенням. В Україні </a:t>
            </a:r>
            <a:r>
              <a:rPr lang="uk-UA" dirty="0" err="1" smtClean="0">
                <a:solidFill>
                  <a:srgbClr val="002060"/>
                </a:solidFill>
              </a:rPr>
              <a:t>Шеклі</a:t>
            </a:r>
            <a:r>
              <a:rPr lang="uk-UA" dirty="0" smtClean="0">
                <a:solidFill>
                  <a:srgbClr val="002060"/>
                </a:solidFill>
              </a:rPr>
              <a:t> відчував себе щасливим,бо його шанували більше, ніж на батьківщині в Америці . В нього була думка оселитись в Криму на березі Чорного моря 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dirty="0" smtClean="0"/>
              <a:t>              Місто Київ</a:t>
            </a:r>
            <a:endParaRPr lang="ru-RU" dirty="0"/>
          </a:p>
        </p:txBody>
      </p:sp>
      <p:pic>
        <p:nvPicPr>
          <p:cNvPr id="4098" name="Picture 2" descr="C:\Users\XxX\Desktop\остаточні цифрові\Роберт Шекли\47b08d23256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000108"/>
            <a:ext cx="6338455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292935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. Але ця мрія не здійснилась. Раптово письменник тяжко захворів, українські шанувальники його творчості зібрали кошти, щоб тяжкохворий Р.</a:t>
            </a:r>
            <a:r>
              <a:rPr lang="uk-UA" dirty="0" err="1" smtClean="0">
                <a:solidFill>
                  <a:srgbClr val="002060"/>
                </a:solidFill>
              </a:rPr>
              <a:t>Шеклі</a:t>
            </a:r>
            <a:r>
              <a:rPr lang="uk-UA" dirty="0" smtClean="0">
                <a:solidFill>
                  <a:srgbClr val="002060"/>
                </a:solidFill>
              </a:rPr>
              <a:t> повернувся лікуватись додому в Америку.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 smtClean="0"/>
              <a:t>Та після складної операції письменника не стало. Він пішов з життя у грудні 2005р., залишивши після себе силу-силенну фантастичних оповідань, повістей, романів, сценаріїв до фільмів і, навіть, сценаріїв до комп’ютерних ігор.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C00000"/>
                </a:solidFill>
              </a:rPr>
              <a:t>Міркуємо разом!</a:t>
            </a:r>
          </a:p>
          <a:p>
            <a:r>
              <a:rPr lang="uk-UA" dirty="0" smtClean="0"/>
              <a:t>Що таке запах? </a:t>
            </a:r>
          </a:p>
          <a:p>
            <a:r>
              <a:rPr lang="uk-UA" dirty="0" smtClean="0"/>
              <a:t>Який орган допомагає нам розрізняти запахи?</a:t>
            </a:r>
          </a:p>
          <a:p>
            <a:r>
              <a:rPr lang="uk-UA" dirty="0" smtClean="0"/>
              <a:t>Які запахи вам подобаються?</a:t>
            </a:r>
          </a:p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214686"/>
            <a:ext cx="335758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Запах – це т</a:t>
            </a:r>
            <a:r>
              <a:rPr lang="ru-RU" dirty="0" smtClean="0"/>
              <a:t>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сприймається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органами нюху.</a:t>
            </a:r>
            <a:r>
              <a:rPr lang="uk-UA" dirty="0" smtClean="0"/>
              <a:t>Нам допомагає</a:t>
            </a:r>
          </a:p>
          <a:p>
            <a:pPr>
              <a:buNone/>
            </a:pPr>
            <a:r>
              <a:rPr lang="uk-UA" dirty="0" smtClean="0"/>
              <a:t> розрізняти запахи ніс.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</a:rPr>
              <a:t>Приємні запахи.</a:t>
            </a:r>
          </a:p>
          <a:p>
            <a:endParaRPr lang="uk-U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571480"/>
            <a:ext cx="2171700" cy="154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643182"/>
            <a:ext cx="1688729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2643182"/>
            <a:ext cx="1793704" cy="1578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357430"/>
            <a:ext cx="1785950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357430"/>
            <a:ext cx="1928826" cy="157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928662" y="4714884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C00000"/>
                </a:solidFill>
              </a:rPr>
              <a:t>Запах страху – </a:t>
            </a:r>
          </a:p>
          <a:p>
            <a:r>
              <a:rPr lang="uk-UA" sz="3200" dirty="0" smtClean="0">
                <a:solidFill>
                  <a:srgbClr val="C00000"/>
                </a:solidFill>
              </a:rPr>
              <a:t>адреналін.</a:t>
            </a:r>
            <a:endParaRPr lang="uk-UA" sz="3200" dirty="0">
              <a:solidFill>
                <a:srgbClr val="C00000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4071942"/>
            <a:ext cx="1857388" cy="24125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76520" y="4286256"/>
            <a:ext cx="2528679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1510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b="1" dirty="0" smtClean="0"/>
              <a:t>Проблемне запитання:</a:t>
            </a:r>
          </a:p>
          <a:p>
            <a:pPr>
              <a:buNone/>
            </a:pPr>
            <a:r>
              <a:rPr lang="uk-UA" dirty="0" smtClean="0"/>
              <a:t> - Як ви вважаєте, думки мають свій запах? Як ви розумієте назву твору?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3000372"/>
            <a:ext cx="392909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XxX\Desktop\цифрові ресурси\роберт шекли\14047_320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43438" y="1857364"/>
            <a:ext cx="3524258" cy="3524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solidFill>
            <a:schemeClr val="accent4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numCol="2">
            <a:normAutofit/>
          </a:bodyPr>
          <a:lstStyle/>
          <a:p>
            <a:r>
              <a:rPr lang="uk-UA" sz="3600" b="1" dirty="0" smtClean="0">
                <a:solidFill>
                  <a:schemeClr val="bg2"/>
                </a:solidFill>
              </a:rPr>
              <a:t>Твій словничок.</a:t>
            </a:r>
          </a:p>
          <a:p>
            <a:r>
              <a:rPr lang="uk-UA" dirty="0" smtClean="0">
                <a:solidFill>
                  <a:srgbClr val="FF0000"/>
                </a:solidFill>
                <a:hlinkClick r:id="rId2" action="ppaction://hlinkpres?slideindex=1&amp;slidetitle="/>
              </a:rPr>
              <a:t>колонізований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•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  <a:r>
              <a:rPr lang="uk-UA" dirty="0" smtClean="0">
                <a:solidFill>
                  <a:srgbClr val="FF0000"/>
                </a:solidFill>
                <a:hlinkClick r:id="rId3" action="ppaction://hlinkpres?slideindex=1&amp;slidetitle="/>
              </a:rPr>
              <a:t>параметри курсу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4" action="ppaction://hlinkpres?slideindex=1&amp;slidetitle="/>
              </a:rPr>
              <a:t>статичні розряди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5" action="ppaction://hlinkpres?slideindex=1&amp;slidetitle="/>
              </a:rPr>
              <a:t>іронія 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6" action="ppaction://hlinkpres?slideindex=1&amp;slidetitle="/>
              </a:rPr>
              <a:t>комунікації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7" action="ppaction://hlinkpres?slideindex=1&amp;slidetitle="/>
              </a:rPr>
              <a:t>ізоляція 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8" action="ppaction://hlinkpres?slideindex=1&amp;slidetitle="/>
              </a:rPr>
              <a:t>максимум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9" action="ppaction://hlinkpres?slideindex=1&amp;slidetitle="/>
              </a:rPr>
              <a:t>шлак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10" action="ppaction://hlinkpres?slideindex=1&amp;slidetitle="/>
              </a:rPr>
              <a:t>метаморфоза 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11" action="ppaction://hlinkpres?slideindex=1&amp;slidetitle="/>
              </a:rPr>
              <a:t>фунт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12" action="ppaction://hlinkpres?slideindex=1&amp;slidetitle="/>
              </a:rPr>
              <a:t>каталітична реакція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  <a:hlinkClick r:id="rId2" action="ppaction://hlinkpres?slideindex=1&amp;slidetitle="/>
              </a:rPr>
              <a:t>колонія</a:t>
            </a:r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hlinkClick r:id="rId13" action="ppaction://hlinkpres?slideindex=1&amp;slidetitle="/>
              </a:rPr>
              <a:t>астронавігаційні прилади</a:t>
            </a:r>
            <a:endParaRPr lang="uk-UA" dirty="0" smtClean="0"/>
          </a:p>
          <a:p>
            <a:r>
              <a:rPr lang="uk-UA" dirty="0" smtClean="0">
                <a:hlinkClick r:id="rId14" action="ppaction://hlinkpres?slideindex=1&amp;slidetitle="/>
              </a:rPr>
              <a:t>шок</a:t>
            </a:r>
            <a:endParaRPr lang="uk-UA" dirty="0" smtClean="0"/>
          </a:p>
          <a:p>
            <a:r>
              <a:rPr lang="uk-UA" dirty="0" smtClean="0">
                <a:hlinkClick r:id="rId15" action="ppaction://hlinkpres?slideindex=1&amp;slidetitle="/>
              </a:rPr>
              <a:t>локатор</a:t>
            </a:r>
            <a:endParaRPr lang="uk-UA" dirty="0" smtClean="0"/>
          </a:p>
          <a:p>
            <a:r>
              <a:rPr lang="uk-UA" dirty="0" smtClean="0">
                <a:hlinkClick r:id="rId16" action="ppaction://hlinkpres?slideindex=1&amp;slidetitle="/>
              </a:rPr>
              <a:t>телепатія</a:t>
            </a:r>
            <a:endParaRPr lang="uk-UA" dirty="0" smtClean="0"/>
          </a:p>
          <a:p>
            <a:r>
              <a:rPr lang="uk-UA" dirty="0" smtClean="0">
                <a:hlinkClick r:id="rId17" action="ppaction://hlinkpres?slideindex=1&amp;slidetitle="/>
              </a:rPr>
              <a:t>ігнорування</a:t>
            </a:r>
            <a:endParaRPr lang="uk-UA" dirty="0" smtClean="0"/>
          </a:p>
          <a:p>
            <a:r>
              <a:rPr lang="uk-UA" dirty="0" smtClean="0">
                <a:hlinkClick r:id="rId18" action="ppaction://hlinkpres?slideindex=1&amp;slidetitle="/>
              </a:rPr>
              <a:t>ландшафт</a:t>
            </a:r>
            <a:endParaRPr lang="ru-RU" dirty="0" smtClean="0"/>
          </a:p>
          <a:p>
            <a:r>
              <a:rPr lang="uk-UA" dirty="0" smtClean="0">
                <a:hlinkClick r:id="rId19" action="ppaction://hlinkpres?slideindex=1&amp;slidetitle="/>
              </a:rPr>
              <a:t>мезозойська ера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XxX\Desktop\цифрові ресурси\роберт шекли\213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565449" cy="48180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Робота над з містом оповідання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uk-UA" sz="3600" dirty="0" smtClean="0"/>
          </a:p>
          <a:p>
            <a:endParaRPr lang="uk-UA" sz="3600" dirty="0" smtClean="0"/>
          </a:p>
          <a:p>
            <a:endParaRPr lang="uk-UA" sz="3600" dirty="0" smtClean="0"/>
          </a:p>
          <a:p>
            <a:endParaRPr lang="uk-UA" sz="3600" dirty="0" smtClean="0"/>
          </a:p>
          <a:p>
            <a:pPr>
              <a:buNone/>
            </a:pPr>
            <a:r>
              <a:rPr lang="uk-UA" sz="2400" dirty="0" smtClean="0"/>
              <a:t>Зоряне скупчення                          поштоліт-243</a:t>
            </a:r>
            <a:endParaRPr lang="ru-RU" sz="2400" dirty="0" smtClean="0"/>
          </a:p>
          <a:p>
            <a:pPr>
              <a:buNone/>
            </a:pPr>
            <a:r>
              <a:rPr lang="uk-UA" sz="2400" dirty="0" err="1" smtClean="0"/>
              <a:t>Сергон</a:t>
            </a:r>
            <a:endParaRPr lang="uk-UA" sz="2400" dirty="0" smtClean="0"/>
          </a:p>
          <a:p>
            <a:endParaRPr lang="uk-UA" sz="3600" dirty="0" smtClean="0"/>
          </a:p>
          <a:p>
            <a:pPr>
              <a:buNone/>
            </a:pPr>
            <a:endParaRPr lang="uk-UA" sz="3600" dirty="0" smtClean="0"/>
          </a:p>
          <a:p>
            <a:pPr>
              <a:buNone/>
            </a:pPr>
            <a:endParaRPr lang="uk-UA" sz="2800" dirty="0" smtClean="0"/>
          </a:p>
          <a:p>
            <a:pPr>
              <a:buNone/>
            </a:pPr>
            <a:r>
              <a:rPr lang="uk-UA" sz="2800" dirty="0" smtClean="0"/>
              <a:t>Аварійна ситуація.</a:t>
            </a:r>
            <a:endParaRPr lang="uk-UA" sz="2800" dirty="0"/>
          </a:p>
          <a:p>
            <a:pPr>
              <a:buNone/>
            </a:pPr>
            <a:r>
              <a:rPr lang="uk-UA" sz="2800" dirty="0" smtClean="0"/>
              <a:t>Повідомлення на базу.</a:t>
            </a:r>
          </a:p>
          <a:p>
            <a:endParaRPr lang="uk-UA" sz="3600" dirty="0" smtClean="0"/>
          </a:p>
          <a:p>
            <a:endParaRPr lang="uk-UA" sz="3600" dirty="0" smtClean="0"/>
          </a:p>
          <a:p>
            <a:endParaRPr lang="uk-UA" sz="36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328614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14356"/>
            <a:ext cx="328614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3429000"/>
            <a:ext cx="2500330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429000"/>
            <a:ext cx="2714644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429256" y="5357826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/>
              <a:t>Планета</a:t>
            </a:r>
          </a:p>
          <a:p>
            <a:r>
              <a:rPr lang="uk-UA" sz="3200" dirty="0" smtClean="0"/>
              <a:t>  З-М-22</a:t>
            </a:r>
            <a:endParaRPr lang="uk-UA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Незнайома планета.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3429024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785794"/>
            <a:ext cx="1784335" cy="1532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571480"/>
            <a:ext cx="2643206" cy="1765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2500306"/>
            <a:ext cx="2268635" cy="1628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6578" y="2571744"/>
            <a:ext cx="1956141" cy="1357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4357694"/>
            <a:ext cx="2428891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K:\труп\скульп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14612" y="4429132"/>
            <a:ext cx="2374294" cy="1604344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4071942"/>
            <a:ext cx="1709954" cy="1446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XxX\Desktop\цифрові ресурси\роберт шекли\7b9e631606d2122723a523a76a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869532" cy="5072098"/>
          </a:xfrm>
          <a:prstGeom prst="rect">
            <a:avLst/>
          </a:prstGeom>
          <a:noFill/>
        </p:spPr>
      </p:pic>
      <p:pic>
        <p:nvPicPr>
          <p:cNvPr id="12290" name="Picture 2" descr="C:\Users\XxX\Desktop\цифрові ресурси\роберт шекли\32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428736"/>
            <a:ext cx="3170061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uk-UA" dirty="0" smtClean="0"/>
              <a:t>Порятунок.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364333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571480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357554" y="3929066"/>
            <a:ext cx="53578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Хіба завдяки своєму розуму й умінню пристосовуватися людина не була завжди і скрізь царем природи?    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                                                                             Р.</a:t>
            </a:r>
            <a:r>
              <a:rPr lang="uk-UA" sz="2800" dirty="0" err="1" smtClean="0"/>
              <a:t>Шеклі</a:t>
            </a:r>
            <a:endParaRPr lang="uk-UA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1510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dirty="0" smtClean="0"/>
              <a:t>Знайди зайве!</a:t>
            </a:r>
          </a:p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1714512" cy="1527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643182"/>
            <a:ext cx="1357322" cy="1670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500042"/>
            <a:ext cx="2601638" cy="11430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571480"/>
            <a:ext cx="1547960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1785926"/>
            <a:ext cx="174064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2" y="1785926"/>
            <a:ext cx="1765539" cy="1267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4214818"/>
            <a:ext cx="2000264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4429132"/>
            <a:ext cx="185738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http://vertikalclub.com.ua/images/381eg49012c3054me5x92l5g381.jpg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3286124"/>
            <a:ext cx="1785950" cy="1357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desktopwallpapers.org.ua/download.php?img=201110/1024x600/desktopwallpapers.org.ua-6854.jpg"/>
          <p:cNvPicPr/>
          <p:nvPr/>
        </p:nvPicPr>
        <p:blipFill>
          <a:blip r:embed="rId11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3000372"/>
            <a:ext cx="2000264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img-2004-07.photosight.ru/26/563751.jpg"/>
          <p:cNvPicPr/>
          <p:nvPr/>
        </p:nvPicPr>
        <p:blipFill>
          <a:blip r:embed="rId1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4929198"/>
            <a:ext cx="3000396" cy="1500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714356"/>
            <a:ext cx="3555396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Домашнє завдання</a:t>
            </a:r>
          </a:p>
          <a:p>
            <a:pPr algn="ctr"/>
            <a:endParaRPr lang="uk-UA" sz="3200" dirty="0" smtClean="0"/>
          </a:p>
          <a:p>
            <a:pPr algn="ctr"/>
            <a:endParaRPr lang="uk-UA" sz="3200" dirty="0" smtClean="0"/>
          </a:p>
          <a:p>
            <a:pPr algn="ctr"/>
            <a:endParaRPr lang="uk-UA" sz="32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1357298"/>
            <a:ext cx="8643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alibri" pitchFamily="34" charset="0"/>
              </a:rPr>
              <a:t> - Складіть пам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Calibri" pitchFamily="34" charset="0"/>
              </a:rPr>
              <a:t>’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alibri" pitchFamily="34" charset="0"/>
              </a:rPr>
              <a:t>ятку або напишіть лист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Calibri" pitchFamily="34" charset="0"/>
              </a:rPr>
              <a:t>–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alibri" pitchFamily="34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>
                <a:latin typeface="Cambria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uk-UA" sz="3200" dirty="0" smtClean="0">
                <a:latin typeface="Cambria" pitchFamily="18" charset="0"/>
                <a:ea typeface="Calibri" pitchFamily="34" charset="0"/>
                <a:cs typeface="Calibri" pitchFamily="34" charset="0"/>
              </a:rPr>
              <a:t> 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alibri" pitchFamily="34" charset="0"/>
              </a:rPr>
              <a:t>пораду тому, хто опиниться в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>
                <a:latin typeface="Cambria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uk-UA" sz="3200" dirty="0" smtClean="0">
                <a:latin typeface="Cambria" pitchFamily="18" charset="0"/>
                <a:ea typeface="Calibri" pitchFamily="34" charset="0"/>
                <a:cs typeface="Calibri" pitchFamily="34" charset="0"/>
              </a:rPr>
              <a:t>  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Calibri" pitchFamily="34" charset="0"/>
              </a:rPr>
              <a:t>нестандартній ситуації.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dirty="0">
                <a:latin typeface="Cambria" pitchFamily="18" charset="0"/>
                <a:ea typeface="Calibri" pitchFamily="34" charset="0"/>
                <a:cs typeface="Calibri" pitchFamily="34" charset="0"/>
              </a:rPr>
              <a:t> </a:t>
            </a:r>
            <a:r>
              <a:rPr lang="uk-UA" sz="3200" dirty="0" smtClean="0">
                <a:latin typeface="Cambria" pitchFamily="18" charset="0"/>
                <a:ea typeface="Calibri" pitchFamily="34" charset="0"/>
                <a:cs typeface="Calibri" pitchFamily="34" charset="0"/>
              </a:rPr>
              <a:t>- Намалюйте ілюстрацію до твору.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ea typeface="Calibri" pitchFamily="34" charset="0"/>
              <a:cs typeface="Calibri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XxX\Desktop\цифрові ресурси\роберт шекли\i (4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3357562"/>
            <a:ext cx="4000528" cy="3141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/>
          <a:lstStyle/>
          <a:p>
            <a:pPr lvl="0"/>
            <a:r>
              <a:rPr lang="ru-RU" u="sng" dirty="0" smtClean="0">
                <a:hlinkClick r:id="rId2"/>
              </a:rPr>
              <a:t>http://lib.rus.ec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http://smiles24.ru</a:t>
            </a:r>
            <a:endParaRPr lang="ru-RU" dirty="0" smtClean="0"/>
          </a:p>
          <a:p>
            <a:pPr lvl="0"/>
            <a:r>
              <a:rPr lang="en-US" u="sng" dirty="0" smtClean="0">
                <a:hlinkClick r:id="rId4"/>
              </a:rPr>
              <a:t>http://ru.wikipedia.org</a:t>
            </a:r>
            <a:endParaRPr lang="ru-RU" dirty="0" smtClean="0"/>
          </a:p>
          <a:p>
            <a:pPr lvl="0"/>
            <a:r>
              <a:rPr lang="en-US" u="sng" dirty="0" smtClean="0">
                <a:hlinkClick r:id="rId5"/>
              </a:rPr>
              <a:t>http://www.ae-lib.org.ua</a:t>
            </a:r>
            <a:endParaRPr lang="ru-RU" dirty="0" smtClean="0"/>
          </a:p>
          <a:p>
            <a:pPr lvl="0"/>
            <a:r>
              <a:rPr lang="en-US" u="sng" dirty="0" smtClean="0">
                <a:hlinkClick r:id="rId6"/>
              </a:rPr>
              <a:t>http://www.liveinternet.ru</a:t>
            </a:r>
            <a:endParaRPr lang="ru-RU" dirty="0" smtClean="0"/>
          </a:p>
          <a:p>
            <a:pPr lvl="0"/>
            <a:r>
              <a:rPr lang="en-US" u="sng" dirty="0" smtClean="0">
                <a:hlinkClick r:id="rId7"/>
              </a:rPr>
              <a:t>http://www.zarlit.com</a:t>
            </a:r>
            <a:endParaRPr lang="ru-RU" dirty="0" smtClean="0"/>
          </a:p>
          <a:p>
            <a:pPr lvl="0"/>
            <a:r>
              <a:rPr lang="en-US" u="sng" dirty="0" smtClean="0">
                <a:hlinkClick r:id="rId8"/>
              </a:rPr>
              <a:t>http://www.wisdoms.ru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http://www.youtube.com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dirty="0" smtClean="0"/>
              <a:t>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Адреса  джерела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b="1" u="sng" dirty="0" smtClean="0"/>
              <a:t>Навчальна :</a:t>
            </a:r>
            <a:r>
              <a:rPr lang="uk-UA" dirty="0" smtClean="0"/>
              <a:t>ознайомити учнів із життям і творчістю письменника-фантаста ; допомогти усвідомити ідейно-художнє багатство твору ;</a:t>
            </a:r>
          </a:p>
          <a:p>
            <a:r>
              <a:rPr lang="uk-UA" b="1" u="sng" dirty="0" smtClean="0"/>
              <a:t>Розвивальна: </a:t>
            </a:r>
            <a:r>
              <a:rPr lang="uk-UA" b="1" dirty="0" smtClean="0"/>
              <a:t>  </a:t>
            </a:r>
            <a:r>
              <a:rPr lang="uk-UA" dirty="0" smtClean="0"/>
              <a:t>розвивати навички сприймання інформації на слух,уміння виразно читати,переказувати та коментувати художній твір ;висловлювати свої думки та враження ;</a:t>
            </a:r>
          </a:p>
          <a:p>
            <a:r>
              <a:rPr lang="uk-UA" b="1" u="sng" dirty="0" smtClean="0"/>
              <a:t>Виховна :</a:t>
            </a:r>
            <a:r>
              <a:rPr lang="uk-UA" b="1" dirty="0" smtClean="0"/>
              <a:t>  </a:t>
            </a:r>
            <a:r>
              <a:rPr lang="uk-UA" dirty="0" smtClean="0"/>
              <a:t>виховувати в учнів почуття поваги до сили людського розуму.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b="1" dirty="0" smtClean="0"/>
              <a:t>МЕТА  УРОКУ :</a:t>
            </a: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XxX\Desktop\цифрові ресурси\роберт шекли\7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24202" y="3706711"/>
            <a:ext cx="95596" cy="748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1653342"/>
          </a:xfrm>
        </p:spPr>
        <p:txBody>
          <a:bodyPr>
            <a:normAutofit fontScale="90000"/>
          </a:bodyPr>
          <a:lstStyle/>
          <a:p>
            <a:pPr algn="r"/>
            <a:r>
              <a:rPr lang="uk-UA" sz="4900" b="1" dirty="0" smtClean="0"/>
              <a:t>        </a:t>
            </a:r>
            <a:r>
              <a:rPr lang="uk-UA" sz="4900" b="1" dirty="0" smtClean="0">
                <a:solidFill>
                  <a:srgbClr val="002060"/>
                </a:solidFill>
              </a:rPr>
              <a:t>Епіграф уроку </a:t>
            </a:r>
            <a:r>
              <a:rPr lang="uk-UA" sz="4900" dirty="0" smtClean="0">
                <a:solidFill>
                  <a:srgbClr val="002060"/>
                </a:solidFill>
              </a:rPr>
              <a:t>:</a:t>
            </a:r>
            <a:r>
              <a:rPr lang="uk-UA" sz="3600" dirty="0" smtClean="0"/>
              <a:t/>
            </a:r>
            <a:br>
              <a:rPr lang="uk-UA" sz="3600" dirty="0" smtClean="0"/>
            </a:br>
            <a:r>
              <a:rPr lang="uk-UA" sz="3600" dirty="0" smtClean="0">
                <a:solidFill>
                  <a:schemeClr val="bg2">
                    <a:lumMod val="10000"/>
                  </a:schemeClr>
                </a:solidFill>
              </a:rPr>
              <a:t> Кожна наша думка буквально творить наше майбутнє.                                                                Луїза </a:t>
            </a:r>
            <a:r>
              <a:rPr lang="uk-UA" sz="3600" dirty="0" err="1" smtClean="0">
                <a:solidFill>
                  <a:schemeClr val="bg2">
                    <a:lumMod val="10000"/>
                  </a:schemeClr>
                </a:solidFill>
              </a:rPr>
              <a:t>Хей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000240"/>
            <a:ext cx="4071966" cy="4236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sz="3600" dirty="0" smtClean="0">
                <a:solidFill>
                  <a:srgbClr val="C00000"/>
                </a:solidFill>
              </a:rPr>
              <a:t>Міркуймо разом!</a:t>
            </a:r>
          </a:p>
          <a:p>
            <a:r>
              <a:rPr lang="uk-UA" dirty="0" smtClean="0"/>
              <a:t>Що таке фантастика?</a:t>
            </a:r>
          </a:p>
          <a:p>
            <a:r>
              <a:rPr lang="uk-UA" dirty="0" smtClean="0"/>
              <a:t>Чи відомі вам книжки фантастичного жанру?</a:t>
            </a:r>
          </a:p>
          <a:p>
            <a:r>
              <a:rPr lang="uk-UA" dirty="0" smtClean="0"/>
              <a:t>Чи бачили ви фантастичні фільми?</a:t>
            </a:r>
          </a:p>
          <a:p>
            <a:r>
              <a:rPr lang="uk-UA" dirty="0" smtClean="0"/>
              <a:t>Вам подобаються фантастичні твори?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3500438"/>
            <a:ext cx="335758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3357562"/>
            <a:ext cx="335758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572560" cy="628654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b="1" dirty="0" smtClean="0"/>
              <a:t>Фантастика </a:t>
            </a:r>
            <a:r>
              <a:rPr lang="uk-UA" dirty="0" smtClean="0"/>
              <a:t>(в перекладі з грецької </a:t>
            </a:r>
            <a:r>
              <a:rPr lang="uk-UA" dirty="0" err="1" smtClean="0"/>
              <a:t>“здатність</a:t>
            </a:r>
            <a:r>
              <a:rPr lang="uk-UA" dirty="0" smtClean="0"/>
              <a:t> </a:t>
            </a:r>
            <a:r>
              <a:rPr lang="uk-UA" dirty="0" err="1" smtClean="0"/>
              <a:t>уявляти”</a:t>
            </a:r>
            <a:r>
              <a:rPr lang="uk-UA" dirty="0" smtClean="0"/>
              <a:t>) –</a:t>
            </a:r>
          </a:p>
          <a:p>
            <a:r>
              <a:rPr lang="uk-UA" dirty="0" smtClean="0"/>
              <a:t>1. Поняття, образи, створені уявою, тобто такі, що не відповідають дійсності; вигадка, казка. </a:t>
            </a:r>
          </a:p>
          <a:p>
            <a:r>
              <a:rPr lang="uk-UA" dirty="0" smtClean="0"/>
              <a:t>2. Жанр літератури, а також твори, що описують явища, події нереальні, не існуючі в дійсності, які містять казкові образи. </a:t>
            </a:r>
          </a:p>
          <a:p>
            <a:r>
              <a:rPr lang="uk-UA" dirty="0" smtClean="0"/>
              <a:t>3. Щось видумане, нереальне, пов'язане з фантазією.</a:t>
            </a:r>
            <a:endParaRPr lang="uk-UA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4572008"/>
            <a:ext cx="3181346" cy="185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481328"/>
            <a:ext cx="8043890" cy="45259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uk-UA" dirty="0" smtClean="0"/>
              <a:t>Сьогодні у нас з вами 1-ий урок за творчістю відомого американського письменника-фантаста Р. </a:t>
            </a:r>
            <a:r>
              <a:rPr lang="uk-UA" dirty="0" err="1" smtClean="0"/>
              <a:t>Шеклі</a:t>
            </a:r>
            <a:r>
              <a:rPr lang="uk-UA" dirty="0" smtClean="0"/>
              <a:t>. </a:t>
            </a:r>
          </a:p>
          <a:p>
            <a:r>
              <a:rPr lang="uk-UA" dirty="0" smtClean="0"/>
              <a:t>Перед вами портрет Р.</a:t>
            </a:r>
            <a:r>
              <a:rPr lang="uk-UA" dirty="0" err="1" smtClean="0"/>
              <a:t>Шеклі</a:t>
            </a:r>
            <a:r>
              <a:rPr lang="uk-UA" dirty="0" smtClean="0"/>
              <a:t>: вже немолодого(прожив 77 років), в окулярах, з посмішкою на обличчі, спостережливого та уважного.  У Р. </a:t>
            </a:r>
            <a:r>
              <a:rPr lang="uk-UA" dirty="0" err="1" smtClean="0"/>
              <a:t>Шеклі</a:t>
            </a:r>
            <a:r>
              <a:rPr lang="uk-UA" dirty="0" smtClean="0"/>
              <a:t>  було три місця, де він відчував себе дійсно щасливим.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Віхи життя і творчості письменника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57166"/>
            <a:ext cx="8229600" cy="1143000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Роберт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</a:rPr>
              <a:t>Шеклі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(  1928 -2005)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2" descr="http://img.seedoff.net/aadf419041de7e8a7220777091ae08cda10aae16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428736"/>
            <a:ext cx="6687241" cy="51976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5500702"/>
            <a:ext cx="8643966" cy="1357298"/>
          </a:xfrm>
          <a:solidFill>
            <a:schemeClr val="accent3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 він народився в 1928 році, тут в 60-і роки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ст. він надрукував свої фантастичні оповідання, які прославили його ім’я, принесли матеріальний статок . Серед них – «Запах думки», «Демони», «Полювання», «Ритуал», «Необхідна річ»(запис у зошит під заголовком «Найвідоміші оповідання»)та інші.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uk-UA" dirty="0" smtClean="0">
                <a:solidFill>
                  <a:schemeClr val="bg2">
                    <a:lumMod val="10000"/>
                  </a:schemeClr>
                </a:solidFill>
              </a:rPr>
              <a:t>         Місто Нью-Йорк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3074" name="Picture 2" descr="C:\Users\XxX\Desktop\остаточні цифрові\Роберт Шекли\E9E608374A2732BCC4FFE025E73772B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357298"/>
            <a:ext cx="5738786" cy="4054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643</Words>
  <PresentationFormat>Экран (4:3)</PresentationFormat>
  <Paragraphs>115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Открытая</vt:lpstr>
      <vt:lpstr>Сила людської думки,що творить світ.  Роберт Шеклі “Запах думки”.  </vt:lpstr>
      <vt:lpstr>Слайд 2</vt:lpstr>
      <vt:lpstr>МЕТА  УРОКУ :</vt:lpstr>
      <vt:lpstr>        Епіграф уроку :  Кожна наша думка буквально творить наше майбутнє.                                                                Луїза Хей</vt:lpstr>
      <vt:lpstr>Слайд 5</vt:lpstr>
      <vt:lpstr>Слайд 6</vt:lpstr>
      <vt:lpstr>Віхи життя і творчості письменника</vt:lpstr>
      <vt:lpstr>Роберт Шеклі (  1928 -2005)</vt:lpstr>
      <vt:lpstr>         Місто Нью-Йорк</vt:lpstr>
      <vt:lpstr>               Острів Ібіца</vt:lpstr>
      <vt:lpstr>              Місто Київ</vt:lpstr>
      <vt:lpstr>Слайд 12</vt:lpstr>
      <vt:lpstr>Слайд 13</vt:lpstr>
      <vt:lpstr>Слайд 14</vt:lpstr>
      <vt:lpstr>Слайд 15</vt:lpstr>
      <vt:lpstr>Слайд 16</vt:lpstr>
      <vt:lpstr>Робота над з містом оповідання</vt:lpstr>
      <vt:lpstr>Слайд 18</vt:lpstr>
      <vt:lpstr>Слайд 19</vt:lpstr>
      <vt:lpstr>Слайд 20</vt:lpstr>
      <vt:lpstr>Слайд 21</vt:lpstr>
      <vt:lpstr>Слайд 22</vt:lpstr>
      <vt:lpstr>            Адреса  джерела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XxX</cp:lastModifiedBy>
  <cp:revision>47</cp:revision>
  <dcterms:created xsi:type="dcterms:W3CDTF">2015-02-07T19:30:49Z</dcterms:created>
  <dcterms:modified xsi:type="dcterms:W3CDTF">2015-02-24T12:02:01Z</dcterms:modified>
</cp:coreProperties>
</file>