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70" r:id="rId9"/>
    <p:sldId id="271" r:id="rId10"/>
    <p:sldId id="272" r:id="rId11"/>
    <p:sldId id="273" r:id="rId12"/>
    <p:sldId id="264" r:id="rId13"/>
    <p:sldId id="265" r:id="rId14"/>
    <p:sldId id="266" r:id="rId15"/>
    <p:sldId id="267" r:id="rId16"/>
    <p:sldId id="268" r:id="rId17"/>
    <p:sldId id="269" r:id="rId18"/>
    <p:sldId id="259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rgbClr val="FFFF00"/>
            </a:gs>
            <a:gs pos="100000">
              <a:schemeClr val="accent6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88051-A704-45F9-BD62-07A05A7EB198}" type="datetimeFigureOut">
              <a:rPr lang="ru-RU" smtClean="0"/>
              <a:pPr/>
              <a:t>12.02.2015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AADC8-B3CE-4CC4-BE36-468538F54A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1701904_mushroom_3.png"/>
          <p:cNvPicPr>
            <a:picLocks noChangeAspect="1"/>
          </p:cNvPicPr>
          <p:nvPr/>
        </p:nvPicPr>
        <p:blipFill>
          <a:blip r:embed="rId2" cstate="print"/>
          <a:srcRect b="12932"/>
          <a:stretch>
            <a:fillRect/>
          </a:stretch>
        </p:blipFill>
        <p:spPr>
          <a:xfrm>
            <a:off x="2476500" y="836712"/>
            <a:ext cx="6667500" cy="5805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04664"/>
            <a:ext cx="6048672" cy="2952328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Значення грибів у житті людини. Отруйні шапинкові гриби</a:t>
            </a:r>
            <a:endParaRPr lang="ru-RU" sz="4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5085184"/>
            <a:ext cx="32741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Ярмо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ленко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Лариса Михайлівна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читель біології</a:t>
            </a:r>
          </a:p>
          <a:p>
            <a:pPr algn="ctr"/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Дмитрівський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НВК</a:t>
            </a:r>
          </a:p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2015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169077.pn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6804248" y="1700808"/>
            <a:ext cx="2143165" cy="258278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Міфи про гриби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№ 3. Цибуля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часник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темніють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варінні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разом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отруйними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грибами. </a:t>
            </a:r>
          </a:p>
          <a:p>
            <a:pPr>
              <a:buNone/>
            </a:pPr>
            <a:endParaRPr lang="uk-UA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поширена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хибна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думка.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Потемніння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цибулі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часнику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відбувається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залежності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наявності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грибах ферменту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тирозинази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останній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у свою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чергу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бути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присутнім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як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їстівних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так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неїстівних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грибах.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239942.pn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6516216" y="1916832"/>
            <a:ext cx="2442733" cy="25445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Міфи про гриби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№ 4.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Срібна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ложка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монета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чорніють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відварі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отруйні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гриби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Потемніння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срібних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предметів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залежить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хімічної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срібло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амінокислот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містять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сірку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результаті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утворюється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сульфід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срібла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чорного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кольору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амінокислоти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як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отруйних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так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їстівних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грибах.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Смертельно отруйні гриби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Розпізнати ці гриби можна за </a:t>
            </a:r>
            <a:r>
              <a:rPr lang="uk-UA" sz="2800" i="1" u="sng" dirty="0" smtClean="0">
                <a:latin typeface="Times New Roman" pitchFamily="18" charset="0"/>
                <a:cs typeface="Times New Roman" pitchFamily="18" charset="0"/>
              </a:rPr>
              <a:t>кільцем на ніжці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800" i="1" u="sng" dirty="0" smtClean="0">
                <a:latin typeface="Times New Roman" pitchFamily="18" charset="0"/>
                <a:cs typeface="Times New Roman" pitchFamily="18" charset="0"/>
              </a:rPr>
              <a:t>білою цибулинкою </a:t>
            </a:r>
            <a:r>
              <a:rPr lang="uk-UA" sz="2800" i="1" u="sng" dirty="0" smtClean="0">
                <a:latin typeface="Times New Roman" pitchFamily="18" charset="0"/>
                <a:cs typeface="Times New Roman" pitchFamily="18" charset="0"/>
              </a:rPr>
              <a:t>при основі ніжки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800" i="1" u="sng" dirty="0" smtClean="0">
                <a:latin typeface="Times New Roman" pitchFamily="18" charset="0"/>
                <a:cs typeface="Times New Roman" pitchFamily="18" charset="0"/>
              </a:rPr>
              <a:t>білим пластинчастим </a:t>
            </a:r>
            <a:r>
              <a:rPr lang="uk-UA" sz="2800" i="1" u="sng" dirty="0" err="1" smtClean="0">
                <a:latin typeface="Times New Roman" pitchFamily="18" charset="0"/>
                <a:cs typeface="Times New Roman" pitchFamily="18" charset="0"/>
              </a:rPr>
              <a:t>гіменофором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800" i="1" dirty="0" smtClean="0">
                <a:latin typeface="Times New Roman" pitchFamily="18" charset="0"/>
                <a:cs typeface="Times New Roman" pitchFamily="18" charset="0"/>
              </a:rPr>
              <a:t>У блідої поганки шапинка має зеленуватий колір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воню мух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16216" y="3068960"/>
            <a:ext cx="1688944" cy="2924944"/>
          </a:xfrm>
          <a:prstGeom prst="rect">
            <a:avLst/>
          </a:prstGeom>
        </p:spPr>
      </p:pic>
      <p:pic>
        <p:nvPicPr>
          <p:cNvPr id="5" name="Рисунок 4" descr="otryin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3573016"/>
            <a:ext cx="2779180" cy="1906420"/>
          </a:xfrm>
          <a:prstGeom prst="rect">
            <a:avLst/>
          </a:prstGeom>
        </p:spPr>
      </p:pic>
      <p:pic>
        <p:nvPicPr>
          <p:cNvPr id="6" name="Рисунок 5" descr="мух білий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51920" y="3356992"/>
            <a:ext cx="2159305" cy="23195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71600" y="5517232"/>
            <a:ext cx="18284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Бліда поганка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76" y="5949280"/>
            <a:ext cx="25962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Мухомор смердючий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5661248"/>
            <a:ext cx="1915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Білий мухомор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20302266">
            <a:off x="3890389" y="5290496"/>
            <a:ext cx="792088" cy="360040"/>
          </a:xfrm>
          <a:prstGeom prst="rightArrow">
            <a:avLst>
              <a:gd name="adj1" fmla="val 39739"/>
              <a:gd name="adj2" fmla="val 6570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20302266">
            <a:off x="3458341" y="4354392"/>
            <a:ext cx="792088" cy="360040"/>
          </a:xfrm>
          <a:prstGeom prst="rightArrow">
            <a:avLst>
              <a:gd name="adj1" fmla="val 39739"/>
              <a:gd name="adj2" fmla="val 6570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 якими їстівними грибами можна сплутати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Сироїжка зелена          Бліда поганка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6" descr="how82-1.jpg"/>
          <p:cNvPicPr>
            <a:picLocks noChangeAspect="1"/>
          </p:cNvPicPr>
          <p:nvPr/>
        </p:nvPicPr>
        <p:blipFill>
          <a:blip r:embed="rId2" cstate="print"/>
          <a:srcRect b="11908"/>
          <a:stretch>
            <a:fillRect/>
          </a:stretch>
        </p:blipFill>
        <p:spPr>
          <a:xfrm>
            <a:off x="1115616" y="2276872"/>
            <a:ext cx="7096824" cy="3024336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              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Шампіньйони                 Бліда поганка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 якими їстівними грибами можна сплутати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3" descr="how82-2.jpg"/>
          <p:cNvPicPr>
            <a:picLocks noChangeAspect="1"/>
          </p:cNvPicPr>
          <p:nvPr/>
        </p:nvPicPr>
        <p:blipFill>
          <a:blip r:embed="rId2" cstate="print"/>
          <a:srcRect b="7143"/>
          <a:stretch>
            <a:fillRect/>
          </a:stretch>
        </p:blipFill>
        <p:spPr>
          <a:xfrm>
            <a:off x="755576" y="2492896"/>
            <a:ext cx="7863274" cy="280831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 якими їстівними грибами можна сплутати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                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Молодий 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         шампіньйон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ow82-3.jpg"/>
          <p:cNvPicPr>
            <a:picLocks noChangeAspect="1"/>
          </p:cNvPicPr>
          <p:nvPr/>
        </p:nvPicPr>
        <p:blipFill>
          <a:blip r:embed="rId2" cstate="print"/>
          <a:srcRect b="12464"/>
          <a:stretch>
            <a:fillRect/>
          </a:stretch>
        </p:blipFill>
        <p:spPr>
          <a:xfrm>
            <a:off x="1444794" y="2492896"/>
            <a:ext cx="6124138" cy="33843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44008" y="1628800"/>
            <a:ext cx="233345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Молода бліда </a:t>
            </a:r>
            <a:br>
              <a:rPr lang="uk-UA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поганка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Гриби Червоної книги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Леди с вуалью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700808"/>
            <a:ext cx="3884249" cy="2913187"/>
          </a:xfrm>
        </p:spPr>
      </p:pic>
      <p:pic>
        <p:nvPicPr>
          <p:cNvPr id="5" name="Рисунок 4" descr="решіт чер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3429000"/>
            <a:ext cx="4026768" cy="26869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580112" y="6165304"/>
            <a:ext cx="15289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Решіточник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91680" y="4653136"/>
            <a:ext cx="22408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Сітконоска</a:t>
            </a:r>
            <a:endParaRPr lang="uk-UA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“Дама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вуаллю”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4008" y="1412776"/>
            <a:ext cx="4344010" cy="19082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Якщо зустрінуться ці гриби, рвати їх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заборонено. Надіслати  фотографію 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гриба із відомостями про місце збору 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та адресою до інституту ботаніки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найближчого університету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newsflash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75856" y="1196752"/>
            <a:ext cx="2390398" cy="538609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4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34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556792"/>
            <a:ext cx="66547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Прочитати § 50, 51</a:t>
            </a:r>
          </a:p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Підготувати повідомлення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“Лікувальні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властивості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грибів”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Обери свій настрій 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(в кінці уроку)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oblako-picture-color.png"/>
          <p:cNvPicPr>
            <a:picLocks noChangeAspect="1"/>
          </p:cNvPicPr>
          <p:nvPr/>
        </p:nvPicPr>
        <p:blipFill>
          <a:blip r:embed="rId2" cstate="print"/>
          <a:srcRect b="6850"/>
          <a:stretch>
            <a:fillRect/>
          </a:stretch>
        </p:blipFill>
        <p:spPr>
          <a:xfrm flipH="1">
            <a:off x="6516216" y="3789040"/>
            <a:ext cx="1905176" cy="1224136"/>
          </a:xfrm>
          <a:prstGeom prst="rect">
            <a:avLst/>
          </a:prstGeom>
        </p:spPr>
      </p:pic>
      <p:pic>
        <p:nvPicPr>
          <p:cNvPr id="6" name="Рисунок 5" descr="oblako-picture-color.png"/>
          <p:cNvPicPr>
            <a:picLocks noChangeAspect="1"/>
          </p:cNvPicPr>
          <p:nvPr/>
        </p:nvPicPr>
        <p:blipFill>
          <a:blip r:embed="rId3" cstate="print"/>
          <a:srcRect b="6850"/>
          <a:stretch>
            <a:fillRect/>
          </a:stretch>
        </p:blipFill>
        <p:spPr>
          <a:xfrm>
            <a:off x="971600" y="1844824"/>
            <a:ext cx="1568968" cy="1008112"/>
          </a:xfrm>
          <a:prstGeom prst="rect">
            <a:avLst/>
          </a:prstGeom>
        </p:spPr>
      </p:pic>
      <p:pic>
        <p:nvPicPr>
          <p:cNvPr id="7" name="Содержимое 7" descr="1c874615d111.gif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843808" y="4581128"/>
            <a:ext cx="1674341" cy="1674341"/>
          </a:xfrm>
        </p:spPr>
      </p:pic>
      <p:sp>
        <p:nvSpPr>
          <p:cNvPr id="8" name="Выноска-облако 7"/>
          <p:cNvSpPr/>
          <p:nvPr/>
        </p:nvSpPr>
        <p:spPr>
          <a:xfrm>
            <a:off x="3563888" y="2996952"/>
            <a:ext cx="1728192" cy="720080"/>
          </a:xfrm>
          <a:prstGeom prst="cloudCallout">
            <a:avLst>
              <a:gd name="adj1" fmla="val 40140"/>
              <a:gd name="adj2" fmla="val -15606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олния 8"/>
          <p:cNvSpPr/>
          <p:nvPr/>
        </p:nvSpPr>
        <p:spPr>
          <a:xfrm>
            <a:off x="3635896" y="2852936"/>
            <a:ext cx="936104" cy="936104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0_8c135_9a308f3_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3573016"/>
            <a:ext cx="1656184" cy="1725192"/>
          </a:xfrm>
          <a:prstGeom prst="rect">
            <a:avLst/>
          </a:prstGeom>
        </p:spPr>
      </p:pic>
      <p:sp>
        <p:nvSpPr>
          <p:cNvPr id="11" name="Капля 10"/>
          <p:cNvSpPr/>
          <p:nvPr/>
        </p:nvSpPr>
        <p:spPr>
          <a:xfrm>
            <a:off x="7380312" y="5517232"/>
            <a:ext cx="144016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Капля 11"/>
          <p:cNvSpPr/>
          <p:nvPr/>
        </p:nvSpPr>
        <p:spPr>
          <a:xfrm>
            <a:off x="7308304" y="5085184"/>
            <a:ext cx="160784" cy="232792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Капля 12"/>
          <p:cNvSpPr/>
          <p:nvPr/>
        </p:nvSpPr>
        <p:spPr>
          <a:xfrm>
            <a:off x="6948264" y="4941168"/>
            <a:ext cx="144016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апля 13"/>
          <p:cNvSpPr/>
          <p:nvPr/>
        </p:nvSpPr>
        <p:spPr>
          <a:xfrm>
            <a:off x="7812360" y="4941168"/>
            <a:ext cx="144016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>
            <a:off x="2555776" y="5373216"/>
            <a:ext cx="1728192" cy="720080"/>
          </a:xfrm>
          <a:prstGeom prst="cloudCallout">
            <a:avLst>
              <a:gd name="adj1" fmla="val 40140"/>
              <a:gd name="adj2" fmla="val -15606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Содержимое 7" descr="1c874615d1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1700808"/>
            <a:ext cx="1674341" cy="1674341"/>
          </a:xfrm>
          <a:prstGeom prst="rect">
            <a:avLst/>
          </a:prstGeom>
        </p:spPr>
      </p:pic>
      <p:pic>
        <p:nvPicPr>
          <p:cNvPr id="17" name="Рисунок 16" descr="40ced765c5da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1276" y="1844824"/>
            <a:ext cx="1085927" cy="980728"/>
          </a:xfrm>
          <a:prstGeom prst="rect">
            <a:avLst/>
          </a:prstGeom>
        </p:spPr>
      </p:pic>
      <p:pic>
        <p:nvPicPr>
          <p:cNvPr id="18" name="Рисунок 17" descr="plant00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2" y="4437112"/>
            <a:ext cx="1319230" cy="1152128"/>
          </a:xfrm>
          <a:prstGeom prst="rect">
            <a:avLst/>
          </a:prstGeom>
        </p:spPr>
      </p:pic>
      <p:sp>
        <p:nvSpPr>
          <p:cNvPr id="19" name="Капля 18"/>
          <p:cNvSpPr/>
          <p:nvPr/>
        </p:nvSpPr>
        <p:spPr>
          <a:xfrm flipH="1">
            <a:off x="4860032" y="3717032"/>
            <a:ext cx="72008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Капля 19"/>
          <p:cNvSpPr/>
          <p:nvPr/>
        </p:nvSpPr>
        <p:spPr>
          <a:xfrm flipH="1">
            <a:off x="4860032" y="4005064"/>
            <a:ext cx="72008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Капля 20"/>
          <p:cNvSpPr/>
          <p:nvPr/>
        </p:nvSpPr>
        <p:spPr>
          <a:xfrm flipH="1">
            <a:off x="5148064" y="4221088"/>
            <a:ext cx="72008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Капля 21"/>
          <p:cNvSpPr/>
          <p:nvPr/>
        </p:nvSpPr>
        <p:spPr>
          <a:xfrm flipH="1">
            <a:off x="5148064" y="3789040"/>
            <a:ext cx="72008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Капля 22"/>
          <p:cNvSpPr/>
          <p:nvPr/>
        </p:nvSpPr>
        <p:spPr>
          <a:xfrm flipH="1">
            <a:off x="4283968" y="3789040"/>
            <a:ext cx="72008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http://prombezpeka.com.ua/Gribi_-_delikates_i_otruta</a:t>
            </a:r>
            <a:endParaRPr lang="ru-RU" dirty="0"/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 lnSpcReduction="10000"/>
          </a:bodyPr>
          <a:lstStyle/>
          <a:p>
            <a:pPr algn="r">
              <a:buNone/>
            </a:pPr>
            <a:r>
              <a:rPr lang="uk-UA" sz="5400" dirty="0" smtClean="0">
                <a:latin typeface="Monotype Corsiva" pitchFamily="66" charset="0"/>
              </a:rPr>
              <a:t>Бездіяльність на уроці, відсутність розумової праці там, де вона повинна бути – головна причина відсутності вільного часу</a:t>
            </a:r>
          </a:p>
          <a:p>
            <a:pPr algn="r">
              <a:buNone/>
            </a:pPr>
            <a:r>
              <a:rPr lang="uk-UA" sz="3500" dirty="0" err="1" smtClean="0">
                <a:latin typeface="Monotype Corsiva" pitchFamily="66" charset="0"/>
              </a:rPr>
              <a:t>Демокріт</a:t>
            </a:r>
            <a:r>
              <a:rPr lang="uk-UA" sz="1700" dirty="0" smtClean="0"/>
              <a:t> </a:t>
            </a:r>
            <a:endParaRPr lang="ru-RU" sz="17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2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 descr="oblako-picture-color.png"/>
          <p:cNvPicPr>
            <a:picLocks noChangeAspect="1"/>
          </p:cNvPicPr>
          <p:nvPr/>
        </p:nvPicPr>
        <p:blipFill>
          <a:blip r:embed="rId2" cstate="print"/>
          <a:srcRect b="6850"/>
          <a:stretch>
            <a:fillRect/>
          </a:stretch>
        </p:blipFill>
        <p:spPr>
          <a:xfrm flipH="1">
            <a:off x="6516216" y="3789040"/>
            <a:ext cx="1905176" cy="12241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Обери свій настрій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latin typeface="Times New Roman" pitchFamily="18" charset="0"/>
                <a:cs typeface="Times New Roman" pitchFamily="18" charset="0"/>
              </a:rPr>
              <a:t>(на початку уроку)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oblako-picture-color.png"/>
          <p:cNvPicPr>
            <a:picLocks noChangeAspect="1"/>
          </p:cNvPicPr>
          <p:nvPr/>
        </p:nvPicPr>
        <p:blipFill>
          <a:blip r:embed="rId3" cstate="print"/>
          <a:srcRect b="6850"/>
          <a:stretch>
            <a:fillRect/>
          </a:stretch>
        </p:blipFill>
        <p:spPr>
          <a:xfrm>
            <a:off x="971600" y="1844824"/>
            <a:ext cx="1568968" cy="1008112"/>
          </a:xfrm>
          <a:prstGeom prst="rect">
            <a:avLst/>
          </a:prstGeom>
        </p:spPr>
      </p:pic>
      <p:pic>
        <p:nvPicPr>
          <p:cNvPr id="8" name="Содержимое 7" descr="1c874615d111.gif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2843808" y="4581128"/>
            <a:ext cx="1674341" cy="1674341"/>
          </a:xfrm>
        </p:spPr>
      </p:pic>
      <p:sp>
        <p:nvSpPr>
          <p:cNvPr id="10" name="Выноска-облако 9"/>
          <p:cNvSpPr/>
          <p:nvPr/>
        </p:nvSpPr>
        <p:spPr>
          <a:xfrm>
            <a:off x="3563888" y="2996952"/>
            <a:ext cx="1728192" cy="720080"/>
          </a:xfrm>
          <a:prstGeom prst="cloudCallout">
            <a:avLst>
              <a:gd name="adj1" fmla="val 40140"/>
              <a:gd name="adj2" fmla="val -15606"/>
            </a:avLst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олния 8"/>
          <p:cNvSpPr/>
          <p:nvPr/>
        </p:nvSpPr>
        <p:spPr>
          <a:xfrm>
            <a:off x="3635896" y="2852936"/>
            <a:ext cx="936104" cy="936104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0_8c135_9a308f3_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3573016"/>
            <a:ext cx="1656184" cy="1725192"/>
          </a:xfrm>
          <a:prstGeom prst="rect">
            <a:avLst/>
          </a:prstGeom>
        </p:spPr>
      </p:pic>
      <p:sp>
        <p:nvSpPr>
          <p:cNvPr id="12" name="Капля 11"/>
          <p:cNvSpPr/>
          <p:nvPr/>
        </p:nvSpPr>
        <p:spPr>
          <a:xfrm>
            <a:off x="7380312" y="5517232"/>
            <a:ext cx="144016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Капля 13"/>
          <p:cNvSpPr/>
          <p:nvPr/>
        </p:nvSpPr>
        <p:spPr>
          <a:xfrm>
            <a:off x="7308304" y="5085184"/>
            <a:ext cx="160784" cy="232792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Капля 14"/>
          <p:cNvSpPr/>
          <p:nvPr/>
        </p:nvSpPr>
        <p:spPr>
          <a:xfrm>
            <a:off x="6948264" y="4941168"/>
            <a:ext cx="144016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Капля 16"/>
          <p:cNvSpPr/>
          <p:nvPr/>
        </p:nvSpPr>
        <p:spPr>
          <a:xfrm>
            <a:off x="7812360" y="4941168"/>
            <a:ext cx="144016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Выноска-облако 17"/>
          <p:cNvSpPr/>
          <p:nvPr/>
        </p:nvSpPr>
        <p:spPr>
          <a:xfrm>
            <a:off x="2555776" y="5373216"/>
            <a:ext cx="1728192" cy="720080"/>
          </a:xfrm>
          <a:prstGeom prst="cloudCallout">
            <a:avLst>
              <a:gd name="adj1" fmla="val 40140"/>
              <a:gd name="adj2" fmla="val -15606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Содержимое 7" descr="1c874615d11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1700808"/>
            <a:ext cx="1674341" cy="1674341"/>
          </a:xfrm>
          <a:prstGeom prst="rect">
            <a:avLst/>
          </a:prstGeom>
        </p:spPr>
      </p:pic>
      <p:pic>
        <p:nvPicPr>
          <p:cNvPr id="20" name="Рисунок 19" descr="40ced765c5da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31276" y="1844824"/>
            <a:ext cx="1085927" cy="980728"/>
          </a:xfrm>
          <a:prstGeom prst="rect">
            <a:avLst/>
          </a:prstGeom>
        </p:spPr>
      </p:pic>
      <p:pic>
        <p:nvPicPr>
          <p:cNvPr id="21" name="Рисунок 20" descr="plant001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9552" y="4437112"/>
            <a:ext cx="1319230" cy="1152128"/>
          </a:xfrm>
          <a:prstGeom prst="rect">
            <a:avLst/>
          </a:prstGeom>
        </p:spPr>
      </p:pic>
      <p:sp>
        <p:nvSpPr>
          <p:cNvPr id="24" name="Капля 23"/>
          <p:cNvSpPr/>
          <p:nvPr/>
        </p:nvSpPr>
        <p:spPr>
          <a:xfrm flipH="1">
            <a:off x="4860032" y="3717032"/>
            <a:ext cx="72008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Капля 24"/>
          <p:cNvSpPr/>
          <p:nvPr/>
        </p:nvSpPr>
        <p:spPr>
          <a:xfrm flipH="1">
            <a:off x="4860032" y="4005064"/>
            <a:ext cx="72008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Капля 25"/>
          <p:cNvSpPr/>
          <p:nvPr/>
        </p:nvSpPr>
        <p:spPr>
          <a:xfrm flipH="1">
            <a:off x="5148064" y="4221088"/>
            <a:ext cx="72008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Капля 26"/>
          <p:cNvSpPr/>
          <p:nvPr/>
        </p:nvSpPr>
        <p:spPr>
          <a:xfrm flipH="1">
            <a:off x="5148064" y="3789040"/>
            <a:ext cx="72008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Капля 27"/>
          <p:cNvSpPr/>
          <p:nvPr/>
        </p:nvSpPr>
        <p:spPr>
          <a:xfrm flipH="1">
            <a:off x="4283968" y="3789040"/>
            <a:ext cx="72008" cy="216024"/>
          </a:xfrm>
          <a:prstGeom prst="teardrop">
            <a:avLst>
              <a:gd name="adj" fmla="val 160470"/>
            </a:avLst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Кубик-рубик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03648" y="3501008"/>
            <a:ext cx="1944216" cy="15121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Гриби-паразити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60032" y="1772816"/>
            <a:ext cx="1944216" cy="151216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Мікориза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27784" y="1772816"/>
            <a:ext cx="1872208" cy="151216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Грунтові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сапротрофи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91880" y="4941168"/>
            <a:ext cx="2376264" cy="144016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200" dirty="0" err="1" smtClean="0">
                <a:latin typeface="Times New Roman" pitchFamily="18" charset="0"/>
                <a:cs typeface="Times New Roman" pitchFamily="18" charset="0"/>
              </a:rPr>
              <a:t>Дереворуйнуючі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гриби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940152" y="3573016"/>
            <a:ext cx="2016224" cy="1512168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Гриби-симбіотрофи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315256">
            <a:off x="468860" y="3486704"/>
            <a:ext cx="3214646" cy="190573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 rot="21276450">
            <a:off x="594390" y="3760967"/>
            <a:ext cx="258250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Оселяються на живих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організмах і 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заподіюють йому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шкоду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0727">
            <a:off x="4889373" y="1496624"/>
            <a:ext cx="2791381" cy="190573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 rot="548781">
            <a:off x="5096421" y="1780559"/>
            <a:ext cx="20152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Взаємовигідний 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симбіоз коренів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рослин з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міцелієм грибів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125915">
            <a:off x="2457491" y="1451578"/>
            <a:ext cx="2791381" cy="190573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 rot="21101632">
            <a:off x="2625903" y="1825273"/>
            <a:ext cx="192854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Джерелом їжі 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є відмерлі 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рештки в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грунті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3888" y="4869160"/>
            <a:ext cx="3050613" cy="161738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3707904" y="5013176"/>
            <a:ext cx="25328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Джерелом поживних 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речовин є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відмерла деревина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00727">
            <a:off x="5732035" y="3390808"/>
            <a:ext cx="3148977" cy="1557998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 rot="427837">
            <a:off x="5921605" y="3506775"/>
            <a:ext cx="24765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Вступають у симбіоз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із коренями 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рослин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75856" y="3429000"/>
            <a:ext cx="271901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Дай </a:t>
            </a:r>
            <a:r>
              <a:rPr lang="ru-RU" sz="28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визначення</a:t>
            </a: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термінам</a:t>
            </a:r>
            <a:endParaRPr lang="uk-UA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Розв’яжи задачу.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Скільки грибів можна зібрати в лісі площею 5 га, якщо відомо, що 1га лісу дає близько 100 кг грибів.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74778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123931">
            <a:off x="1115616" y="3284984"/>
            <a:ext cx="1915068" cy="2142280"/>
          </a:xfrm>
          <a:prstGeom prst="rect">
            <a:avLst/>
          </a:prstGeom>
        </p:spPr>
      </p:pic>
      <p:pic>
        <p:nvPicPr>
          <p:cNvPr id="6" name="Рисунок 5" descr="80781347_large_cfe5de40e9b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88146">
            <a:off x="2843808" y="3284984"/>
            <a:ext cx="1758559" cy="2104851"/>
          </a:xfrm>
          <a:prstGeom prst="rect">
            <a:avLst/>
          </a:prstGeom>
        </p:spPr>
      </p:pic>
      <p:sp>
        <p:nvSpPr>
          <p:cNvPr id="8" name="Равно 7"/>
          <p:cNvSpPr/>
          <p:nvPr/>
        </p:nvSpPr>
        <p:spPr>
          <a:xfrm>
            <a:off x="5652120" y="3933056"/>
            <a:ext cx="792088" cy="770384"/>
          </a:xfrm>
          <a:prstGeom prst="mathEqual">
            <a:avLst>
              <a:gd name="adj1" fmla="val 12806"/>
              <a:gd name="adj2" fmla="val 1176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Рисунок 8" descr="0_68703_7a5c2fd1_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04248" y="3284984"/>
            <a:ext cx="1739683" cy="190476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236296" y="2060848"/>
            <a:ext cx="972714" cy="31547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99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?</a:t>
            </a:r>
            <a:endParaRPr lang="ru-RU" sz="199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Отруйні гриби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Гриби, що утворюють грибні токсини, називаються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отруйними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. Отруєння, викликані такими грибами - це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первинні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 отруєння.  Крім того отруйні речовини  можуть накопичуватися у їстівних грибах, що зростають на узбіччі доріг. Такий тип отруєння має назву – </a:t>
            </a:r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вторинне</a:t>
            </a: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. Тяжкість  отруєння залежить від виду самого токсину і від його кількості, що потрапила в організм.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Пам’ятка грибнику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Не брати невідомі гриби; не порівнювати із малюнками у визначнику чи довіднику; не збирати грибів старих та в’ялих; не збирати на узбіччях доріг, у лісозахисних насадженнях поблизу с/г полів; не куштувати сирих грибів; не купувати гриби на стихійних ринках у незнайомих людей.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74526_138552752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1772816"/>
            <a:ext cx="3048006" cy="30480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Міфи про гриби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№ 1. Личинки комах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слизні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їдять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отруйних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грибів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Їдять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апетитом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Якщо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добре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придивитися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лісі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побачити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отруйні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гриби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поточені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личинками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грибних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комариків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об'їдені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різними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слимаками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74780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07804" y="1916832"/>
            <a:ext cx="2759381" cy="29249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Міфи про гриби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Міф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№ 2. 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Отруйні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гриби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обов'язково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мають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неприємний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запах. 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Дійсно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деякі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них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неприємно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пахнуть,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запах,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приміром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блідої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поганки,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нічим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відрізняється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запаху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печериць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338</Words>
  <Application>Microsoft Office PowerPoint</Application>
  <PresentationFormat>Экран (4:3)</PresentationFormat>
  <Paragraphs>67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Значення грибів у житті людини. Отруйні шапинкові гриби</vt:lpstr>
      <vt:lpstr>Слайд 2</vt:lpstr>
      <vt:lpstr>Обери свій настрій (на початку уроку)</vt:lpstr>
      <vt:lpstr>Кубик-рубик</vt:lpstr>
      <vt:lpstr>Слайд 5</vt:lpstr>
      <vt:lpstr>Отруйні гриби</vt:lpstr>
      <vt:lpstr>Пам’ятка грибнику</vt:lpstr>
      <vt:lpstr>Міфи про гриби</vt:lpstr>
      <vt:lpstr>Міфи про гриби</vt:lpstr>
      <vt:lpstr>Міфи про гриби</vt:lpstr>
      <vt:lpstr>Міфи про гриби</vt:lpstr>
      <vt:lpstr>Смертельно отруйні гриби</vt:lpstr>
      <vt:lpstr>З якими їстівними грибами можна сплутати</vt:lpstr>
      <vt:lpstr>З якими їстівними грибами можна сплутати</vt:lpstr>
      <vt:lpstr>З якими їстівними грибами можна сплутати </vt:lpstr>
      <vt:lpstr>Гриби Червоної книги</vt:lpstr>
      <vt:lpstr>Домашнє завдання</vt:lpstr>
      <vt:lpstr>Обери свій настрій  (в кінці уроку)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Значення грибів у житті людини. Отруйні шапинкові гриби</dc:title>
  <dc:creator>Ярослав</dc:creator>
  <cp:lastModifiedBy>Ярослав</cp:lastModifiedBy>
  <cp:revision>25</cp:revision>
  <dcterms:created xsi:type="dcterms:W3CDTF">2015-02-11T23:16:57Z</dcterms:created>
  <dcterms:modified xsi:type="dcterms:W3CDTF">2015-02-12T05:47:11Z</dcterms:modified>
</cp:coreProperties>
</file>