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63" r:id="rId3"/>
    <p:sldId id="265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82" r:id="rId12"/>
    <p:sldId id="277" r:id="rId13"/>
    <p:sldId id="281" r:id="rId14"/>
    <p:sldId id="290" r:id="rId15"/>
    <p:sldId id="280" r:id="rId16"/>
    <p:sldId id="279" r:id="rId17"/>
    <p:sldId id="292" r:id="rId18"/>
    <p:sldId id="291" r:id="rId19"/>
    <p:sldId id="293" r:id="rId20"/>
    <p:sldId id="294" r:id="rId21"/>
    <p:sldId id="295" r:id="rId22"/>
    <p:sldId id="297" r:id="rId23"/>
    <p:sldId id="270" r:id="rId24"/>
    <p:sldId id="266" r:id="rId25"/>
    <p:sldId id="268" r:id="rId26"/>
    <p:sldId id="296" r:id="rId27"/>
    <p:sldId id="269" r:id="rId28"/>
    <p:sldId id="27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33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2C2A724-AF48-420E-B389-68EC89993DD9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3A88D05-A379-43E8-B748-ABE3DF8D6D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User\&#1056;&#1072;&#1073;&#1086;&#1095;&#1080;&#1081;%20&#1089;&#1090;&#1086;&#1083;\&#1062;&#1080;&#1092;&#1088;&#1086;&#1074;&#1110;%20&#1088;&#1077;&#1089;&#1091;&#1088;&#1089;&#1080;%202016\&#1064;&#1077;&#1074;&#1095;&#1077;&#1085;&#1082;&#1072;\&#1059;&#1088;&#1086;&#1082;%204\&#1057;&#1086;&#1083;&#1086;&#1074;&#1111;%20-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772400" cy="914400"/>
          </a:xfrm>
        </p:spPr>
        <p:txBody>
          <a:bodyPr>
            <a:noAutofit/>
          </a:bodyPr>
          <a:lstStyle/>
          <a:p>
            <a:r>
              <a:rPr lang="uk-UA" sz="3200" dirty="0" smtClean="0">
                <a:solidFill>
                  <a:srgbClr val="FF0000"/>
                </a:solidFill>
              </a:rPr>
              <a:t>Б.Грінченко – майстер реалістичної прози. Оповідання </a:t>
            </a:r>
            <a:r>
              <a:rPr lang="uk-UA" sz="3200" dirty="0" err="1" smtClean="0">
                <a:solidFill>
                  <a:srgbClr val="FF0000"/>
                </a:solidFill>
              </a:rPr>
              <a:t>“Дзвоник”</a:t>
            </a:r>
            <a:r>
              <a:rPr lang="uk-UA" sz="3200" dirty="0" smtClean="0">
                <a:solidFill>
                  <a:srgbClr val="FF0000"/>
                </a:solidFill>
              </a:rPr>
              <a:t/>
            </a:r>
            <a:br>
              <a:rPr lang="uk-UA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4713502"/>
            <a:ext cx="4572000" cy="194421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r>
              <a:rPr lang="uk-UA" sz="1800" b="1" dirty="0" smtClean="0"/>
              <a:t>Підготувала</a:t>
            </a:r>
            <a:r>
              <a:rPr lang="uk-UA" sz="1800" dirty="0" smtClean="0"/>
              <a:t> :</a:t>
            </a:r>
          </a:p>
          <a:p>
            <a:pPr>
              <a:buNone/>
            </a:pPr>
            <a:r>
              <a:rPr lang="uk-UA" sz="1800" dirty="0" smtClean="0"/>
              <a:t>вчитель української мови та  літератури </a:t>
            </a:r>
          </a:p>
          <a:p>
            <a:pPr>
              <a:buNone/>
            </a:pPr>
            <a:r>
              <a:rPr lang="uk-UA" sz="1800" dirty="0" smtClean="0"/>
              <a:t>Звенигородської загальноосвітньої</a:t>
            </a:r>
          </a:p>
          <a:p>
            <a:pPr>
              <a:buNone/>
            </a:pPr>
            <a:r>
              <a:rPr lang="uk-UA" sz="1800" dirty="0" smtClean="0"/>
              <a:t>школи І – ІІІ ст. № 2 Звенигородської районної ради</a:t>
            </a:r>
          </a:p>
          <a:p>
            <a:pPr>
              <a:buNone/>
            </a:pPr>
            <a:r>
              <a:rPr lang="uk-UA" sz="1800" i="1" dirty="0" smtClean="0"/>
              <a:t>Павленко Тетяна Олексіївна</a:t>
            </a:r>
            <a:endParaRPr lang="ru-RU" sz="1800" i="1" dirty="0"/>
          </a:p>
        </p:txBody>
      </p:sp>
      <p:pic>
        <p:nvPicPr>
          <p:cNvPr id="4" name="Picture 6" descr="C:\Users\GigaLine\Desktop\Грінченко\1432022554_grustnye-statusy-30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 flipH="1">
            <a:off x="33659" y="3359249"/>
            <a:ext cx="2491274" cy="3501008"/>
          </a:xfrm>
          <a:prstGeom prst="rect">
            <a:avLst/>
          </a:prstGeom>
          <a:noFill/>
        </p:spPr>
      </p:pic>
      <p:pic>
        <p:nvPicPr>
          <p:cNvPr id="5" name="Picture 4" descr="C:\Users\GigaLine\Desktop\Грінченко\1.pn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flipH="1">
            <a:off x="1303902" y="2636912"/>
            <a:ext cx="2520280" cy="2690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GigaLine\Desktop\Грінченко\Niftw4OQRYg.jpg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0" y="0"/>
            <a:ext cx="9144000" cy="6860322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4392488" cy="2088232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rgbClr val="FFFF00"/>
                </a:solidFill>
              </a:rPr>
              <a:t>Чому він був </a:t>
            </a:r>
          </a:p>
          <a:p>
            <a:r>
              <a:rPr lang="uk-UA" sz="3200" dirty="0" smtClean="0">
                <a:solidFill>
                  <a:srgbClr val="FFFF00"/>
                </a:solidFill>
              </a:rPr>
              <a:t>для Наталі</a:t>
            </a:r>
          </a:p>
          <a:p>
            <a:r>
              <a:rPr lang="uk-UA" sz="3200" dirty="0" smtClean="0">
                <a:solidFill>
                  <a:srgbClr val="FFFF00"/>
                </a:solidFill>
              </a:rPr>
              <a:t>найбільшим лихом?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332656"/>
            <a:ext cx="7508376" cy="5400600"/>
          </a:xfrm>
        </p:spPr>
        <p:txBody>
          <a:bodyPr/>
          <a:lstStyle/>
          <a:p>
            <a:r>
              <a:rPr lang="uk-UA" sz="6000" dirty="0" smtClean="0">
                <a:solidFill>
                  <a:srgbClr val="FF0000"/>
                </a:solidFill>
              </a:rPr>
              <a:t>Дзвоник!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rgbClr val="FF0000"/>
                </a:solidFill>
              </a:rPr>
              <a:t/>
            </a:r>
            <a:br>
              <a:rPr lang="uk-UA" dirty="0" smtClean="0">
                <a:solidFill>
                  <a:srgbClr val="FF0000"/>
                </a:solidFill>
              </a:rPr>
            </a:br>
            <a:r>
              <a:rPr lang="uk-UA" b="1" dirty="0" err="1" smtClean="0">
                <a:solidFill>
                  <a:srgbClr val="FF0000"/>
                </a:solidFill>
              </a:rPr>
              <a:t>“Він</a:t>
            </a:r>
            <a:r>
              <a:rPr lang="uk-UA" b="1" dirty="0" smtClean="0">
                <a:solidFill>
                  <a:srgbClr val="FF0000"/>
                </a:solidFill>
              </a:rPr>
              <a:t> дзвонив на день </a:t>
            </a:r>
            <a:br>
              <a:rPr lang="uk-UA" b="1" dirty="0" smtClean="0">
                <a:solidFill>
                  <a:srgbClr val="FF0000"/>
                </a:solidFill>
              </a:rPr>
            </a:br>
            <a:r>
              <a:rPr lang="uk-UA" b="1" dirty="0" smtClean="0">
                <a:solidFill>
                  <a:srgbClr val="FF0000"/>
                </a:solidFill>
              </a:rPr>
              <a:t>шістнадцять разів!”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C:\Users\GigaLine\Desktop\Грінченко\1.pn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 flipH="1">
            <a:off x="3851920" y="260648"/>
            <a:ext cx="3528392" cy="3469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8113570" cy="50296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Що мав би символізувати дзвоник?</a:t>
            </a:r>
            <a:endParaRPr lang="ru-RU" dirty="0"/>
          </a:p>
        </p:txBody>
      </p:sp>
      <p:pic>
        <p:nvPicPr>
          <p:cNvPr id="4" name="Picture 2" descr="C:\Users\GigaLine\Desktop\Грінченко\7_copy_copy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4572000" y="2914080"/>
            <a:ext cx="3183720" cy="3087653"/>
          </a:xfrm>
          <a:prstGeom prst="rect">
            <a:avLst/>
          </a:prstGeom>
          <a:noFill/>
        </p:spPr>
      </p:pic>
      <p:sp>
        <p:nvSpPr>
          <p:cNvPr id="7" name="Блок-схема: перфолента 6"/>
          <p:cNvSpPr/>
          <p:nvPr/>
        </p:nvSpPr>
        <p:spPr>
          <a:xfrm>
            <a:off x="1115616" y="2564904"/>
            <a:ext cx="2088232" cy="936104"/>
          </a:xfrm>
          <a:prstGeom prst="flowChartPunchedTap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Нові успіхи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539552" y="5445224"/>
            <a:ext cx="2088232" cy="93610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Цікаві уроки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2483768" y="3861048"/>
            <a:ext cx="2088232" cy="1080120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Улюблені вчителі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6732240" y="2996952"/>
            <a:ext cx="2088232" cy="936104"/>
          </a:xfrm>
          <a:prstGeom prst="flowChartPunchedTap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Вірні друзі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3419872" y="5229200"/>
            <a:ext cx="2088232" cy="1110208"/>
          </a:xfrm>
          <a:prstGeom prst="flowChartPunchedTap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Продовження розвитку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755576" y="1196752"/>
            <a:ext cx="2088232" cy="1080120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Початок навчання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3707904" y="1844824"/>
            <a:ext cx="2088232" cy="1138808"/>
          </a:xfrm>
          <a:prstGeom prst="flowChartPunchedTap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400" b="1" dirty="0" smtClean="0">
              <a:solidFill>
                <a:schemeClr val="bg1"/>
              </a:solidFill>
            </a:endParaRPr>
          </a:p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Чарівливий переспів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6804248" y="5085184"/>
            <a:ext cx="2088232" cy="936104"/>
          </a:xfrm>
          <a:prstGeom prst="flowChartPunchedTap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800" b="1" dirty="0" smtClean="0">
              <a:solidFill>
                <a:schemeClr val="bg1"/>
              </a:solidFill>
            </a:endParaRPr>
          </a:p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Радість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Блок-схема: перфолента 14"/>
          <p:cNvSpPr/>
          <p:nvPr/>
        </p:nvSpPr>
        <p:spPr>
          <a:xfrm>
            <a:off x="6444208" y="1412776"/>
            <a:ext cx="2088232" cy="936104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Мелодійність 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7" descr="C:\Users\GigaLine\Desktop\Грінченко\tuman-03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1547664" y="1412776"/>
            <a:ext cx="6336704" cy="4231072"/>
          </a:xfrm>
          <a:prstGeom prst="rect">
            <a:avLst/>
          </a:prstGeom>
          <a:noFill/>
        </p:spPr>
      </p:pic>
      <p:sp>
        <p:nvSpPr>
          <p:cNvPr id="7" name="Молния 6"/>
          <p:cNvSpPr/>
          <p:nvPr/>
        </p:nvSpPr>
        <p:spPr>
          <a:xfrm rot="17001857">
            <a:off x="875656" y="4778391"/>
            <a:ext cx="2168624" cy="1664568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9" name="Молния 8"/>
          <p:cNvSpPr/>
          <p:nvPr/>
        </p:nvSpPr>
        <p:spPr>
          <a:xfrm rot="1202088" flipH="1">
            <a:off x="6516216" y="2708920"/>
            <a:ext cx="1775048" cy="182535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6" name="Молния 5"/>
          <p:cNvSpPr/>
          <p:nvPr/>
        </p:nvSpPr>
        <p:spPr>
          <a:xfrm rot="20648871">
            <a:off x="827584" y="2492896"/>
            <a:ext cx="2016224" cy="1512168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10" name="Молния 9"/>
          <p:cNvSpPr/>
          <p:nvPr/>
        </p:nvSpPr>
        <p:spPr>
          <a:xfrm flipH="1">
            <a:off x="6300192" y="1052736"/>
            <a:ext cx="1766664" cy="1761728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8" name="Молния 7"/>
          <p:cNvSpPr/>
          <p:nvPr/>
        </p:nvSpPr>
        <p:spPr>
          <a:xfrm>
            <a:off x="2195736" y="980728"/>
            <a:ext cx="1744960" cy="1600944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4" name="Picture 3" descr="C:\Users\GigaLine\Desktop\Грінченко\124760097_13708644.gif"/>
          <p:cNvPicPr>
            <a:picLocks noChangeAspect="1" noChangeArrowheads="1" noCrop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 rot="180778">
            <a:off x="3700196" y="3997356"/>
            <a:ext cx="2512721" cy="25127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720080"/>
          </a:xfrm>
        </p:spPr>
        <p:txBody>
          <a:bodyPr/>
          <a:lstStyle/>
          <a:p>
            <a:r>
              <a:rPr lang="uk-UA" dirty="0" smtClean="0"/>
              <a:t>Символом чого був насправді?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124744"/>
            <a:ext cx="7776864" cy="53285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         </a:t>
            </a:r>
            <a:r>
              <a:rPr lang="uk-UA" sz="3200" b="1" dirty="0" smtClean="0">
                <a:solidFill>
                  <a:srgbClr val="FF0000"/>
                </a:solidFill>
              </a:rPr>
              <a:t>Здригання</a:t>
            </a:r>
            <a:r>
              <a:rPr lang="uk-UA" b="1" dirty="0" smtClean="0">
                <a:solidFill>
                  <a:srgbClr val="FF0000"/>
                </a:solidFill>
              </a:rPr>
              <a:t>                                    </a:t>
            </a:r>
            <a:r>
              <a:rPr lang="uk-UA" sz="3200" b="1" dirty="0" smtClean="0">
                <a:solidFill>
                  <a:srgbClr val="FF0000"/>
                </a:solidFill>
              </a:rPr>
              <a:t>Страх</a:t>
            </a:r>
            <a:r>
              <a:rPr lang="uk-UA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Відчай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                                                                                              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0000"/>
                </a:solidFill>
              </a:rPr>
              <a:t>                                                                Насміхання</a:t>
            </a: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Образи</a:t>
            </a: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b="1" dirty="0" smtClean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31840" y="4293096"/>
            <a:ext cx="5760640" cy="21385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err="1" smtClean="0">
                <a:solidFill>
                  <a:schemeClr val="bg1"/>
                </a:solidFill>
              </a:rPr>
              <a:t>“Дзвоник</a:t>
            </a:r>
            <a:r>
              <a:rPr lang="uk-UA" sz="2400" b="1" dirty="0" smtClean="0">
                <a:solidFill>
                  <a:schemeClr val="bg1"/>
                </a:solidFill>
              </a:rPr>
              <a:t> будив її - вона вставала,</a:t>
            </a:r>
          </a:p>
          <a:p>
            <a:r>
              <a:rPr lang="uk-UA" sz="2400" b="1" dirty="0" smtClean="0">
                <a:solidFill>
                  <a:schemeClr val="bg1"/>
                </a:solidFill>
              </a:rPr>
              <a:t>кликав снідати - вона йшла, </a:t>
            </a:r>
          </a:p>
          <a:p>
            <a:r>
              <a:rPr lang="uk-UA" sz="2400" b="1" dirty="0" smtClean="0">
                <a:solidFill>
                  <a:schemeClr val="bg1"/>
                </a:solidFill>
              </a:rPr>
              <a:t>велів учитися - вона вчилася,випускав з класу… і наказував сідати – вона </a:t>
            </a:r>
            <a:r>
              <a:rPr lang="uk-UA" sz="2400" b="1" dirty="0" err="1" smtClean="0">
                <a:solidFill>
                  <a:schemeClr val="bg1"/>
                </a:solidFill>
              </a:rPr>
              <a:t>слухалася”</a:t>
            </a:r>
            <a:r>
              <a:rPr lang="uk-UA" sz="2400" b="1" dirty="0" smtClean="0">
                <a:solidFill>
                  <a:schemeClr val="bg1"/>
                </a:solidFill>
              </a:rPr>
              <a:t>.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6" grpId="0" animBg="1"/>
      <p:bldP spid="10" grpId="0" animBg="1"/>
      <p:bldP spid="8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:\_ЗБЕРЕЖЕННО\Pictures\Оформлення\Люди\imgpreview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772400" cy="792088"/>
          </a:xfrm>
        </p:spPr>
        <p:txBody>
          <a:bodyPr/>
          <a:lstStyle/>
          <a:p>
            <a:r>
              <a:rPr lang="uk-UA" dirty="0" err="1" smtClean="0"/>
              <a:t>“Їй</a:t>
            </a:r>
            <a:r>
              <a:rPr lang="uk-UA" dirty="0" smtClean="0"/>
              <a:t> снилося рідне село…”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72816"/>
            <a:ext cx="8208912" cy="4572000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Дитячий гамір, сміх</a:t>
            </a:r>
          </a:p>
          <a:p>
            <a:r>
              <a:rPr lang="uk-UA" b="1" dirty="0" smtClean="0">
                <a:solidFill>
                  <a:srgbClr val="7030A0"/>
                </a:solidFill>
              </a:rPr>
              <a:t>Наталя – пташка</a:t>
            </a:r>
          </a:p>
          <a:p>
            <a:endParaRPr lang="uk-UA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uk-UA" b="1" dirty="0" smtClean="0">
                <a:solidFill>
                  <a:srgbClr val="FF0000"/>
                </a:solidFill>
              </a:rPr>
              <a:t>                 </a:t>
            </a:r>
          </a:p>
          <a:p>
            <a:endParaRPr lang="uk-UA" b="1" dirty="0" smtClean="0">
              <a:solidFill>
                <a:srgbClr val="FF0000"/>
              </a:solidFill>
            </a:endParaRPr>
          </a:p>
          <a:p>
            <a:r>
              <a:rPr lang="uk-UA" b="1" dirty="0" smtClean="0">
                <a:solidFill>
                  <a:srgbClr val="FF0000"/>
                </a:solidFill>
              </a:rPr>
              <a:t>                                                   </a:t>
            </a:r>
            <a:r>
              <a:rPr lang="uk-UA" sz="3200" b="1" dirty="0" smtClean="0">
                <a:solidFill>
                  <a:srgbClr val="FFFF00"/>
                </a:solidFill>
              </a:rPr>
              <a:t>Подруга </a:t>
            </a:r>
          </a:p>
          <a:p>
            <a:pPr>
              <a:buNone/>
            </a:pPr>
            <a:r>
              <a:rPr lang="uk-UA" sz="3200" b="1" dirty="0" smtClean="0">
                <a:solidFill>
                  <a:srgbClr val="FFFF00"/>
                </a:solidFill>
              </a:rPr>
              <a:t>                                                                   Оксанка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5" name="Picture 4" descr="D:\_ЗБЕРЕЖЕННО\Pictures\Оформлення\73572631.gif"/>
          <p:cNvPicPr>
            <a:picLocks noChangeAspect="1" noChangeArrowheads="1" noCrop="1"/>
          </p:cNvPicPr>
          <p:nvPr/>
        </p:nvPicPr>
        <p:blipFill>
          <a:blip r:embed="rId3" cstate="print">
            <a:lum bright="20000" contrast="20000"/>
          </a:blip>
          <a:srcRect/>
          <a:stretch>
            <a:fillRect/>
          </a:stretch>
        </p:blipFill>
        <p:spPr bwMode="auto">
          <a:xfrm>
            <a:off x="3851409" y="476672"/>
            <a:ext cx="5292591" cy="3528393"/>
          </a:xfrm>
          <a:prstGeom prst="rect">
            <a:avLst/>
          </a:prstGeom>
          <a:noFill/>
        </p:spPr>
      </p:pic>
      <p:pic>
        <p:nvPicPr>
          <p:cNvPr id="7" name="Picture 9" descr="C:\Users\GigaLine\Desktop\Грінченко\819178803.gif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323527" y="4149079"/>
            <a:ext cx="3600401" cy="2542437"/>
          </a:xfrm>
          <a:prstGeom prst="rect">
            <a:avLst/>
          </a:prstGeom>
          <a:noFill/>
        </p:spPr>
      </p:pic>
      <p:pic>
        <p:nvPicPr>
          <p:cNvPr id="9" name="Picture 5" descr="D:\_ЗБЕРЕЖЕННО\Pictures\Оформлення\Природа\Тварини\152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789040"/>
            <a:ext cx="2117035" cy="13231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C:\Users\GigaLine\Desktop\Грінченко\821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188640"/>
            <a:ext cx="9073960" cy="6669360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7177466" cy="157327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Завдання: </a:t>
            </a:r>
            <a:r>
              <a:rPr lang="uk-UA" sz="2800" dirty="0" smtClean="0">
                <a:solidFill>
                  <a:srgbClr val="FFFF00"/>
                </a:solidFill>
              </a:rPr>
              <a:t>знайдіть у тексті  місце, де описано відношення   Наталі  до  дзвоника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 “І пішли дні за днями…”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5013176"/>
            <a:ext cx="6840760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err="1" smtClean="0">
                <a:solidFill>
                  <a:schemeClr val="bg1"/>
                </a:solidFill>
              </a:rPr>
              <a:t>“Зненависть</a:t>
            </a:r>
            <a:r>
              <a:rPr lang="uk-UA" sz="2800" i="1" dirty="0" smtClean="0">
                <a:solidFill>
                  <a:schemeClr val="bg1"/>
                </a:solidFill>
              </a:rPr>
              <a:t> задавнена почала перемінятися на одчай. Ніколи вона не вирветься з тієї тюрми…”</a:t>
            </a:r>
            <a:endParaRPr lang="ru-RU" sz="28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GigaLine\Desktop\Грінченко\4969707_2bd0328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251520" y="188640"/>
            <a:ext cx="3888432" cy="65093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</a:rPr>
              <a:t>Наслідки. </a:t>
            </a:r>
            <a:r>
              <a:rPr lang="uk-UA" sz="3200" dirty="0" smtClean="0">
                <a:solidFill>
                  <a:srgbClr val="FFFF00"/>
                </a:solidFill>
              </a:rPr>
              <a:t>Знайдіть цитати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67944" y="1196752"/>
            <a:ext cx="4618856" cy="5256584"/>
          </a:xfrm>
        </p:spPr>
        <p:txBody>
          <a:bodyPr>
            <a:normAutofit lnSpcReduction="10000"/>
          </a:bodyPr>
          <a:lstStyle/>
          <a:p>
            <a:r>
              <a:rPr lang="uk-UA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“зовсім</a:t>
            </a:r>
            <a:r>
              <a:rPr lang="uk-UA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перестала вірити своїй голові; вона вірила тільки тому. Що скаже вчителька, а своя думка в неї замирала, переставала жити, </a:t>
            </a:r>
            <a:r>
              <a:rPr lang="uk-UA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працювати.”</a:t>
            </a:r>
            <a:endParaRPr lang="uk-UA" dirty="0" smtClean="0"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r>
              <a:rPr lang="uk-UA" dirty="0" err="1" smtClean="0">
                <a:solidFill>
                  <a:srgbClr val="FFFF00"/>
                </a:solidFill>
              </a:rPr>
              <a:t>“Серед</a:t>
            </a:r>
            <a:r>
              <a:rPr lang="uk-UA" dirty="0" smtClean="0">
                <a:solidFill>
                  <a:srgbClr val="FFFF00"/>
                </a:solidFill>
              </a:rPr>
              <a:t> людей жила Наталя в </a:t>
            </a:r>
            <a:r>
              <a:rPr lang="uk-UA" dirty="0" err="1" smtClean="0">
                <a:solidFill>
                  <a:srgbClr val="FFFF00"/>
                </a:solidFill>
              </a:rPr>
              <a:t>самотині”</a:t>
            </a:r>
            <a:endParaRPr lang="uk-UA" dirty="0" smtClean="0">
              <a:solidFill>
                <a:srgbClr val="FFFF00"/>
              </a:solidFill>
            </a:endParaRPr>
          </a:p>
          <a:p>
            <a:r>
              <a:rPr lang="uk-UA" dirty="0" err="1" smtClean="0">
                <a:solidFill>
                  <a:srgbClr val="FFFF00"/>
                </a:solidFill>
              </a:rPr>
              <a:t>“Не</a:t>
            </a:r>
            <a:r>
              <a:rPr lang="uk-UA" dirty="0" smtClean="0">
                <a:solidFill>
                  <a:srgbClr val="FFFF00"/>
                </a:solidFill>
              </a:rPr>
              <a:t> жила, а слухалася </a:t>
            </a:r>
            <a:r>
              <a:rPr lang="uk-UA" dirty="0" err="1" smtClean="0">
                <a:solidFill>
                  <a:srgbClr val="FFFF00"/>
                </a:solidFill>
              </a:rPr>
              <a:t>дзвоника”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D:\_ЗБЕРЕЖЕННО\Pictures\Оформлення\Природа\Птахи\693157332.gif"/>
          <p:cNvPicPr>
            <a:picLocks noChangeAspect="1" noChangeArrowheads="1" noCrop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>
            <a:off x="179512" y="188640"/>
            <a:ext cx="3528392" cy="2847916"/>
          </a:xfrm>
          <a:prstGeom prst="rect">
            <a:avLst/>
          </a:prstGeom>
          <a:noFill/>
        </p:spPr>
      </p:pic>
      <p:pic>
        <p:nvPicPr>
          <p:cNvPr id="7" name="Рисунок 6" descr="16236969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3455884"/>
            <a:ext cx="3842476" cy="31252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2636912"/>
            <a:ext cx="5050904" cy="1476776"/>
          </a:xfrm>
        </p:spPr>
        <p:txBody>
          <a:bodyPr/>
          <a:lstStyle/>
          <a:p>
            <a:r>
              <a:rPr lang="uk-UA" sz="3600" dirty="0" smtClean="0">
                <a:solidFill>
                  <a:srgbClr val="92D050"/>
                </a:solidFill>
              </a:rPr>
              <a:t>Характеристика</a:t>
            </a:r>
            <a:br>
              <a:rPr lang="uk-UA" sz="3600" dirty="0" smtClean="0">
                <a:solidFill>
                  <a:srgbClr val="92D050"/>
                </a:solidFill>
              </a:rPr>
            </a:br>
            <a:r>
              <a:rPr lang="uk-UA" sz="3600" dirty="0" smtClean="0">
                <a:solidFill>
                  <a:srgbClr val="92D050"/>
                </a:solidFill>
              </a:rPr>
              <a:t>головної героїні</a:t>
            </a:r>
            <a:endParaRPr lang="ru-RU" sz="3600" dirty="0">
              <a:solidFill>
                <a:srgbClr val="92D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352928" cy="602290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b="1" dirty="0" smtClean="0"/>
              <a:t>                                                                                         </a:t>
            </a:r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Дотепна</a:t>
            </a:r>
          </a:p>
          <a:p>
            <a:pPr>
              <a:buNone/>
            </a:pPr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                                                               </a:t>
            </a:r>
            <a:r>
              <a:rPr lang="uk-UA" b="1" dirty="0" smtClean="0">
                <a:solidFill>
                  <a:srgbClr val="00B0F0"/>
                </a:solidFill>
              </a:rPr>
              <a:t>Знала безліч казок і пісень</a:t>
            </a:r>
          </a:p>
          <a:p>
            <a:pPr>
              <a:buNone/>
            </a:pPr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                                                                  </a:t>
            </a:r>
            <a:r>
              <a:rPr lang="uk-UA" b="1" dirty="0" smtClean="0">
                <a:solidFill>
                  <a:srgbClr val="FFFF00"/>
                </a:solidFill>
              </a:rPr>
              <a:t>Виділялась серед подружок</a:t>
            </a:r>
          </a:p>
          <a:p>
            <a:pPr>
              <a:buNone/>
            </a:pPr>
            <a:r>
              <a:rPr lang="uk-UA" b="1" dirty="0" smtClean="0">
                <a:solidFill>
                  <a:srgbClr val="FFFF00"/>
                </a:solidFill>
              </a:rPr>
              <a:t>                                                                       вмінням розповідати історії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r>
              <a:rPr lang="uk-UA" sz="2800" b="1" dirty="0" smtClean="0">
                <a:solidFill>
                  <a:srgbClr val="FF0000"/>
                </a:solidFill>
              </a:rPr>
              <a:t>Ляпало недотепне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Селючка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Нерозумна</a:t>
            </a:r>
          </a:p>
          <a:p>
            <a:r>
              <a:rPr lang="uk-UA" sz="2800" b="1" dirty="0" err="1" smtClean="0">
                <a:solidFill>
                  <a:srgbClr val="FF0000"/>
                </a:solidFill>
              </a:rPr>
              <a:t>“середа”</a:t>
            </a:r>
            <a:endParaRPr lang="uk-UA" sz="2800" b="1" dirty="0" smtClean="0">
              <a:solidFill>
                <a:srgbClr val="FF0000"/>
              </a:solidFill>
            </a:endParaRPr>
          </a:p>
          <a:p>
            <a:r>
              <a:rPr lang="uk-UA" sz="2800" b="1" dirty="0" smtClean="0">
                <a:solidFill>
                  <a:srgbClr val="FF0000"/>
                </a:solidFill>
              </a:rPr>
              <a:t>Дурна</a:t>
            </a:r>
          </a:p>
          <a:p>
            <a:r>
              <a:rPr lang="uk-UA" sz="2800" b="1" dirty="0" smtClean="0">
                <a:solidFill>
                  <a:srgbClr val="FF0000"/>
                </a:solidFill>
              </a:rPr>
              <a:t>Дика</a:t>
            </a:r>
          </a:p>
          <a:p>
            <a:r>
              <a:rPr lang="uk-UA" sz="2800" b="1" dirty="0" err="1" smtClean="0">
                <a:solidFill>
                  <a:srgbClr val="FF0000"/>
                </a:solidFill>
              </a:rPr>
              <a:t>“Сонна</a:t>
            </a:r>
            <a:r>
              <a:rPr lang="uk-UA" sz="2800" b="1" dirty="0" smtClean="0">
                <a:solidFill>
                  <a:srgbClr val="FF0000"/>
                </a:solidFill>
              </a:rPr>
              <a:t> </a:t>
            </a:r>
            <a:r>
              <a:rPr lang="uk-UA" sz="2800" b="1" dirty="0" err="1" smtClean="0">
                <a:solidFill>
                  <a:srgbClr val="FF0000"/>
                </a:solidFill>
              </a:rPr>
              <a:t>середа”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Штриховая стрелка вправо 7"/>
          <p:cNvSpPr/>
          <p:nvPr/>
        </p:nvSpPr>
        <p:spPr>
          <a:xfrm>
            <a:off x="3131840" y="4365104"/>
            <a:ext cx="2088232" cy="158417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В інтернаті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Штриховая стрелка вправо 8"/>
          <p:cNvSpPr/>
          <p:nvPr/>
        </p:nvSpPr>
        <p:spPr>
          <a:xfrm flipH="1">
            <a:off x="2699792" y="980728"/>
            <a:ext cx="1656184" cy="106069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Вдома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GigaLine\Desktop\Грінченко\549903-3831x2554.jpg.600x350_q85_crop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0" y="1412775"/>
            <a:ext cx="9144000" cy="553243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80920" cy="1152128"/>
          </a:xfrm>
        </p:spPr>
        <p:txBody>
          <a:bodyPr>
            <a:normAutofit fontScale="92500" lnSpcReduction="20000"/>
          </a:bodyPr>
          <a:lstStyle/>
          <a:p>
            <a:r>
              <a:rPr lang="uk-UA" dirty="0" err="1" smtClean="0"/>
              <a:t>“Слухалася</a:t>
            </a:r>
            <a:r>
              <a:rPr lang="uk-UA" dirty="0" smtClean="0"/>
              <a:t> всього, що їй велено…ховалася від усіх у садку…спочатку, щоб виплакатися,потім для спокою, спостерігаючи за </a:t>
            </a:r>
            <a:r>
              <a:rPr lang="uk-UA" dirty="0" err="1" smtClean="0"/>
              <a:t>природою.”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Picture 7" descr="D:\_ЗБЕРЕЖЕННО\Pictures\Оформлення\Sample Pictures\1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276872"/>
            <a:ext cx="2520280" cy="1890210"/>
          </a:xfrm>
          <a:prstGeom prst="rect">
            <a:avLst/>
          </a:prstGeom>
          <a:noFill/>
        </p:spPr>
      </p:pic>
      <p:sp>
        <p:nvSpPr>
          <p:cNvPr id="6" name="Стрелка вправо с вырезом 5"/>
          <p:cNvSpPr/>
          <p:nvPr/>
        </p:nvSpPr>
        <p:spPr>
          <a:xfrm>
            <a:off x="899592" y="3573016"/>
            <a:ext cx="3456384" cy="2376264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Непомітна</a:t>
            </a:r>
          </a:p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Нецікава</a:t>
            </a:r>
          </a:p>
          <a:p>
            <a:pPr algn="ctr"/>
            <a:r>
              <a:rPr lang="uk-UA" sz="2400" b="1" dirty="0">
                <a:solidFill>
                  <a:schemeClr val="bg1"/>
                </a:solidFill>
              </a:rPr>
              <a:t>Н</a:t>
            </a:r>
            <a:r>
              <a:rPr lang="uk-UA" sz="2400" b="1" dirty="0" smtClean="0">
                <a:solidFill>
                  <a:schemeClr val="bg1"/>
                </a:solidFill>
              </a:rPr>
              <a:t>евиразна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123728" y="5445224"/>
            <a:ext cx="4853952" cy="977486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rgbClr val="FF0000"/>
                </a:solidFill>
              </a:rPr>
              <a:t>“..І ніколи не переставало </a:t>
            </a:r>
            <a:r>
              <a:rPr lang="uk-UA" sz="2800" b="1" dirty="0" err="1" smtClean="0">
                <a:solidFill>
                  <a:srgbClr val="FF0000"/>
                </a:solidFill>
              </a:rPr>
              <a:t>боліти.”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“В душі, маленькій, дитячій,глибоко… ховався тяжкий </a:t>
            </a:r>
            <a:r>
              <a:rPr lang="uk-UA" dirty="0" err="1" smtClean="0"/>
              <a:t>біль”</a:t>
            </a:r>
            <a:endParaRPr lang="ru-RU" dirty="0"/>
          </a:p>
        </p:txBody>
      </p:sp>
      <p:pic>
        <p:nvPicPr>
          <p:cNvPr id="4" name="Picture 5" descr="C:\Users\GigaLine\Desktop\Грінченко\ligZrsHqRtg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20000" contrast="20000"/>
          </a:blip>
          <a:srcRect/>
          <a:stretch>
            <a:fillRect/>
          </a:stretch>
        </p:blipFill>
        <p:spPr bwMode="auto">
          <a:xfrm>
            <a:off x="3923928" y="1844824"/>
            <a:ext cx="4423000" cy="3456384"/>
          </a:xfrm>
          <a:prstGeom prst="rect">
            <a:avLst/>
          </a:prstGeom>
          <a:noFill/>
        </p:spPr>
      </p:pic>
      <p:pic>
        <p:nvPicPr>
          <p:cNvPr id="5" name="Picture 9" descr="D:\_ЗБЕРЕЖЕННО\Pictures\Оформлення\Свята\0004_1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2636912"/>
            <a:ext cx="1699338" cy="2265784"/>
          </a:xfrm>
          <a:prstGeom prst="rect">
            <a:avLst/>
          </a:prstGeom>
          <a:noFill/>
        </p:spPr>
      </p:pic>
      <p:pic>
        <p:nvPicPr>
          <p:cNvPr id="6" name="Picture 6" descr="D:\_ЗБЕРЕЖЕННО\Pictures\Оформлення\school010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85974">
            <a:off x="675852" y="4690285"/>
            <a:ext cx="1253285" cy="1663652"/>
          </a:xfrm>
          <a:prstGeom prst="rect">
            <a:avLst/>
          </a:prstGeom>
          <a:noFill/>
        </p:spPr>
      </p:pic>
      <p:pic>
        <p:nvPicPr>
          <p:cNvPr id="7" name="Picture 12" descr="C:\Users\GigaLine\Desktop\Грінченко\image_13009110127007569643.jpg"/>
          <p:cNvPicPr>
            <a:picLocks noChangeAspect="1" noChangeArrowheads="1"/>
          </p:cNvPicPr>
          <p:nvPr/>
        </p:nvPicPr>
        <p:blipFill>
          <a:blip r:embed="rId5" cstate="print">
            <a:lum bright="10000" contrast="30000"/>
          </a:blip>
          <a:srcRect/>
          <a:stretch>
            <a:fillRect/>
          </a:stretch>
        </p:blipFill>
        <p:spPr bwMode="auto">
          <a:xfrm>
            <a:off x="6732240" y="4509120"/>
            <a:ext cx="2160240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9" descr="C:\Users\GigaLine\Desktop\Грінченко\image_10205131214007524111.gif"/>
          <p:cNvPicPr>
            <a:picLocks noChangeAspect="1" noChangeArrowheads="1" noCrop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 flipH="1">
            <a:off x="1187624" y="2420888"/>
            <a:ext cx="223224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GigaLine\Desktop\Грінченко\383468905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755576" y="3356992"/>
            <a:ext cx="3923928" cy="3133175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899592" y="3356992"/>
            <a:ext cx="3725158" cy="977486"/>
          </a:xfrm>
        </p:spPr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rgbClr val="FF0000"/>
                </a:solidFill>
              </a:rPr>
              <a:t>      ЗВІЛЬНЕННЯ!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“У дворі їх був глибокий </a:t>
            </a:r>
            <a:r>
              <a:rPr lang="uk-UA" dirty="0" err="1" smtClean="0"/>
              <a:t>колодязь”</a:t>
            </a:r>
            <a:endParaRPr lang="ru-RU" dirty="0"/>
          </a:p>
        </p:txBody>
      </p:sp>
      <p:pic>
        <p:nvPicPr>
          <p:cNvPr id="4" name="Picture 3" descr="C:\Users\GigaLine\Desktop\Грінченко\Борсків_Криниця_біля_церкви.jpg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/>
          <a:stretch>
            <a:fillRect/>
          </a:stretch>
        </p:blipFill>
        <p:spPr bwMode="auto">
          <a:xfrm>
            <a:off x="4932040" y="1268760"/>
            <a:ext cx="4055058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Мета уроку: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 smtClean="0"/>
              <a:t>допомогти</a:t>
            </a:r>
            <a:r>
              <a:rPr lang="ru-RU" dirty="0" smtClean="0"/>
              <a:t> </a:t>
            </a:r>
            <a:r>
              <a:rPr lang="ru-RU" dirty="0" err="1" smtClean="0"/>
              <a:t>учням</a:t>
            </a:r>
            <a:r>
              <a:rPr lang="ru-RU" dirty="0" smtClean="0"/>
              <a:t> </a:t>
            </a:r>
            <a:r>
              <a:rPr lang="ru-RU" dirty="0" err="1" smtClean="0"/>
              <a:t>краще</a:t>
            </a:r>
            <a:r>
              <a:rPr lang="ru-RU" dirty="0" smtClean="0"/>
              <a:t> </a:t>
            </a:r>
            <a:r>
              <a:rPr lang="ru-RU" dirty="0" err="1" smtClean="0"/>
              <a:t>засвоїти</a:t>
            </a:r>
            <a:r>
              <a:rPr lang="ru-RU" dirty="0" smtClean="0"/>
              <a:t> </a:t>
            </a:r>
            <a:r>
              <a:rPr lang="ru-RU" dirty="0" err="1" smtClean="0"/>
              <a:t>ідейно</a:t>
            </a:r>
            <a:r>
              <a:rPr lang="ru-RU" dirty="0" smtClean="0"/>
              <a:t>-</a:t>
            </a:r>
          </a:p>
          <a:p>
            <a:pPr>
              <a:buNone/>
            </a:pPr>
            <a:r>
              <a:rPr lang="ru-RU" dirty="0" err="1" smtClean="0"/>
              <a:t>художній</a:t>
            </a:r>
            <a:r>
              <a:rPr lang="ru-RU" dirty="0" smtClean="0"/>
              <a:t> </a:t>
            </a:r>
            <a:r>
              <a:rPr lang="ru-RU" dirty="0" err="1" smtClean="0"/>
              <a:t>зміст</a:t>
            </a:r>
            <a:r>
              <a:rPr lang="ru-RU" dirty="0" smtClean="0"/>
              <a:t> </a:t>
            </a:r>
            <a:r>
              <a:rPr lang="ru-RU" dirty="0" err="1" smtClean="0"/>
              <a:t>твору</a:t>
            </a:r>
            <a:r>
              <a:rPr lang="ru-RU" dirty="0" smtClean="0"/>
              <a:t>,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гуманістичну</a:t>
            </a:r>
            <a:r>
              <a:rPr lang="ru-RU" dirty="0" smtClean="0"/>
              <a:t> </a:t>
            </a:r>
            <a:r>
              <a:rPr lang="ru-RU" dirty="0" err="1" smtClean="0"/>
              <a:t>спря</a:t>
            </a:r>
            <a:r>
              <a:rPr lang="ru-RU" dirty="0" smtClean="0"/>
              <a:t>-</a:t>
            </a:r>
          </a:p>
          <a:p>
            <a:pPr>
              <a:buNone/>
            </a:pPr>
            <a:r>
              <a:rPr lang="ru-RU" dirty="0" err="1" smtClean="0"/>
              <a:t>мованість</a:t>
            </a:r>
            <a:r>
              <a:rPr lang="ru-RU" dirty="0" smtClean="0"/>
              <a:t>; </a:t>
            </a:r>
          </a:p>
          <a:p>
            <a:r>
              <a:rPr lang="ru-RU" dirty="0" err="1" smtClean="0"/>
              <a:t>розвивати</a:t>
            </a:r>
            <a:r>
              <a:rPr lang="ru-RU" dirty="0" smtClean="0"/>
              <a:t> </a:t>
            </a:r>
            <a:r>
              <a:rPr lang="ru-RU" dirty="0" err="1" smtClean="0"/>
              <a:t>навички</a:t>
            </a:r>
            <a:r>
              <a:rPr lang="ru-RU" dirty="0" smtClean="0"/>
              <a:t> </a:t>
            </a:r>
            <a:r>
              <a:rPr lang="ru-RU" dirty="0" err="1" smtClean="0"/>
              <a:t>аналізу</a:t>
            </a:r>
            <a:r>
              <a:rPr lang="ru-RU" dirty="0" smtClean="0"/>
              <a:t> </a:t>
            </a:r>
            <a:r>
              <a:rPr lang="ru-RU" dirty="0" err="1" smtClean="0"/>
              <a:t>малої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прози</a:t>
            </a:r>
            <a:r>
              <a:rPr lang="ru-RU" dirty="0" smtClean="0"/>
              <a:t>, </a:t>
            </a:r>
            <a:r>
              <a:rPr lang="ru-RU" dirty="0" err="1" smtClean="0"/>
              <a:t>висловлення</a:t>
            </a:r>
            <a:r>
              <a:rPr lang="ru-RU" dirty="0" smtClean="0"/>
              <a:t> </a:t>
            </a:r>
            <a:r>
              <a:rPr lang="ru-RU" dirty="0" err="1" smtClean="0"/>
              <a:t>власної</a:t>
            </a:r>
            <a:r>
              <a:rPr lang="ru-RU" dirty="0" smtClean="0"/>
              <a:t> думки </a:t>
            </a:r>
            <a:r>
              <a:rPr lang="ru-RU" dirty="0" err="1" smtClean="0"/>
              <a:t>з</a:t>
            </a:r>
            <a:r>
              <a:rPr lang="ru-RU" dirty="0" smtClean="0"/>
              <a:t> приводу</a:t>
            </a:r>
          </a:p>
          <a:p>
            <a:pPr>
              <a:buNone/>
            </a:pPr>
            <a:r>
              <a:rPr lang="ru-RU" dirty="0" err="1" smtClean="0"/>
              <a:t>прочитаного</a:t>
            </a:r>
            <a:r>
              <a:rPr lang="ru-RU" dirty="0" smtClean="0"/>
              <a:t>; </a:t>
            </a:r>
          </a:p>
          <a:p>
            <a:r>
              <a:rPr lang="ru-RU" dirty="0" err="1" smtClean="0"/>
              <a:t>поглиблювати</a:t>
            </a:r>
            <a:r>
              <a:rPr lang="ru-RU" dirty="0" smtClean="0"/>
              <a:t> </a:t>
            </a:r>
            <a:r>
              <a:rPr lang="ru-RU" dirty="0" err="1" smtClean="0"/>
              <a:t>вміння</a:t>
            </a:r>
            <a:r>
              <a:rPr lang="ru-RU" dirty="0" smtClean="0"/>
              <a:t> </a:t>
            </a:r>
            <a:r>
              <a:rPr lang="ru-RU" dirty="0" err="1" smtClean="0"/>
              <a:t>визначати</a:t>
            </a:r>
            <a:r>
              <a:rPr lang="ru-RU" dirty="0" smtClean="0"/>
              <a:t> </a:t>
            </a:r>
            <a:r>
              <a:rPr lang="ru-RU" dirty="0" err="1" smtClean="0"/>
              <a:t>риси</a:t>
            </a:r>
            <a:endParaRPr lang="ru-RU" dirty="0" smtClean="0"/>
          </a:p>
          <a:p>
            <a:pPr>
              <a:buNone/>
            </a:pPr>
            <a:r>
              <a:rPr lang="ru-RU" dirty="0" err="1" smtClean="0"/>
              <a:t>індивідуального</a:t>
            </a:r>
            <a:r>
              <a:rPr lang="ru-RU" dirty="0" smtClean="0"/>
              <a:t> стилю </a:t>
            </a:r>
            <a:r>
              <a:rPr lang="ru-RU" dirty="0" err="1" smtClean="0"/>
              <a:t>письменника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err="1" smtClean="0"/>
              <a:t>літературний</a:t>
            </a:r>
            <a:r>
              <a:rPr lang="ru-RU" dirty="0" smtClean="0"/>
              <a:t> стиль та </a:t>
            </a:r>
            <a:r>
              <a:rPr lang="ru-RU" dirty="0" err="1" smtClean="0"/>
              <a:t>напрямок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виховувати</a:t>
            </a:r>
            <a:r>
              <a:rPr lang="ru-RU" dirty="0" smtClean="0"/>
              <a:t> </a:t>
            </a:r>
            <a:r>
              <a:rPr lang="ru-RU" dirty="0" err="1" smtClean="0"/>
              <a:t>прагнення</a:t>
            </a:r>
            <a:r>
              <a:rPr lang="ru-RU" dirty="0" smtClean="0"/>
              <a:t> до </a:t>
            </a:r>
            <a:r>
              <a:rPr lang="ru-RU" dirty="0" err="1" smtClean="0"/>
              <a:t>любові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добра.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 якого часу думка про колодязь не покидала дівчинку?</a:t>
            </a:r>
            <a:endParaRPr lang="ru-RU" dirty="0"/>
          </a:p>
        </p:txBody>
      </p:sp>
      <p:pic>
        <p:nvPicPr>
          <p:cNvPr id="4" name="Picture 15" descr="D:\_ЗБЕРЕЖЕННО\Pictures\Оформлення\Люди\36631672.gif"/>
          <p:cNvPicPr>
            <a:picLocks noChangeAspect="1" noChangeArrowheads="1" noCrop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148064" y="1772816"/>
            <a:ext cx="3456384" cy="4848539"/>
          </a:xfrm>
          <a:prstGeom prst="rect">
            <a:avLst/>
          </a:prstGeom>
          <a:noFill/>
          <a:ln w="7620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5" name="Picture 5" descr="C:\Users\GigaLine\Desktop\Грінченко\00263517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115616" y="2060848"/>
            <a:ext cx="3240360" cy="215807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  <p:pic>
        <p:nvPicPr>
          <p:cNvPr id="6" name="Picture 14" descr="C:\Users\GigaLine\Desktop\Грінченко\81105252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043608" y="4509120"/>
            <a:ext cx="3450983" cy="194421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D:\_ЗБЕРЕЖЕННО\Pictures\Оформлення\Природа\пейзажі\Сюрреалiзм.bmp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4441162" cy="977486"/>
          </a:xfrm>
        </p:spPr>
        <p:txBody>
          <a:bodyPr>
            <a:normAutofit lnSpcReduction="10000"/>
          </a:bodyPr>
          <a:lstStyle/>
          <a:p>
            <a:r>
              <a:rPr lang="uk-UA" sz="3200" b="1" dirty="0" err="1" smtClean="0">
                <a:solidFill>
                  <a:srgbClr val="FF0000"/>
                </a:solidFill>
              </a:rPr>
              <a:t>“Дозвольте</a:t>
            </a:r>
            <a:r>
              <a:rPr lang="uk-UA" sz="3200" b="1" dirty="0" smtClean="0">
                <a:solidFill>
                  <a:srgbClr val="FF0000"/>
                </a:solidFill>
              </a:rPr>
              <a:t> мені втопитися !!!!!!!!!!!”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902" y="332656"/>
            <a:ext cx="8156448" cy="956648"/>
          </a:xfrm>
        </p:spPr>
        <p:txBody>
          <a:bodyPr/>
          <a:lstStyle/>
          <a:p>
            <a:r>
              <a:rPr lang="uk-UA" b="1" dirty="0" err="1" smtClean="0">
                <a:solidFill>
                  <a:srgbClr val="FF0000"/>
                </a:solidFill>
              </a:rPr>
              <a:t>“Але</a:t>
            </a:r>
            <a:r>
              <a:rPr lang="uk-UA" b="1" dirty="0" smtClean="0">
                <a:solidFill>
                  <a:srgbClr val="FF0000"/>
                </a:solidFill>
              </a:rPr>
              <a:t> ж ця думка так її пече…”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" name="Picture 8" descr="C:\Users\GigaLine\Desktop\Грінченко\a31136ea2e00db086b61d56ba57c4732_0165ba460457557f133d7be05ee6f405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5292080" y="1340768"/>
            <a:ext cx="3719034" cy="5256584"/>
          </a:xfrm>
          <a:prstGeom prst="rect">
            <a:avLst/>
          </a:prstGeom>
          <a:noFill/>
        </p:spPr>
      </p:pic>
      <p:pic>
        <p:nvPicPr>
          <p:cNvPr id="10" name="Picture 6" descr="C:\Users\GigaLine\Desktop\Грінченко\iBDI2JgzkTM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827584" y="2420888"/>
            <a:ext cx="3142407" cy="1571203"/>
          </a:xfrm>
          <a:prstGeom prst="rect">
            <a:avLst/>
          </a:prstGeom>
          <a:noFill/>
        </p:spPr>
      </p:pic>
      <p:pic>
        <p:nvPicPr>
          <p:cNvPr id="11" name="Picture 10" descr="C:\Users\GigaLine\Desktop\Грінченко\dc651f0bf8ebd23145fe2adf3937c45ee155df4d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899592" y="4221088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44008" y="2348880"/>
            <a:ext cx="5718048" cy="977486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“І того ж дня </a:t>
            </a:r>
            <a:r>
              <a:rPr lang="uk-UA" sz="3200" b="1" dirty="0" smtClean="0">
                <a:solidFill>
                  <a:srgbClr val="FF0000"/>
                </a:solidFill>
              </a:rPr>
              <a:t>Наталка </a:t>
            </a:r>
            <a:r>
              <a:rPr lang="uk-UA" sz="3200" b="1" dirty="0" smtClean="0">
                <a:solidFill>
                  <a:srgbClr val="FF0000"/>
                </a:solidFill>
              </a:rPr>
              <a:t>занедужала…”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1476776"/>
          </a:xfrm>
        </p:spPr>
        <p:txBody>
          <a:bodyPr/>
          <a:lstStyle/>
          <a:p>
            <a:r>
              <a:rPr lang="uk-UA" dirty="0" smtClean="0"/>
              <a:t>Того ж дня колодязь накрито віком і те віко </a:t>
            </a:r>
            <a:r>
              <a:rPr lang="uk-UA" dirty="0" err="1" smtClean="0"/>
              <a:t>замкнено”</a:t>
            </a:r>
            <a:endParaRPr lang="ru-RU" dirty="0"/>
          </a:p>
        </p:txBody>
      </p:sp>
      <p:pic>
        <p:nvPicPr>
          <p:cNvPr id="5" name="Picture 7" descr="C:\Users\GigaLine\Desktop\Грінченко\77777777777777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755576" y="1844824"/>
            <a:ext cx="3312368" cy="4600178"/>
          </a:xfrm>
          <a:prstGeom prst="rect">
            <a:avLst/>
          </a:prstGeom>
          <a:noFill/>
        </p:spPr>
      </p:pic>
      <p:pic>
        <p:nvPicPr>
          <p:cNvPr id="6" name="Picture 11" descr="C:\Users\GigaLine\Desktop\Грінченко\x_76d87fb0.jpg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427984" y="3573016"/>
            <a:ext cx="438214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914400"/>
          </a:xfrm>
        </p:spPr>
        <p:txBody>
          <a:bodyPr/>
          <a:lstStyle/>
          <a:p>
            <a:r>
              <a:rPr lang="uk-UA" sz="3200" dirty="0" smtClean="0"/>
              <a:t>          </a:t>
            </a:r>
            <a:r>
              <a:rPr lang="uk-UA" sz="2800" dirty="0" smtClean="0"/>
              <a:t>Вкажіть елементи композиції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764704"/>
            <a:ext cx="7772400" cy="5590856"/>
          </a:xfrm>
        </p:spPr>
        <p:txBody>
          <a:bodyPr>
            <a:normAutofit/>
          </a:bodyPr>
          <a:lstStyle/>
          <a:p>
            <a:r>
              <a:rPr lang="uk-UA" dirty="0" smtClean="0"/>
              <a:t>                                     </a:t>
            </a:r>
            <a:r>
              <a:rPr lang="uk-UA" sz="2400" b="1" dirty="0" smtClean="0">
                <a:solidFill>
                  <a:srgbClr val="FF0000"/>
                </a:solidFill>
              </a:rPr>
              <a:t>Наталі 7 років, мати       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0000"/>
                </a:solidFill>
              </a:rPr>
              <a:t>                                                    вмерла, батько – п</a:t>
            </a:r>
            <a:r>
              <a:rPr lang="en-US" sz="2400" b="1" dirty="0" smtClean="0">
                <a:solidFill>
                  <a:srgbClr val="FF0000"/>
                </a:solidFill>
              </a:rPr>
              <a:t>’</a:t>
            </a:r>
            <a:r>
              <a:rPr lang="uk-UA" sz="2400" b="1" dirty="0" err="1" smtClean="0">
                <a:solidFill>
                  <a:srgbClr val="FF0000"/>
                </a:solidFill>
              </a:rPr>
              <a:t>яниця</a:t>
            </a:r>
            <a:r>
              <a:rPr lang="uk-UA" sz="24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None/>
            </a:pPr>
            <a:r>
              <a:rPr lang="uk-UA" sz="2400" dirty="0" smtClean="0"/>
              <a:t>                                              </a:t>
            </a:r>
          </a:p>
          <a:p>
            <a:pPr>
              <a:buNone/>
            </a:pPr>
            <a:r>
              <a:rPr lang="uk-UA" sz="2400" b="1" dirty="0" smtClean="0"/>
              <a:t>                                    </a:t>
            </a:r>
            <a:r>
              <a:rPr lang="uk-UA" sz="2400" b="1" dirty="0" smtClean="0">
                <a:solidFill>
                  <a:srgbClr val="00B0F0"/>
                </a:solidFill>
              </a:rPr>
              <a:t>Наталя в сирітському домі.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dirty="0" smtClean="0"/>
              <a:t>                                               </a:t>
            </a:r>
            <a:r>
              <a:rPr lang="uk-UA" sz="2400" b="1" dirty="0" smtClean="0"/>
              <a:t>Життя в інтернаті</a:t>
            </a:r>
          </a:p>
          <a:p>
            <a:pPr>
              <a:buNone/>
            </a:pPr>
            <a:endParaRPr lang="uk-UA" sz="2400" dirty="0" smtClean="0"/>
          </a:p>
          <a:p>
            <a:pPr>
              <a:buNone/>
            </a:pPr>
            <a:r>
              <a:rPr lang="uk-UA" sz="2400" b="1" dirty="0" smtClean="0"/>
              <a:t>                                                     </a:t>
            </a:r>
            <a:r>
              <a:rPr lang="uk-UA" sz="2400" b="1" dirty="0" smtClean="0">
                <a:solidFill>
                  <a:srgbClr val="FFC000"/>
                </a:solidFill>
              </a:rPr>
              <a:t>Прохання  дозволу утопитися 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                                                                    в колодязі.</a:t>
            </a:r>
          </a:p>
          <a:p>
            <a:pPr>
              <a:buNone/>
            </a:pPr>
            <a:r>
              <a:rPr lang="uk-UA" sz="2400" dirty="0" smtClean="0"/>
              <a:t>                                                                            </a:t>
            </a:r>
          </a:p>
          <a:p>
            <a:pPr>
              <a:buNone/>
            </a:pPr>
            <a:r>
              <a:rPr lang="uk-UA" sz="2400" dirty="0" smtClean="0"/>
              <a:t>                                                                            </a:t>
            </a:r>
            <a:r>
              <a:rPr lang="uk-UA" sz="2400" b="1" dirty="0" smtClean="0">
                <a:solidFill>
                  <a:srgbClr val="FF0000"/>
                </a:solidFill>
              </a:rPr>
              <a:t>Колодязь накрито      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0000"/>
                </a:solidFill>
              </a:rPr>
              <a:t>                                                                              віком і замкнено.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Блок-схема: решение 4"/>
          <p:cNvSpPr/>
          <p:nvPr/>
        </p:nvSpPr>
        <p:spPr>
          <a:xfrm>
            <a:off x="395536" y="836712"/>
            <a:ext cx="3600400" cy="828672"/>
          </a:xfrm>
          <a:prstGeom prst="flowChartDecisi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Експозиція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с двумя вырезанными соседними углами 5"/>
          <p:cNvSpPr/>
          <p:nvPr/>
        </p:nvSpPr>
        <p:spPr>
          <a:xfrm>
            <a:off x="827584" y="2132856"/>
            <a:ext cx="2088232" cy="648072"/>
          </a:xfrm>
          <a:prstGeom prst="snip2Same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Зав</a:t>
            </a:r>
            <a:r>
              <a:rPr lang="en-US" sz="2400" b="1" dirty="0" smtClean="0">
                <a:solidFill>
                  <a:schemeClr val="bg1"/>
                </a:solidFill>
              </a:rPr>
              <a:t>’</a:t>
            </a:r>
            <a:r>
              <a:rPr lang="uk-UA" sz="2400" b="1" dirty="0" err="1" smtClean="0">
                <a:solidFill>
                  <a:schemeClr val="bg1"/>
                </a:solidFill>
              </a:rPr>
              <a:t>язка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259632" y="2996952"/>
            <a:ext cx="2232248" cy="91440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Розвиток дії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Пятно 1 7"/>
          <p:cNvSpPr/>
          <p:nvPr/>
        </p:nvSpPr>
        <p:spPr>
          <a:xfrm>
            <a:off x="755576" y="3933056"/>
            <a:ext cx="3600400" cy="1512168"/>
          </a:xfrm>
          <a:prstGeom prst="irregularSeal1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Кульмінація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Стрелка вправо с вырезом 8"/>
          <p:cNvSpPr/>
          <p:nvPr/>
        </p:nvSpPr>
        <p:spPr>
          <a:xfrm>
            <a:off x="2555776" y="5013176"/>
            <a:ext cx="2664296" cy="1656184"/>
          </a:xfrm>
          <a:prstGeom prst="notchedRightArrow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bg1"/>
                </a:solidFill>
              </a:rPr>
              <a:t>Розв</a:t>
            </a:r>
            <a:r>
              <a:rPr lang="en-US" sz="2400" b="1" dirty="0" smtClean="0">
                <a:solidFill>
                  <a:schemeClr val="bg1"/>
                </a:solidFill>
              </a:rPr>
              <a:t>’</a:t>
            </a:r>
            <a:r>
              <a:rPr lang="uk-UA" sz="2400" b="1" dirty="0" err="1" smtClean="0">
                <a:solidFill>
                  <a:schemeClr val="bg1"/>
                </a:solidFill>
              </a:rPr>
              <a:t>язка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8496944" cy="54006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FF66FF"/>
                </a:solidFill>
              </a:rPr>
              <a:t>Соціальні:</a:t>
            </a:r>
          </a:p>
          <a:p>
            <a:endParaRPr lang="uk-UA" sz="2400" dirty="0" smtClean="0">
              <a:solidFill>
                <a:srgbClr val="FF66FF"/>
              </a:solidFill>
            </a:endParaRPr>
          </a:p>
          <a:p>
            <a:r>
              <a:rPr lang="uk-UA" sz="2400" dirty="0" smtClean="0">
                <a:solidFill>
                  <a:srgbClr val="FF66FF"/>
                </a:solidFill>
              </a:rPr>
              <a:t>                                                                                         </a:t>
            </a:r>
          </a:p>
          <a:p>
            <a:endParaRPr lang="uk-UA" sz="2400" b="1" dirty="0" smtClean="0">
              <a:solidFill>
                <a:srgbClr val="FF66FF"/>
              </a:solidFill>
            </a:endParaRPr>
          </a:p>
          <a:p>
            <a:r>
              <a:rPr lang="uk-UA" sz="2400" b="1" dirty="0" smtClean="0">
                <a:solidFill>
                  <a:srgbClr val="FF66FF"/>
                </a:solidFill>
              </a:rPr>
              <a:t>                                                                                                     Природні:</a:t>
            </a:r>
            <a:endParaRPr lang="ru-RU" sz="2400" b="1" dirty="0">
              <a:solidFill>
                <a:srgbClr val="FF66FF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smtClean="0"/>
              <a:t>Чинники формування характеру героїні</a:t>
            </a:r>
            <a:endParaRPr lang="ru-RU" sz="3200" dirty="0"/>
          </a:p>
        </p:txBody>
      </p:sp>
      <p:sp>
        <p:nvSpPr>
          <p:cNvPr id="4" name="Блок-схема: документ 3"/>
          <p:cNvSpPr/>
          <p:nvPr/>
        </p:nvSpPr>
        <p:spPr>
          <a:xfrm flipH="1">
            <a:off x="3635896" y="3789040"/>
            <a:ext cx="2376264" cy="576064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Любов до природи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467544" y="4365104"/>
            <a:ext cx="1800200" cy="1224136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Постійна негативна критика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2699792" y="2492896"/>
            <a:ext cx="2088232" cy="72008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Громадська думка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Блок-схема: документ 6"/>
          <p:cNvSpPr/>
          <p:nvPr/>
        </p:nvSpPr>
        <p:spPr>
          <a:xfrm>
            <a:off x="6516216" y="1268760"/>
            <a:ext cx="2016224" cy="72008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Подруга Оксана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Блок-схема: документ 7"/>
          <p:cNvSpPr/>
          <p:nvPr/>
        </p:nvSpPr>
        <p:spPr>
          <a:xfrm>
            <a:off x="1403648" y="3429000"/>
            <a:ext cx="1728192" cy="72008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П</a:t>
            </a:r>
            <a:r>
              <a:rPr lang="en-US" sz="2000" b="1" dirty="0" smtClean="0">
                <a:solidFill>
                  <a:schemeClr val="bg1"/>
                </a:solidFill>
              </a:rPr>
              <a:t>’</a:t>
            </a:r>
            <a:r>
              <a:rPr lang="uk-UA" sz="2000" b="1" dirty="0" err="1" smtClean="0">
                <a:solidFill>
                  <a:schemeClr val="bg1"/>
                </a:solidFill>
              </a:rPr>
              <a:t>янство</a:t>
            </a:r>
            <a:r>
              <a:rPr lang="uk-UA" sz="2000" b="1" dirty="0" smtClean="0">
                <a:solidFill>
                  <a:schemeClr val="bg1"/>
                </a:solidFill>
              </a:rPr>
              <a:t> батька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Блок-схема: документ 8"/>
          <p:cNvSpPr/>
          <p:nvPr/>
        </p:nvSpPr>
        <p:spPr>
          <a:xfrm>
            <a:off x="5076056" y="2132856"/>
            <a:ext cx="1944216" cy="720080"/>
          </a:xfrm>
          <a:prstGeom prst="flowChart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Смерть матері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 flipH="1">
            <a:off x="5580112" y="4581128"/>
            <a:ext cx="1728192" cy="720080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Нерозуміння чужої мови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 flipH="1">
            <a:off x="7236296" y="3789040"/>
            <a:ext cx="1728192" cy="720080"/>
          </a:xfrm>
          <a:prstGeom prst="flowChart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Вроджена кмітливість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115616" y="1556792"/>
            <a:ext cx="792088" cy="1728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331640" y="1556792"/>
            <a:ext cx="1368152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475656" y="1556792"/>
            <a:ext cx="345638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763688" y="1556792"/>
            <a:ext cx="453650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971600" y="1556792"/>
            <a:ext cx="0" cy="266429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6444208" y="3356992"/>
            <a:ext cx="1008112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5220072" y="3356992"/>
            <a:ext cx="2088232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703840" y="3356992"/>
            <a:ext cx="324544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32" name="Стрелка вправо с вырезом 31"/>
          <p:cNvSpPr/>
          <p:nvPr/>
        </p:nvSpPr>
        <p:spPr>
          <a:xfrm>
            <a:off x="2555776" y="5229200"/>
            <a:ext cx="4248472" cy="1628800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То чи був у Наталі характер?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C:\Users\GigaLine\Desktop\Грінченко\95270618.gif"/>
          <p:cNvPicPr>
            <a:picLocks noChangeAspect="1" noChangeArrowheads="1" noCrop="1"/>
          </p:cNvPicPr>
          <p:nvPr/>
        </p:nvPicPr>
        <p:blipFill>
          <a:blip r:embed="rId2" cstate="print">
            <a:lum bright="10000" contrast="10000"/>
          </a:blip>
          <a:srcRect/>
          <a:stretch>
            <a:fillRect/>
          </a:stretch>
        </p:blipFill>
        <p:spPr bwMode="auto">
          <a:xfrm flipH="1">
            <a:off x="5004046" y="1268760"/>
            <a:ext cx="4086145" cy="5589240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351672"/>
            <a:ext cx="8568952" cy="5245680"/>
          </a:xfrm>
        </p:spPr>
        <p:txBody>
          <a:bodyPr/>
          <a:lstStyle/>
          <a:p>
            <a:r>
              <a:rPr lang="uk-UA" dirty="0" smtClean="0"/>
              <a:t>                                                                                         </a:t>
            </a:r>
          </a:p>
          <a:p>
            <a:r>
              <a:rPr lang="uk-UA" dirty="0" smtClean="0"/>
              <a:t>                                                                                            </a:t>
            </a:r>
            <a:r>
              <a:rPr lang="uk-UA" sz="2800" b="1" i="1" dirty="0" smtClean="0">
                <a:solidFill>
                  <a:srgbClr val="FF0000"/>
                </a:solidFill>
              </a:rPr>
              <a:t>Бажання </a:t>
            </a:r>
          </a:p>
          <a:p>
            <a:r>
              <a:rPr lang="uk-UA" sz="2800" b="1" i="1" dirty="0" smtClean="0">
                <a:solidFill>
                  <a:srgbClr val="FF0000"/>
                </a:solidFill>
              </a:rPr>
              <a:t>                                                                 вмерти!!</a:t>
            </a:r>
          </a:p>
          <a:p>
            <a:endParaRPr lang="uk-UA" sz="2800" b="1" i="1" dirty="0" smtClean="0">
              <a:solidFill>
                <a:srgbClr val="FF0000"/>
              </a:solidFill>
            </a:endParaRPr>
          </a:p>
          <a:p>
            <a:endParaRPr lang="uk-UA" sz="2800" b="1" i="1" dirty="0" smtClean="0">
              <a:solidFill>
                <a:srgbClr val="FF0000"/>
              </a:solidFill>
            </a:endParaRPr>
          </a:p>
          <a:p>
            <a:r>
              <a:rPr lang="uk-UA" sz="2800" b="1" i="1" dirty="0" smtClean="0">
                <a:solidFill>
                  <a:srgbClr val="FF0000"/>
                </a:solidFill>
              </a:rPr>
              <a:t>  </a:t>
            </a:r>
          </a:p>
          <a:p>
            <a:endParaRPr lang="uk-UA" sz="2800" b="1" i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endParaRPr lang="uk-UA" sz="2800" b="1" i="1" dirty="0" smtClean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r>
              <a:rPr lang="uk-UA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Право на повноцінне </a:t>
            </a:r>
          </a:p>
          <a:p>
            <a:r>
              <a:rPr lang="uk-UA" sz="28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щасливе життя</a:t>
            </a:r>
            <a:endParaRPr lang="ru-RU" b="1" i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Що призвело до такого стану?</a:t>
            </a:r>
            <a:endParaRPr lang="ru-RU" dirty="0"/>
          </a:p>
        </p:txBody>
      </p:sp>
      <p:pic>
        <p:nvPicPr>
          <p:cNvPr id="5" name="Picture 10" descr="C:\Users\GigaLine\Desktop\Грінченко\858587958.gif"/>
          <p:cNvPicPr>
            <a:picLocks noChangeAspect="1" noChangeArrowheads="1" noCrop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67544" y="1340768"/>
            <a:ext cx="3024336" cy="3210548"/>
          </a:xfrm>
          <a:prstGeom prst="rect">
            <a:avLst/>
          </a:prstGeom>
          <a:noFill/>
        </p:spPr>
      </p:pic>
      <p:pic>
        <p:nvPicPr>
          <p:cNvPr id="6" name="Picture 8" descr="D:\_ЗБЕРЕЖЕННО\Pictures\Оформлення\Свята\03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3059832" y="2348880"/>
            <a:ext cx="2376264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GigaLine\Desktop\Грінченко\1419671601_vse_elementy_jizni-t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10000" contrast="20000"/>
          </a:blip>
          <a:srcRect/>
          <a:stretch>
            <a:fillRect/>
          </a:stretch>
        </p:blipFill>
        <p:spPr bwMode="auto">
          <a:xfrm>
            <a:off x="755576" y="1196752"/>
            <a:ext cx="7704856" cy="4802096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67544" y="5157192"/>
            <a:ext cx="8424936" cy="1368152"/>
          </a:xfrm>
        </p:spPr>
        <p:txBody>
          <a:bodyPr>
            <a:normAutofit/>
          </a:bodyPr>
          <a:lstStyle/>
          <a:p>
            <a:r>
              <a:rPr lang="uk-UA" dirty="0" smtClean="0"/>
              <a:t>         </a:t>
            </a:r>
            <a:r>
              <a:rPr lang="uk-UA" sz="2800" b="1" dirty="0" smtClean="0">
                <a:solidFill>
                  <a:srgbClr val="FF66FF"/>
                </a:solidFill>
              </a:rPr>
              <a:t>Довіра    </a:t>
            </a:r>
            <a:r>
              <a:rPr lang="uk-UA" sz="2800" b="1" dirty="0" smtClean="0">
                <a:solidFill>
                  <a:srgbClr val="FF0000"/>
                </a:solidFill>
              </a:rPr>
              <a:t>          Образа      </a:t>
            </a:r>
            <a:r>
              <a:rPr lang="uk-UA" sz="2800" b="1" dirty="0" smtClean="0">
                <a:solidFill>
                  <a:srgbClr val="00B0F0"/>
                </a:solidFill>
              </a:rPr>
              <a:t>Самотність </a:t>
            </a:r>
            <a:r>
              <a:rPr lang="uk-UA" sz="2800" b="1" dirty="0" smtClean="0">
                <a:solidFill>
                  <a:srgbClr val="FF0000"/>
                </a:solidFill>
              </a:rPr>
              <a:t>      </a:t>
            </a:r>
            <a:r>
              <a:rPr lang="uk-UA" sz="2800" b="1" dirty="0" smtClean="0">
                <a:solidFill>
                  <a:schemeClr val="tx1"/>
                </a:solidFill>
              </a:rPr>
              <a:t>Пустка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err="1" smtClean="0">
                <a:solidFill>
                  <a:srgbClr val="FF0000"/>
                </a:solidFill>
              </a:rPr>
              <a:t>“Політ”</a:t>
            </a:r>
            <a:r>
              <a:rPr lang="uk-UA" dirty="0" smtClean="0">
                <a:solidFill>
                  <a:srgbClr val="FF0000"/>
                </a:solidFill>
              </a:rPr>
              <a:t> душі маленької дівчинки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971600" y="1556792"/>
            <a:ext cx="1656184" cy="864096"/>
          </a:xfrm>
          <a:prstGeom prst="snip2Diag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Зміна умов життя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843808" y="1556792"/>
            <a:ext cx="1656184" cy="864096"/>
          </a:xfrm>
          <a:prstGeom prst="snip2Diag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Критика,</a:t>
            </a:r>
          </a:p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глузування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644008" y="1556792"/>
            <a:ext cx="2016224" cy="864096"/>
          </a:xfrm>
          <a:prstGeom prst="snip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Нерозуміння, байдужість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804248" y="1556792"/>
            <a:ext cx="2016224" cy="864096"/>
          </a:xfrm>
          <a:prstGeom prst="snip2Diag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bg1"/>
                </a:solidFill>
              </a:rPr>
              <a:t>Втрата власного “Я”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7772400" cy="720080"/>
          </a:xfrm>
        </p:spPr>
        <p:txBody>
          <a:bodyPr/>
          <a:lstStyle/>
          <a:p>
            <a:r>
              <a:rPr lang="uk-UA" dirty="0" smtClean="0"/>
              <a:t>Класифікація конфліктів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836712"/>
            <a:ext cx="8435280" cy="60212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sz="2400" dirty="0" smtClean="0"/>
              <a:t>   </a:t>
            </a:r>
            <a:r>
              <a:rPr lang="uk-UA" sz="2400" b="1" dirty="0" smtClean="0">
                <a:solidFill>
                  <a:srgbClr val="FF0000"/>
                </a:solidFill>
              </a:rPr>
              <a:t>За тематикою                       За типовістю                 За сферою існування</a:t>
            </a:r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endParaRPr lang="uk-UA" sz="2400" b="1" dirty="0" smtClean="0"/>
          </a:p>
          <a:p>
            <a:pPr>
              <a:buNone/>
            </a:pPr>
            <a:r>
              <a:rPr lang="uk-UA" sz="2400" b="1" dirty="0" smtClean="0"/>
              <a:t>                                          </a:t>
            </a:r>
          </a:p>
          <a:p>
            <a:pPr>
              <a:buNone/>
            </a:pPr>
            <a:r>
              <a:rPr lang="uk-UA" sz="2400" b="1" dirty="0" smtClean="0"/>
              <a:t>                                                   </a:t>
            </a:r>
          </a:p>
          <a:p>
            <a:pPr>
              <a:buNone/>
            </a:pPr>
            <a:r>
              <a:rPr lang="uk-UA" sz="2400" b="1" dirty="0" smtClean="0">
                <a:solidFill>
                  <a:srgbClr val="FFC000"/>
                </a:solidFill>
              </a:rPr>
              <a:t>                                                   </a:t>
            </a:r>
            <a:r>
              <a:rPr lang="uk-UA" sz="2600" b="1" dirty="0" smtClean="0">
                <a:solidFill>
                  <a:srgbClr val="FFC000"/>
                </a:solidFill>
              </a:rPr>
              <a:t>Конфлікти  в  оповіданні  </a:t>
            </a:r>
            <a:r>
              <a:rPr lang="uk-UA" sz="2600" b="1" dirty="0" err="1" smtClean="0">
                <a:solidFill>
                  <a:srgbClr val="FFC000"/>
                </a:solidFill>
              </a:rPr>
              <a:t>“Дзвоник”</a:t>
            </a:r>
            <a:endParaRPr lang="uk-UA" sz="2200" b="1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uk-UA" sz="2200" b="1" dirty="0" smtClean="0">
                <a:solidFill>
                  <a:srgbClr val="FFC000"/>
                </a:solidFill>
              </a:rPr>
              <a:t>                                             Філософські:  </a:t>
            </a:r>
            <a:r>
              <a:rPr lang="uk-UA" sz="2200" b="1" dirty="0" smtClean="0"/>
              <a:t>життя  -  смерть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     свобода вибору - закон</a:t>
            </a:r>
          </a:p>
          <a:p>
            <a:pPr>
              <a:buNone/>
            </a:pPr>
            <a:r>
              <a:rPr lang="uk-UA" sz="2200" b="1" dirty="0" smtClean="0">
                <a:solidFill>
                  <a:srgbClr val="FFC000"/>
                </a:solidFill>
              </a:rPr>
              <a:t>                                             Соціальні:  </a:t>
            </a:r>
            <a:r>
              <a:rPr lang="uk-UA" sz="2200" b="1" dirty="0" smtClean="0"/>
              <a:t>самотність – колектив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дружба – конфліктність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 любов – ненависть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  домівка -  </a:t>
            </a:r>
            <a:r>
              <a:rPr lang="uk-UA" sz="2200" b="1" dirty="0" err="1" smtClean="0"/>
              <a:t>сиротинець</a:t>
            </a:r>
            <a:endParaRPr lang="uk-UA" sz="2200" b="1" dirty="0" smtClean="0"/>
          </a:p>
          <a:p>
            <a:pPr>
              <a:buNone/>
            </a:pPr>
            <a:r>
              <a:rPr lang="uk-UA" sz="2200" b="1" dirty="0" smtClean="0">
                <a:solidFill>
                  <a:srgbClr val="FFC000"/>
                </a:solidFill>
              </a:rPr>
              <a:t>                                              Етичні:   </a:t>
            </a:r>
            <a:r>
              <a:rPr lang="uk-UA" sz="2200" b="1" dirty="0" smtClean="0"/>
              <a:t>правила етикету – природність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слухняність -  невихованість</a:t>
            </a:r>
          </a:p>
          <a:p>
            <a:pPr>
              <a:buNone/>
            </a:pPr>
            <a:r>
              <a:rPr lang="uk-UA" sz="2200" b="1" dirty="0" smtClean="0">
                <a:solidFill>
                  <a:srgbClr val="FFC000"/>
                </a:solidFill>
              </a:rPr>
              <a:t>                                              Національні: </a:t>
            </a:r>
            <a:r>
              <a:rPr lang="uk-UA" sz="2200" b="1" dirty="0" smtClean="0"/>
              <a:t>рідна мова – чужа мова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     народна педагогіка – </a:t>
            </a:r>
          </a:p>
          <a:p>
            <a:pPr>
              <a:buNone/>
            </a:pPr>
            <a:r>
              <a:rPr lang="uk-UA" sz="2200" b="1" dirty="0" smtClean="0"/>
              <a:t>                                                                          капіталістичний зразок виховання</a:t>
            </a:r>
            <a:endParaRPr lang="ru-RU" sz="2200" b="1" dirty="0" smtClean="0"/>
          </a:p>
          <a:p>
            <a:pPr>
              <a:buNone/>
            </a:pPr>
            <a:endParaRPr lang="ru-RU" sz="24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39552" y="134076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Філософські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422108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Соціальні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9552" y="206084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Виробничі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494116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Побутові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9552" y="350100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Політичні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39552" y="278092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Етичні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9552" y="5661248"/>
            <a:ext cx="194421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Національні</a:t>
            </a:r>
            <a:endParaRPr lang="ru-RU" sz="24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03848" y="2060848"/>
            <a:ext cx="1944216" cy="576064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Нетипові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03848" y="1340768"/>
            <a:ext cx="1944216" cy="57606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Типові</a:t>
            </a:r>
            <a:endParaRPr lang="ru-RU" sz="28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56176" y="2060848"/>
            <a:ext cx="1944216" cy="57606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Внутрішні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56176" y="1340768"/>
            <a:ext cx="1944216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Зовнішні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772400" cy="720080"/>
          </a:xfrm>
        </p:spPr>
        <p:txBody>
          <a:bodyPr/>
          <a:lstStyle/>
          <a:p>
            <a:r>
              <a:rPr lang="uk-UA" dirty="0" smtClean="0"/>
              <a:t>Список використаних джерел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268760"/>
            <a:ext cx="8147248" cy="5256584"/>
          </a:xfrm>
        </p:spPr>
        <p:txBody>
          <a:bodyPr/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Література: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1. Бібліотека української літератури. Борис Грінченко. / Твори в двох томах.// Том І: Поетичні твори.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Оповідання.Повісті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// Упорядник В.В.Яременко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–К.: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Наукова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думка,1990. – С. 640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О.П.Левченко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Українська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мова.Українська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література.// Довідник школяра. – 2-е вид. – Чернігів:Країна мрій, 2013. – 176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3. В.Л. Федоренко. Енциклопедія інтелектуальних ігор на уроках української мови. – Харків.: Видавнича група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2008. – 424 с.</a:t>
            </a:r>
          </a:p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4. Дніпрова хвиля.//Хрестоматія нововведених творів до шкільних програм.//За ред. П.П.Кононенка – К.: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“Радянська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школа”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,1990. – 751 с.</a:t>
            </a:r>
          </a:p>
          <a:p>
            <a:endPara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uk-UA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endPara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uk-UA" u="sng" dirty="0" smtClean="0"/>
              <a:t>https://www.</a:t>
            </a:r>
            <a:r>
              <a:rPr lang="en-US" u="sng" dirty="0" smtClean="0"/>
              <a:t>xn-80agaafcrtg.cc/</a:t>
            </a:r>
            <a:r>
              <a:rPr lang="en-US" u="sng" dirty="0" err="1" smtClean="0"/>
              <a:t>ua</a:t>
            </a:r>
            <a:r>
              <a:rPr lang="en-US" u="sng" dirty="0" smtClean="0"/>
              <a:t>/p=853923</a:t>
            </a:r>
          </a:p>
          <a:p>
            <a:pPr>
              <a:buFontTx/>
              <a:buChar char="-"/>
            </a:pPr>
            <a:r>
              <a:rPr lang="uk-UA" u="sng" dirty="0" smtClean="0"/>
              <a:t>https://</a:t>
            </a:r>
            <a:r>
              <a:rPr lang="en-US" u="sng" dirty="0" err="1" smtClean="0"/>
              <a:t>uk.m.wikipedia.otg</a:t>
            </a:r>
            <a:r>
              <a:rPr lang="en-US" u="sng" dirty="0" smtClean="0"/>
              <a:t>/wiki/%DO</a:t>
            </a:r>
            <a:endParaRPr lang="uk-UA" u="sng" dirty="0" smtClean="0"/>
          </a:p>
          <a:p>
            <a:pPr>
              <a:buFontTx/>
              <a:buChar char="-"/>
            </a:pPr>
            <a:r>
              <a:rPr lang="uk-UA" u="sng" dirty="0" smtClean="0"/>
              <a:t>https://www.</a:t>
            </a:r>
            <a:r>
              <a:rPr lang="en-US" u="sng" dirty="0" smtClean="0"/>
              <a:t>osvita.com.ua/</a:t>
            </a:r>
            <a:r>
              <a:rPr lang="en-US" u="sng" dirty="0" err="1" smtClean="0"/>
              <a:t>ua</a:t>
            </a:r>
            <a:r>
              <a:rPr lang="en-US" u="sng" dirty="0" smtClean="0"/>
              <a:t>/</a:t>
            </a:r>
            <a:r>
              <a:rPr lang="en-US" u="sng" dirty="0" err="1" smtClean="0"/>
              <a:t>universites</a:t>
            </a:r>
            <a:r>
              <a:rPr lang="en-US" u="sng" dirty="0" smtClean="0"/>
              <a:t>/480</a:t>
            </a:r>
            <a:endParaRPr lang="ru-RU" dirty="0" smtClean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endParaRPr lang="uk-UA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_ЗБЕРЕЖЕННО\Pictures\Оформлення\Природа\дороги\9d9Wn0uSkW0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8723915" cy="5445224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5301208"/>
            <a:ext cx="5050904" cy="1368152"/>
          </a:xfrm>
        </p:spPr>
        <p:txBody>
          <a:bodyPr>
            <a:normAutofit lnSpcReduction="10000"/>
          </a:bodyPr>
          <a:lstStyle/>
          <a:p>
            <a:r>
              <a:rPr lang="uk-UA" sz="2800" b="1" dirty="0" smtClean="0">
                <a:solidFill>
                  <a:srgbClr val="FF66FF"/>
                </a:solidFill>
              </a:rPr>
              <a:t>Оповідання </a:t>
            </a:r>
            <a:r>
              <a:rPr lang="uk-UA" sz="2800" b="1" dirty="0" err="1" smtClean="0">
                <a:solidFill>
                  <a:srgbClr val="FF66FF"/>
                </a:solidFill>
              </a:rPr>
              <a:t>“Дзвоник”</a:t>
            </a:r>
            <a:r>
              <a:rPr lang="uk-UA" sz="2800" b="1" dirty="0" smtClean="0">
                <a:solidFill>
                  <a:srgbClr val="FF66FF"/>
                </a:solidFill>
              </a:rPr>
              <a:t> –</a:t>
            </a:r>
          </a:p>
          <a:p>
            <a:r>
              <a:rPr lang="uk-UA" sz="2800" b="1" dirty="0" smtClean="0">
                <a:solidFill>
                  <a:srgbClr val="FF66FF"/>
                </a:solidFill>
              </a:rPr>
              <a:t>одна з вершин в українській літературі.</a:t>
            </a:r>
            <a:endParaRPr lang="ru-RU" sz="2800" b="1" dirty="0">
              <a:solidFill>
                <a:srgbClr val="FF66FF"/>
              </a:solidFill>
            </a:endParaRPr>
          </a:p>
        </p:txBody>
      </p:sp>
      <p:pic>
        <p:nvPicPr>
          <p:cNvPr id="4" name="Picture 2" descr="C:\Users\GigaLine\Desktop\Грінченко\img17.jpg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 l="1504" r="42851"/>
          <a:stretch>
            <a:fillRect/>
          </a:stretch>
        </p:blipFill>
        <p:spPr bwMode="auto">
          <a:xfrm>
            <a:off x="3347864" y="476672"/>
            <a:ext cx="2232248" cy="35910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Picture 3" descr="C:\Users\GigaLine\Desktop\Грінченко\124760097_13708644.gif"/>
          <p:cNvPicPr>
            <a:picLocks noChangeAspect="1" noChangeArrowheads="1" noCrop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 rot="19003730">
            <a:off x="169927" y="2987367"/>
            <a:ext cx="3784136" cy="3784136"/>
          </a:xfrm>
          <a:prstGeom prst="rect">
            <a:avLst/>
          </a:prstGeom>
          <a:noFill/>
        </p:spPr>
      </p:pic>
      <p:pic>
        <p:nvPicPr>
          <p:cNvPr id="7" name="Соловї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772400" cy="914400"/>
          </a:xfrm>
        </p:spPr>
        <p:txBody>
          <a:bodyPr/>
          <a:lstStyle/>
          <a:p>
            <a:r>
              <a:rPr lang="uk-UA" sz="3600" dirty="0" smtClean="0">
                <a:solidFill>
                  <a:srgbClr val="FFFF00"/>
                </a:solidFill>
              </a:rPr>
              <a:t>Структура художнього твору:</a:t>
            </a:r>
            <a:br>
              <a:rPr lang="uk-UA" sz="3600" dirty="0" smtClean="0">
                <a:solidFill>
                  <a:srgbClr val="FFFF00"/>
                </a:solidFill>
              </a:rPr>
            </a:br>
            <a:r>
              <a:rPr lang="uk-UA" sz="3600" dirty="0" smtClean="0">
                <a:solidFill>
                  <a:srgbClr val="FFFF00"/>
                </a:solidFill>
              </a:rPr>
              <a:t>       </a:t>
            </a:r>
            <a:r>
              <a:rPr lang="uk-UA" sz="3200" b="1" i="1" dirty="0" smtClean="0">
                <a:solidFill>
                  <a:srgbClr val="FF0000"/>
                </a:solidFill>
              </a:rPr>
              <a:t>Зміст</a:t>
            </a:r>
            <a:r>
              <a:rPr lang="uk-UA" sz="3200" dirty="0" smtClean="0"/>
              <a:t> (що сказано)</a:t>
            </a:r>
            <a:endParaRPr lang="ru-RU" dirty="0"/>
          </a:p>
        </p:txBody>
      </p:sp>
      <p:sp>
        <p:nvSpPr>
          <p:cNvPr id="10" name="Пятиугольник 9"/>
          <p:cNvSpPr/>
          <p:nvPr/>
        </p:nvSpPr>
        <p:spPr>
          <a:xfrm>
            <a:off x="539552" y="1484784"/>
            <a:ext cx="1728192" cy="64807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Тема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539552" y="2276872"/>
            <a:ext cx="1800200" cy="720080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bg1"/>
                </a:solidFill>
              </a:rPr>
              <a:t>Ідея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13" name="Пятиугольник 12"/>
          <p:cNvSpPr/>
          <p:nvPr/>
        </p:nvSpPr>
        <p:spPr>
          <a:xfrm>
            <a:off x="539552" y="3284984"/>
            <a:ext cx="1872208" cy="576064"/>
          </a:xfrm>
          <a:prstGeom prst="homePlate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Фабула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539552" y="4221088"/>
            <a:ext cx="2016224" cy="576064"/>
          </a:xfrm>
          <a:prstGeom prst="homePlat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Тенденція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Пятиугольник 14"/>
          <p:cNvSpPr/>
          <p:nvPr/>
        </p:nvSpPr>
        <p:spPr>
          <a:xfrm>
            <a:off x="539552" y="5013176"/>
            <a:ext cx="1728192" cy="576064"/>
          </a:xfrm>
          <a:prstGeom prst="homePlat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Конфлікт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539552" y="5877272"/>
            <a:ext cx="2448272" cy="576064"/>
          </a:xfrm>
          <a:prstGeom prst="homePlat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Проблематика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Блок-схема: карточка 16"/>
          <p:cNvSpPr/>
          <p:nvPr/>
        </p:nvSpPr>
        <p:spPr>
          <a:xfrm>
            <a:off x="2483768" y="1556792"/>
            <a:ext cx="6048672" cy="504056"/>
          </a:xfrm>
          <a:prstGeom prst="flowChartPunchedCar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6600"/>
                </a:solidFill>
              </a:rPr>
              <a:t>Основний предмет розповіді</a:t>
            </a:r>
            <a:endParaRPr lang="ru-RU" sz="2800" b="1" dirty="0">
              <a:solidFill>
                <a:srgbClr val="006600"/>
              </a:solidFill>
            </a:endParaRPr>
          </a:p>
        </p:txBody>
      </p:sp>
      <p:sp>
        <p:nvSpPr>
          <p:cNvPr id="18" name="Блок-схема: карточка 17"/>
          <p:cNvSpPr/>
          <p:nvPr/>
        </p:nvSpPr>
        <p:spPr>
          <a:xfrm>
            <a:off x="2483768" y="2276872"/>
            <a:ext cx="6048672" cy="648072"/>
          </a:xfrm>
          <a:prstGeom prst="flowChartPunchedCard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</a:rPr>
              <a:t>Ядро авторського задуму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0" name="Блок-схема: карточка 19"/>
          <p:cNvSpPr/>
          <p:nvPr/>
        </p:nvSpPr>
        <p:spPr>
          <a:xfrm>
            <a:off x="2555776" y="3140968"/>
            <a:ext cx="6048672" cy="864096"/>
          </a:xfrm>
          <a:prstGeom prst="flowChartPunchedCard">
            <a:avLst/>
          </a:prstGeom>
          <a:solidFill>
            <a:schemeClr val="tx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2">
                    <a:lumMod val="25000"/>
                  </a:schemeClr>
                </a:solidFill>
              </a:rPr>
              <a:t>Ланцюг подій у причинно-наслідковій послідовності</a:t>
            </a:r>
            <a:endParaRPr lang="ru-RU" sz="2400" b="1" dirty="0">
              <a:solidFill>
                <a:schemeClr val="tx2">
                  <a:lumMod val="25000"/>
                </a:schemeClr>
              </a:solidFill>
            </a:endParaRPr>
          </a:p>
        </p:txBody>
      </p:sp>
      <p:sp>
        <p:nvSpPr>
          <p:cNvPr id="21" name="Блок-схема: карточка 20"/>
          <p:cNvSpPr/>
          <p:nvPr/>
        </p:nvSpPr>
        <p:spPr>
          <a:xfrm>
            <a:off x="2627784" y="4149080"/>
            <a:ext cx="6048672" cy="648072"/>
          </a:xfrm>
          <a:prstGeom prst="flowChartPunchedCard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3">
                    <a:lumMod val="50000"/>
                  </a:schemeClr>
                </a:solidFill>
              </a:rPr>
              <a:t>Ідейна спрямованість літературного твору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Блок-схема: карточка 21"/>
          <p:cNvSpPr/>
          <p:nvPr/>
        </p:nvSpPr>
        <p:spPr>
          <a:xfrm>
            <a:off x="2627784" y="5013176"/>
            <a:ext cx="6048672" cy="720080"/>
          </a:xfrm>
          <a:prstGeom prst="flowChartPunchedCard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Зіткнення між </a:t>
            </a:r>
          </a:p>
          <a:p>
            <a:pPr algn="ctr"/>
            <a:r>
              <a:rPr lang="uk-UA" sz="2400" b="1" dirty="0" smtClean="0">
                <a:solidFill>
                  <a:schemeClr val="accent5">
                    <a:lumMod val="50000"/>
                  </a:schemeClr>
                </a:solidFill>
              </a:rPr>
              <a:t>персонажами і середовищем</a:t>
            </a: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Блок-схема: карточка 22"/>
          <p:cNvSpPr/>
          <p:nvPr/>
        </p:nvSpPr>
        <p:spPr>
          <a:xfrm>
            <a:off x="2915816" y="5877272"/>
            <a:ext cx="5760640" cy="720080"/>
          </a:xfrm>
          <a:prstGeom prst="flowChartPunchedCard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Сукупність основних і часткових тем</a:t>
            </a:r>
            <a:r>
              <a:rPr lang="en-US" sz="2400" b="1" smtClean="0">
                <a:solidFill>
                  <a:schemeClr val="accent4">
                    <a:lumMod val="50000"/>
                  </a:schemeClr>
                </a:solidFill>
              </a:rPr>
              <a:t>,</a:t>
            </a:r>
            <a:r>
              <a:rPr lang="uk-UA" sz="2400" b="1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uk-UA" sz="2400" b="1" dirty="0" smtClean="0">
                <a:solidFill>
                  <a:schemeClr val="accent4">
                    <a:lumMod val="50000"/>
                  </a:schemeClr>
                </a:solidFill>
              </a:rPr>
              <a:t>ідей</a:t>
            </a:r>
            <a:endParaRPr lang="ru-RU" sz="2400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Структура художнього твору:</a:t>
            </a:r>
            <a:br>
              <a:rPr lang="uk-UA" dirty="0" smtClean="0"/>
            </a:br>
            <a:r>
              <a:rPr lang="uk-UA" i="1" dirty="0" smtClean="0">
                <a:solidFill>
                  <a:srgbClr val="FF0000"/>
                </a:solidFill>
              </a:rPr>
              <a:t>Форма </a:t>
            </a:r>
            <a:r>
              <a:rPr lang="uk-UA" dirty="0" smtClean="0"/>
              <a:t>(як сказано)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4" name="Пятиугольник 3"/>
          <p:cNvSpPr/>
          <p:nvPr/>
        </p:nvSpPr>
        <p:spPr>
          <a:xfrm>
            <a:off x="899592" y="1916832"/>
            <a:ext cx="2520280" cy="792088"/>
          </a:xfrm>
          <a:prstGeom prst="homePlat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chemeClr val="accent4">
                    <a:lumMod val="50000"/>
                  </a:schemeClr>
                </a:solidFill>
              </a:rPr>
              <a:t>Жанр</a:t>
            </a:r>
            <a:endParaRPr lang="ru-RU" sz="40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899592" y="4581128"/>
            <a:ext cx="2448272" cy="864096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Композиція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1916832"/>
            <a:ext cx="5112568" cy="2160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sz="2400" b="1" dirty="0" smtClean="0">
                <a:solidFill>
                  <a:schemeClr val="bg1"/>
                </a:solidFill>
              </a:rPr>
              <a:t>Великі форми:</a:t>
            </a:r>
            <a:r>
              <a:rPr lang="uk-UA" sz="2400" b="1" dirty="0" smtClean="0"/>
              <a:t> </a:t>
            </a:r>
            <a:r>
              <a:rPr lang="uk-UA" sz="2400" dirty="0" smtClean="0"/>
              <a:t>роман</a:t>
            </a:r>
          </a:p>
          <a:p>
            <a:r>
              <a:rPr lang="uk-UA" sz="2400" b="1" dirty="0" smtClean="0">
                <a:solidFill>
                  <a:schemeClr val="bg1"/>
                </a:solidFill>
              </a:rPr>
              <a:t>Середні форми: </a:t>
            </a:r>
            <a:r>
              <a:rPr lang="uk-UA" sz="2400" dirty="0" smtClean="0"/>
              <a:t>повість</a:t>
            </a:r>
          </a:p>
          <a:p>
            <a:r>
              <a:rPr lang="uk-UA" sz="2400" b="1" u="sng" dirty="0" smtClean="0">
                <a:solidFill>
                  <a:schemeClr val="bg1"/>
                </a:solidFill>
              </a:rPr>
              <a:t>Малі форми: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</a:rPr>
              <a:t>оповідання,новела,нарис, притча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63888" y="4509120"/>
            <a:ext cx="5112568" cy="18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u="sng" dirty="0" smtClean="0">
                <a:solidFill>
                  <a:schemeClr val="bg1"/>
                </a:solidFill>
              </a:rPr>
              <a:t>Побудова твору</a:t>
            </a:r>
            <a:r>
              <a:rPr lang="uk-UA" sz="2400" u="sng" dirty="0" smtClean="0">
                <a:solidFill>
                  <a:schemeClr val="bg1"/>
                </a:solidFill>
              </a:rPr>
              <a:t>:</a:t>
            </a:r>
            <a:r>
              <a:rPr lang="uk-UA" sz="2400" dirty="0" smtClean="0"/>
              <a:t> </a:t>
            </a:r>
          </a:p>
          <a:p>
            <a:pPr algn="ctr"/>
            <a:r>
              <a:rPr lang="uk-UA" sz="2800" dirty="0" smtClean="0">
                <a:solidFill>
                  <a:srgbClr val="C00000"/>
                </a:solidFill>
              </a:rPr>
              <a:t>експозиція, зав</a:t>
            </a:r>
            <a:r>
              <a:rPr lang="en-US" sz="2800" dirty="0" smtClean="0">
                <a:solidFill>
                  <a:srgbClr val="C00000"/>
                </a:solidFill>
              </a:rPr>
              <a:t>’</a:t>
            </a:r>
            <a:r>
              <a:rPr lang="uk-UA" sz="2800" dirty="0" err="1" smtClean="0">
                <a:solidFill>
                  <a:srgbClr val="C00000"/>
                </a:solidFill>
              </a:rPr>
              <a:t>язка</a:t>
            </a:r>
            <a:r>
              <a:rPr lang="uk-UA" sz="2800" dirty="0" smtClean="0">
                <a:solidFill>
                  <a:srgbClr val="C00000"/>
                </a:solidFill>
              </a:rPr>
              <a:t>, </a:t>
            </a:r>
          </a:p>
          <a:p>
            <a:pPr algn="ctr"/>
            <a:r>
              <a:rPr lang="uk-UA" sz="2800" dirty="0" smtClean="0">
                <a:solidFill>
                  <a:srgbClr val="C00000"/>
                </a:solidFill>
              </a:rPr>
              <a:t>розвиток дії, кульмінація, </a:t>
            </a:r>
            <a:r>
              <a:rPr lang="uk-UA" sz="2800" dirty="0" err="1" smtClean="0">
                <a:solidFill>
                  <a:srgbClr val="C00000"/>
                </a:solidFill>
              </a:rPr>
              <a:t>розв</a:t>
            </a:r>
            <a:r>
              <a:rPr lang="en-US" sz="2800" dirty="0" smtClean="0">
                <a:solidFill>
                  <a:srgbClr val="C00000"/>
                </a:solidFill>
              </a:rPr>
              <a:t>’</a:t>
            </a:r>
            <a:r>
              <a:rPr lang="uk-UA" sz="2800" dirty="0" err="1" smtClean="0">
                <a:solidFill>
                  <a:srgbClr val="C00000"/>
                </a:solidFill>
              </a:rPr>
              <a:t>язка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9144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Фабула оповідання </a:t>
            </a:r>
            <a:r>
              <a:rPr lang="uk-UA" dirty="0" err="1" smtClean="0">
                <a:solidFill>
                  <a:srgbClr val="FF0000"/>
                </a:solidFill>
              </a:rPr>
              <a:t>“Дзвоник”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24744"/>
            <a:ext cx="4233664" cy="5230816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  </a:t>
            </a:r>
            <a:r>
              <a:rPr lang="uk-UA" i="1" dirty="0" err="1" smtClean="0"/>
              <a:t>“Ії</a:t>
            </a:r>
            <a:r>
              <a:rPr lang="uk-UA" i="1" dirty="0" smtClean="0"/>
              <a:t> звали </a:t>
            </a:r>
            <a:r>
              <a:rPr lang="uk-UA" i="1" dirty="0" err="1" smtClean="0"/>
              <a:t>Наталею”</a:t>
            </a:r>
            <a:endParaRPr lang="ru-RU" i="1" dirty="0"/>
          </a:p>
        </p:txBody>
      </p:sp>
      <p:pic>
        <p:nvPicPr>
          <p:cNvPr id="5" name="Picture 16" descr="D:\_ЗБЕРЕЖЕННО\Pictures\Оформлення\Люди\190323154.gif"/>
          <p:cNvPicPr>
            <a:picLocks noChangeAspect="1" noChangeArrowheads="1" noCrop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5292080" y="1340768"/>
            <a:ext cx="3509915" cy="5256584"/>
          </a:xfrm>
          <a:prstGeom prst="rect">
            <a:avLst/>
          </a:prstGeom>
          <a:noFill/>
        </p:spPr>
      </p:pic>
      <p:sp>
        <p:nvSpPr>
          <p:cNvPr id="6" name="Капля 5"/>
          <p:cNvSpPr/>
          <p:nvPr/>
        </p:nvSpPr>
        <p:spPr>
          <a:xfrm>
            <a:off x="4283968" y="1052736"/>
            <a:ext cx="2376264" cy="2088232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</a:rPr>
              <a:t>Завдання:</a:t>
            </a: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Підберіть цитати для портрету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827584" y="1772816"/>
            <a:ext cx="3384376" cy="1008112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chemeClr val="bg1"/>
                </a:solidFill>
              </a:rPr>
              <a:t>“Вона</a:t>
            </a:r>
            <a:r>
              <a:rPr lang="uk-UA" sz="2400" b="1" dirty="0" smtClean="0">
                <a:solidFill>
                  <a:schemeClr val="bg1"/>
                </a:solidFill>
              </a:rPr>
              <a:t> була маленька, їй було тільки 7 </a:t>
            </a:r>
            <a:r>
              <a:rPr lang="uk-UA" sz="2400" b="1" dirty="0" err="1" smtClean="0">
                <a:solidFill>
                  <a:schemeClr val="bg1"/>
                </a:solidFill>
              </a:rPr>
              <a:t>років”</a:t>
            </a:r>
            <a:r>
              <a:rPr lang="uk-UA" sz="2400" b="1" dirty="0" smtClean="0">
                <a:solidFill>
                  <a:schemeClr val="bg1"/>
                </a:solidFill>
              </a:rPr>
              <a:t>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2996952"/>
            <a:ext cx="4320480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“..занадто правдива була й занадто </a:t>
            </a:r>
            <a:r>
              <a:rPr lang="uk-UA" sz="2800" b="1" dirty="0" err="1" smtClean="0">
                <a:solidFill>
                  <a:schemeClr val="bg1"/>
                </a:solidFill>
              </a:rPr>
              <a:t>полохлива”</a:t>
            </a:r>
            <a:r>
              <a:rPr lang="uk-UA" sz="2800" b="1" dirty="0" smtClean="0">
                <a:solidFill>
                  <a:schemeClr val="bg1"/>
                </a:solidFill>
              </a:rPr>
              <a:t>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с одним вырезанным углом 8"/>
          <p:cNvSpPr/>
          <p:nvPr/>
        </p:nvSpPr>
        <p:spPr>
          <a:xfrm>
            <a:off x="251520" y="4509120"/>
            <a:ext cx="4824536" cy="2016224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</a:rPr>
              <a:t>Вона звикла, рано вставши, вибігати на волю і ввесь день робити,що </a:t>
            </a:r>
            <a:r>
              <a:rPr lang="uk-UA" sz="2800" b="1" dirty="0" err="1" smtClean="0">
                <a:solidFill>
                  <a:schemeClr val="bg1"/>
                </a:solidFill>
              </a:rPr>
              <a:t>хочеться..”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GigaLine\Desktop\Грінченко\25739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0" y="1052736"/>
            <a:ext cx="9085310" cy="5805264"/>
          </a:xfrm>
          <a:prstGeom prst="rect">
            <a:avLst/>
          </a:prstGeom>
          <a:noFill/>
        </p:spPr>
      </p:pic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251520" y="1196752"/>
            <a:ext cx="3960440" cy="504056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Все життя по-новому…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Вона була зовсім чужа серед цього життя..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І пішли дні за днями..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А життя йшло все одним ладом..</a:t>
            </a:r>
          </a:p>
          <a:p>
            <a:pPr>
              <a:buFont typeface="Arial" pitchFamily="34" charset="0"/>
              <a:buChar char="•"/>
            </a:pPr>
            <a:r>
              <a:rPr lang="uk-UA" sz="2800" b="1" dirty="0" smtClean="0">
                <a:solidFill>
                  <a:srgbClr val="FFFF00"/>
                </a:solidFill>
              </a:rPr>
              <a:t>У дворі їх був глибокий-глибокий колодязь…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75856" y="332656"/>
            <a:ext cx="5492152" cy="1080120"/>
          </a:xfrm>
        </p:spPr>
        <p:txBody>
          <a:bodyPr/>
          <a:lstStyle/>
          <a:p>
            <a:r>
              <a:rPr lang="uk-UA" sz="3600" dirty="0" err="1" smtClean="0"/>
              <a:t>“Наталю</a:t>
            </a:r>
            <a:r>
              <a:rPr lang="uk-UA" sz="3600" dirty="0" smtClean="0"/>
              <a:t> </a:t>
            </a:r>
            <a:r>
              <a:rPr lang="uk-UA" sz="3600" dirty="0" err="1" smtClean="0"/>
              <a:t>відвезено</a:t>
            </a:r>
            <a:r>
              <a:rPr lang="uk-UA" sz="3600" dirty="0" smtClean="0"/>
              <a:t> до сирітського </a:t>
            </a:r>
            <a:r>
              <a:rPr lang="uk-UA" sz="3600" dirty="0" err="1" smtClean="0"/>
              <a:t>дому”</a:t>
            </a:r>
            <a:r>
              <a:rPr lang="uk-UA" sz="3600" dirty="0" smtClean="0"/>
              <a:t>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2400" cy="792088"/>
          </a:xfrm>
        </p:spPr>
        <p:txBody>
          <a:bodyPr/>
          <a:lstStyle/>
          <a:p>
            <a:r>
              <a:rPr lang="uk-UA" dirty="0" smtClean="0"/>
              <a:t>Позитивні зміни в житті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980728"/>
            <a:ext cx="8352928" cy="5472608"/>
          </a:xfrm>
        </p:spPr>
        <p:txBody>
          <a:bodyPr>
            <a:normAutofit fontScale="85000" lnSpcReduction="2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Вдома:</a:t>
            </a:r>
            <a:r>
              <a:rPr lang="uk-UA" dirty="0" smtClean="0"/>
              <a:t> </a:t>
            </a:r>
            <a:r>
              <a:rPr lang="uk-UA" sz="2800" dirty="0" smtClean="0"/>
              <a:t>голодувала, </a:t>
            </a:r>
          </a:p>
          <a:p>
            <a:pPr>
              <a:buNone/>
            </a:pPr>
            <a:r>
              <a:rPr lang="uk-UA" sz="2800" dirty="0" smtClean="0"/>
              <a:t>драний задрипаний одяг, </a:t>
            </a:r>
          </a:p>
          <a:p>
            <a:pPr>
              <a:buNone/>
            </a:pPr>
            <a:r>
              <a:rPr lang="uk-UA" sz="2800" dirty="0" smtClean="0"/>
              <a:t>холодна хата, спала на голій </a:t>
            </a:r>
          </a:p>
          <a:p>
            <a:pPr>
              <a:buNone/>
            </a:pPr>
            <a:r>
              <a:rPr lang="uk-UA" sz="2800" dirty="0" smtClean="0"/>
              <a:t>підлозі, батько лаяв і бив – </a:t>
            </a:r>
          </a:p>
          <a:p>
            <a:pPr>
              <a:buNone/>
            </a:pPr>
            <a:r>
              <a:rPr lang="uk-UA" sz="2800" i="1" dirty="0" smtClean="0">
                <a:solidFill>
                  <a:srgbClr val="FF0000"/>
                </a:solidFill>
              </a:rPr>
              <a:t>вбоге сільське </a:t>
            </a:r>
            <a:r>
              <a:rPr lang="uk-UA" i="1" dirty="0" smtClean="0">
                <a:solidFill>
                  <a:srgbClr val="FF0000"/>
                </a:solidFill>
              </a:rPr>
              <a:t>життя. </a:t>
            </a:r>
          </a:p>
          <a:p>
            <a:pPr>
              <a:buNone/>
            </a:pPr>
            <a:endParaRPr lang="uk-UA" dirty="0" smtClean="0"/>
          </a:p>
          <a:p>
            <a:r>
              <a:rPr lang="uk-UA" dirty="0" smtClean="0"/>
              <a:t>                                           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                                                         Тут:</a:t>
            </a:r>
            <a:r>
              <a:rPr lang="uk-UA" dirty="0" smtClean="0"/>
              <a:t> вдосталь їжі,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чистий одяг, теплий  дім, 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 м</a:t>
            </a:r>
            <a:r>
              <a:rPr lang="en-US" dirty="0" smtClean="0"/>
              <a:t>’</a:t>
            </a:r>
            <a:r>
              <a:rPr lang="uk-UA" dirty="0" smtClean="0"/>
              <a:t>яке ліжко, ніхто не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 бився, дорослі ніколи не 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 кричали –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      </a:t>
            </a:r>
            <a:r>
              <a:rPr lang="uk-UA" i="1" dirty="0" smtClean="0">
                <a:solidFill>
                  <a:srgbClr val="FF33CC"/>
                </a:solidFill>
              </a:rPr>
              <a:t>панське, царське життя.</a:t>
            </a:r>
            <a:endParaRPr lang="ru-RU" i="1" dirty="0">
              <a:solidFill>
                <a:srgbClr val="FF33CC"/>
              </a:solidFill>
            </a:endParaRPr>
          </a:p>
        </p:txBody>
      </p:sp>
      <p:pic>
        <p:nvPicPr>
          <p:cNvPr id="4" name="Picture 5" descr="C:\Users\GigaLine\Desktop\Грінченко\завантаження (1).jpg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/>
          <a:stretch>
            <a:fillRect/>
          </a:stretch>
        </p:blipFill>
        <p:spPr bwMode="auto">
          <a:xfrm>
            <a:off x="5148064" y="980728"/>
            <a:ext cx="3786126" cy="2519494"/>
          </a:xfrm>
          <a:prstGeom prst="rect">
            <a:avLst/>
          </a:prstGeom>
          <a:noFill/>
        </p:spPr>
      </p:pic>
      <p:pic>
        <p:nvPicPr>
          <p:cNvPr id="5" name="Picture 8" descr="D:\_ЗБЕРЕЖЕННО\Pictures\Оформлення\Природа\Тварини\181213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539552" y="3789040"/>
            <a:ext cx="4044118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_ЗБЕРЕЖЕННО\Pictures\Оформлення\Природа\вода\77119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1141346"/>
            <a:ext cx="9144000" cy="57166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9144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</a:rPr>
              <a:t>Але “ Вона була зовсім чужа </a:t>
            </a:r>
            <a:r>
              <a:rPr lang="uk-UA" b="1" dirty="0" smtClean="0">
                <a:solidFill>
                  <a:srgbClr val="C00000"/>
                </a:solidFill>
              </a:rPr>
              <a:t>серед цього </a:t>
            </a:r>
            <a:r>
              <a:rPr lang="uk-UA" b="1" dirty="0" err="1" smtClean="0">
                <a:solidFill>
                  <a:srgbClr val="C00000"/>
                </a:solidFill>
              </a:rPr>
              <a:t>життя”</a:t>
            </a:r>
            <a:r>
              <a:rPr lang="uk-UA" b="1" dirty="0" smtClean="0">
                <a:solidFill>
                  <a:srgbClr val="C00000"/>
                </a:solidFill>
              </a:rPr>
              <a:t> </a:t>
            </a:r>
            <a:br>
              <a:rPr lang="uk-UA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                    </a:t>
            </a:r>
            <a:r>
              <a:rPr lang="uk-UA" sz="4800" b="1" dirty="0" smtClean="0">
                <a:solidFill>
                  <a:srgbClr val="C00000"/>
                </a:solidFill>
              </a:rPr>
              <a:t>Чому?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564904"/>
            <a:ext cx="7772400" cy="3923928"/>
          </a:xfrm>
        </p:spPr>
        <p:txBody>
          <a:bodyPr/>
          <a:lstStyle/>
          <a:p>
            <a:r>
              <a:rPr lang="uk-UA" b="1" dirty="0" smtClean="0">
                <a:solidFill>
                  <a:srgbClr val="FFFF00"/>
                </a:solidFill>
              </a:rPr>
              <a:t>Звикання до нових речей перетворилося на подолання перешкод</a:t>
            </a:r>
            <a:r>
              <a:rPr lang="uk-UA" dirty="0" smtClean="0">
                <a:solidFill>
                  <a:srgbClr val="FFFF00"/>
                </a:solidFill>
              </a:rPr>
              <a:t>.               </a:t>
            </a:r>
            <a:r>
              <a:rPr lang="uk-UA" b="1" dirty="0" smtClean="0">
                <a:solidFill>
                  <a:srgbClr val="FF0000"/>
                </a:solidFill>
              </a:rPr>
              <a:t>Яких? </a:t>
            </a:r>
          </a:p>
          <a:p>
            <a:endParaRPr lang="uk-UA" dirty="0" smtClean="0">
              <a:solidFill>
                <a:srgbClr val="FFFF00"/>
              </a:solidFill>
            </a:endParaRPr>
          </a:p>
          <a:p>
            <a:r>
              <a:rPr lang="uk-UA" b="1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Їсти ножем та виделкою</a:t>
            </a:r>
            <a:r>
              <a:rPr lang="uk-UA" b="1" dirty="0" smtClean="0">
                <a:solidFill>
                  <a:srgbClr val="FFFF00"/>
                </a:solidFill>
              </a:rPr>
              <a:t>,</a:t>
            </a:r>
          </a:p>
          <a:p>
            <a:r>
              <a:rPr lang="uk-UA" b="1" dirty="0" smtClean="0">
                <a:solidFill>
                  <a:srgbClr val="FFFF00"/>
                </a:solidFill>
              </a:rPr>
              <a:t>важко вбиратися в одежу;</a:t>
            </a:r>
          </a:p>
          <a:p>
            <a:r>
              <a:rPr lang="uk-UA" b="1" dirty="0" smtClean="0">
                <a:solidFill>
                  <a:srgbClr val="FF0000"/>
                </a:solidFill>
              </a:rPr>
              <a:t>панська мова ( російська)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9" descr="C:\Users\GigaLine\Desktop\Грінченко\нач20-конца-19-века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5868144" y="4005064"/>
            <a:ext cx="2808312" cy="20711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776</TotalTime>
  <Words>1034</Words>
  <Application>Microsoft Office PowerPoint</Application>
  <PresentationFormat>Экран (4:3)</PresentationFormat>
  <Paragraphs>253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Метро</vt:lpstr>
      <vt:lpstr>Б.Грінченко – майстер реалістичної прози. Оповідання “Дзвоник” </vt:lpstr>
      <vt:lpstr>Мета уроку:</vt:lpstr>
      <vt:lpstr>Слайд 3</vt:lpstr>
      <vt:lpstr>Структура художнього твору:        Зміст (що сказано)</vt:lpstr>
      <vt:lpstr>Структура художнього твору: Форма (як сказано) </vt:lpstr>
      <vt:lpstr>Фабула оповідання “Дзвоник”</vt:lpstr>
      <vt:lpstr>“Наталю відвезено до сирітського дому”.</vt:lpstr>
      <vt:lpstr>Позитивні зміни в житті</vt:lpstr>
      <vt:lpstr>Але “ Вона була зовсім чужа серед цього життя”                      Чому?</vt:lpstr>
      <vt:lpstr>Дзвоник!       “Він дзвонив на день  шістнадцять разів!”</vt:lpstr>
      <vt:lpstr>Що мав би символізувати дзвоник?</vt:lpstr>
      <vt:lpstr>Символом чого був насправді?</vt:lpstr>
      <vt:lpstr>“Їй снилося рідне село…”</vt:lpstr>
      <vt:lpstr>     “І пішли дні за днями…”</vt:lpstr>
      <vt:lpstr>Наслідки. Знайдіть цитати</vt:lpstr>
      <vt:lpstr>Характеристика головної героїні</vt:lpstr>
      <vt:lpstr>Слайд 17</vt:lpstr>
      <vt:lpstr>“В душі, маленькій, дитячій,глибоко… ховався тяжкий біль”</vt:lpstr>
      <vt:lpstr>“У дворі їх був глибокий колодязь”</vt:lpstr>
      <vt:lpstr>З якого часу думка про колодязь не покидала дівчинку?</vt:lpstr>
      <vt:lpstr>“Але ж ця думка так її пече…”</vt:lpstr>
      <vt:lpstr>Того ж дня колодязь накрито віком і те віко замкнено”</vt:lpstr>
      <vt:lpstr>          Вкажіть елементи композиції</vt:lpstr>
      <vt:lpstr>Чинники формування характеру героїні</vt:lpstr>
      <vt:lpstr> Що призвело до такого стану?</vt:lpstr>
      <vt:lpstr> “Політ” душі маленької дівчинки</vt:lpstr>
      <vt:lpstr>Класифікація конфліктів</vt:lpstr>
      <vt:lpstr>Список використаних джерел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GigaLine</dc:creator>
  <cp:lastModifiedBy>User</cp:lastModifiedBy>
  <cp:revision>84</cp:revision>
  <dcterms:created xsi:type="dcterms:W3CDTF">2016-01-30T08:12:10Z</dcterms:created>
  <dcterms:modified xsi:type="dcterms:W3CDTF">2016-02-09T05:38:36Z</dcterms:modified>
</cp:coreProperties>
</file>