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1" r:id="rId3"/>
    <p:sldId id="257" r:id="rId4"/>
    <p:sldId id="258" r:id="rId5"/>
    <p:sldId id="259" r:id="rId6"/>
    <p:sldId id="261" r:id="rId7"/>
    <p:sldId id="264" r:id="rId8"/>
    <p:sldId id="262" r:id="rId9"/>
    <p:sldId id="260" r:id="rId10"/>
    <p:sldId id="263" r:id="rId11"/>
    <p:sldId id="268" r:id="rId12"/>
    <p:sldId id="272" r:id="rId13"/>
    <p:sldId id="273" r:id="rId14"/>
    <p:sldId id="265" r:id="rId15"/>
    <p:sldId id="266" r:id="rId16"/>
    <p:sldId id="270" r:id="rId17"/>
    <p:sldId id="267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BAA53-4135-4B24-ACAE-C493F949123C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9798E-5BCE-486D-A206-FC640D2F78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9798E-5BCE-486D-A206-FC640D2F785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0EE87-97B8-4123-8F61-BCB32D83D2E8}" type="datetimeFigureOut">
              <a:rPr lang="ru-RU" smtClean="0"/>
              <a:pPr/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D42CB-C172-40E1-B154-6BAD7B116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" TargetMode="External"/><Relationship Id="rId2" Type="http://schemas.openxmlformats.org/officeDocument/2006/relationships/hyperlink" Target="http://bio-kl.ucoz.ru/hotkartoshka/6klass/PLESEN/1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piplz.ru/page-id-1836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71;&#1088;&#1086;&#1089;&#1083;&#1072;&#1074;\Desktop\&#1088;&#1086;&#1079;&#1088;&#1086;&#1073;&#1082;&#1072;%20&#1090;&#1077;&#1084;&#1080;.%20&#1090;&#1077;&#1089;&#1090;&#1080;\&#1088;&#1086;&#1079;&#1088;&#1086;&#1073;&#1082;&#1072;%20&#1090;&#1077;&#1084;&#1080;%20&#1043;&#1088;&#1080;&#1073;&#1080;\&#1091;&#1088;&#1086;&#1082;%206\&#1082;&#1086;&#1084;&#1087;&#1083;&#1077;&#1082;&#1090;%20&#1076;&#1086;%20&#1091;&#1088;&#1086;&#1082;&#1110;%206\&#1087;&#1088;&#1077;&#1079;&#1077;&#1085;&#1090;&#1072;&#1094;&#1110;&#1103;%20&#1076;&#1086;%20&#1091;&#1088;&#1086;&#1082;&#1091;\&#1088;&#1072;&#1079;&#1084;&#1085;&#1086;&#1078;&#1077;&#1085;&#1080;&#1077;%20&#1076;&#1088;&#1086;&#1078;&#1078;&#1077;&#1081;.mp4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068960"/>
            <a:ext cx="2800350" cy="39243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700808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Дріжджі – одноклітинні гриби. Цвілеві гриби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4077072"/>
            <a:ext cx="5112568" cy="2304256"/>
          </a:xfrm>
        </p:spPr>
        <p:txBody>
          <a:bodyPr>
            <a:normAutofit lnSpcReduction="10000"/>
          </a:bodyPr>
          <a:lstStyle/>
          <a:p>
            <a:pPr algn="r"/>
            <a:r>
              <a:rPr lang="uk-UA" dirty="0" err="1" smtClean="0">
                <a:solidFill>
                  <a:srgbClr val="00B050"/>
                </a:solidFill>
                <a:latin typeface="Monotype Corsiva" pitchFamily="66" charset="0"/>
              </a:rPr>
              <a:t>Ярмоленко</a:t>
            </a:r>
            <a:r>
              <a:rPr lang="uk-UA" dirty="0" smtClean="0">
                <a:solidFill>
                  <a:srgbClr val="00B050"/>
                </a:solidFill>
                <a:latin typeface="Monotype Corsiva" pitchFamily="66" charset="0"/>
              </a:rPr>
              <a:t> Лариса Михайлівна</a:t>
            </a:r>
          </a:p>
          <a:p>
            <a:pPr algn="r"/>
            <a:r>
              <a:rPr lang="uk-UA" dirty="0" smtClean="0">
                <a:solidFill>
                  <a:srgbClr val="00B050"/>
                </a:solidFill>
                <a:latin typeface="Monotype Corsiva" pitchFamily="66" charset="0"/>
              </a:rPr>
              <a:t>вчитель</a:t>
            </a:r>
          </a:p>
          <a:p>
            <a:pPr algn="r"/>
            <a:r>
              <a:rPr lang="uk-UA" dirty="0" err="1" smtClean="0">
                <a:solidFill>
                  <a:srgbClr val="00B050"/>
                </a:solidFill>
                <a:latin typeface="Monotype Corsiva" pitchFamily="66" charset="0"/>
              </a:rPr>
              <a:t>Дмитрівський</a:t>
            </a:r>
            <a:r>
              <a:rPr lang="uk-UA" dirty="0" smtClean="0">
                <a:solidFill>
                  <a:srgbClr val="00B050"/>
                </a:solidFill>
                <a:latin typeface="Monotype Corsiva" pitchFamily="66" charset="0"/>
              </a:rPr>
              <a:t> НВК</a:t>
            </a:r>
          </a:p>
          <a:p>
            <a:pPr algn="r"/>
            <a:r>
              <a:rPr lang="uk-UA" dirty="0" err="1" smtClean="0">
                <a:solidFill>
                  <a:srgbClr val="00B050"/>
                </a:solidFill>
                <a:latin typeface="Monotype Corsiva" pitchFamily="66" charset="0"/>
              </a:rPr>
              <a:t>Золотоніський</a:t>
            </a:r>
            <a:r>
              <a:rPr lang="uk-UA" dirty="0" smtClean="0">
                <a:solidFill>
                  <a:srgbClr val="00B050"/>
                </a:solidFill>
                <a:latin typeface="Monotype Corsiva" pitchFamily="66" charset="0"/>
              </a:rPr>
              <a:t> район</a:t>
            </a:r>
            <a:endParaRPr lang="ru-RU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563888" y="1196752"/>
            <a:ext cx="5112568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Тема уроку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2420888"/>
            <a:ext cx="5400600" cy="405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Мукор під мікроскопом</a:t>
            </a:r>
            <a:endParaRPr lang="ru-RU" dirty="0"/>
          </a:p>
        </p:txBody>
      </p:sp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4900020"/>
            <a:ext cx="1288182" cy="180520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03848" y="119675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Я </a:t>
            </a:r>
            <a:r>
              <a:rPr lang="ru-RU" sz="2000" dirty="0" err="1" smtClean="0">
                <a:latin typeface="Monotype Corsiva" pitchFamily="66" charset="0"/>
              </a:rPr>
              <a:t>барвистий</a:t>
            </a:r>
            <a:r>
              <a:rPr lang="ru-RU" sz="2000" dirty="0" smtClean="0">
                <a:latin typeface="Monotype Corsiva" pitchFamily="66" charset="0"/>
              </a:rPr>
              <a:t> </a:t>
            </a:r>
            <a:r>
              <a:rPr lang="ru-RU" sz="2000" dirty="0" err="1" smtClean="0">
                <a:latin typeface="Monotype Corsiva" pitchFamily="66" charset="0"/>
              </a:rPr>
              <a:t>і</a:t>
            </a:r>
            <a:r>
              <a:rPr lang="ru-RU" sz="2000" dirty="0" smtClean="0">
                <a:latin typeface="Monotype Corsiva" pitchFamily="66" charset="0"/>
              </a:rPr>
              <a:t> </a:t>
            </a:r>
            <a:r>
              <a:rPr lang="ru-RU" sz="2000" dirty="0" err="1" smtClean="0">
                <a:latin typeface="Monotype Corsiva" pitchFamily="66" charset="0"/>
              </a:rPr>
              <a:t>цікавий</a:t>
            </a:r>
            <a:r>
              <a:rPr lang="ru-RU" sz="2000" dirty="0" smtClean="0">
                <a:latin typeface="Monotype Corsiva" pitchFamily="66" charset="0"/>
              </a:rPr>
              <a:t>,</a:t>
            </a:r>
            <a:br>
              <a:rPr lang="ru-RU" sz="2000" dirty="0" smtClean="0">
                <a:latin typeface="Monotype Corsiva" pitchFamily="66" charset="0"/>
              </a:rPr>
            </a:br>
            <a:r>
              <a:rPr lang="ru-RU" sz="2000" dirty="0" smtClean="0">
                <a:latin typeface="Monotype Corsiva" pitchFamily="66" charset="0"/>
              </a:rPr>
              <a:t>Жить на булках </a:t>
            </a:r>
            <a:r>
              <a:rPr lang="ru-RU" sz="2000" dirty="0" err="1" smtClean="0">
                <a:latin typeface="Monotype Corsiva" pitchFamily="66" charset="0"/>
              </a:rPr>
              <a:t>полюбляю</a:t>
            </a:r>
            <a:r>
              <a:rPr lang="ru-RU" sz="2000" dirty="0" smtClean="0">
                <a:latin typeface="Monotype Corsiva" pitchFamily="66" charset="0"/>
              </a:rPr>
              <a:t>.</a:t>
            </a:r>
            <a:br>
              <a:rPr lang="ru-RU" sz="2000" dirty="0" smtClean="0">
                <a:latin typeface="Monotype Corsiva" pitchFamily="66" charset="0"/>
              </a:rPr>
            </a:br>
            <a:r>
              <a:rPr lang="ru-RU" sz="2000" dirty="0" err="1" smtClean="0">
                <a:latin typeface="Monotype Corsiva" pitchFamily="66" charset="0"/>
              </a:rPr>
              <a:t>Хто</a:t>
            </a:r>
            <a:r>
              <a:rPr lang="ru-RU" sz="2000" dirty="0" smtClean="0">
                <a:latin typeface="Monotype Corsiva" pitchFamily="66" charset="0"/>
              </a:rPr>
              <a:t> в </a:t>
            </a:r>
            <a:r>
              <a:rPr lang="ru-RU" sz="2000" dirty="0" err="1" smtClean="0">
                <a:latin typeface="Monotype Corsiva" pitchFamily="66" charset="0"/>
              </a:rPr>
              <a:t>пакеті</a:t>
            </a:r>
            <a:r>
              <a:rPr lang="ru-RU" sz="2000" dirty="0" smtClean="0">
                <a:latin typeface="Monotype Corsiva" pitchFamily="66" charset="0"/>
              </a:rPr>
              <a:t> </a:t>
            </a:r>
            <a:r>
              <a:rPr lang="ru-RU" sz="2000" dirty="0" err="1" smtClean="0">
                <a:latin typeface="Monotype Corsiva" pitchFamily="66" charset="0"/>
              </a:rPr>
              <a:t>хліб</a:t>
            </a:r>
            <a:r>
              <a:rPr lang="ru-RU" sz="2000" dirty="0" smtClean="0">
                <a:latin typeface="Monotype Corsiva" pitchFamily="66" charset="0"/>
              </a:rPr>
              <a:t> </a:t>
            </a:r>
            <a:r>
              <a:rPr lang="ru-RU" sz="2000" dirty="0" err="1" smtClean="0">
                <a:latin typeface="Monotype Corsiva" pitchFamily="66" charset="0"/>
              </a:rPr>
              <a:t>забуде</a:t>
            </a:r>
            <a:r>
              <a:rPr lang="ru-RU" sz="2000" dirty="0" smtClean="0">
                <a:latin typeface="Monotype Corsiva" pitchFamily="66" charset="0"/>
              </a:rPr>
              <a:t>,</a:t>
            </a:r>
            <a:br>
              <a:rPr lang="ru-RU" sz="2000" dirty="0" smtClean="0">
                <a:latin typeface="Monotype Corsiva" pitchFamily="66" charset="0"/>
              </a:rPr>
            </a:br>
            <a:r>
              <a:rPr lang="ru-RU" sz="2000" dirty="0" smtClean="0">
                <a:latin typeface="Monotype Corsiva" pitchFamily="66" charset="0"/>
              </a:rPr>
              <a:t>Той </a:t>
            </a:r>
            <a:r>
              <a:rPr lang="ru-RU" sz="2000" dirty="0" err="1" smtClean="0">
                <a:latin typeface="Monotype Corsiva" pitchFamily="66" charset="0"/>
              </a:rPr>
              <a:t>знайде</a:t>
            </a:r>
            <a:r>
              <a:rPr lang="ru-RU" sz="2000" dirty="0" smtClean="0">
                <a:latin typeface="Monotype Corsiva" pitchFamily="66" charset="0"/>
              </a:rPr>
              <a:t> мене там </a:t>
            </a:r>
            <a:r>
              <a:rPr lang="ru-RU" sz="2000" dirty="0" err="1" smtClean="0">
                <a:latin typeface="Monotype Corsiva" pitchFamily="66" charset="0"/>
              </a:rPr>
              <a:t>всюди</a:t>
            </a:r>
            <a:r>
              <a:rPr lang="ru-RU" sz="2000" dirty="0" smtClean="0">
                <a:latin typeface="Monotype Corsiva" pitchFamily="66" charset="0"/>
              </a:rPr>
              <a:t>.</a:t>
            </a:r>
            <a:endParaRPr lang="ru-RU" sz="20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Пеніцил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5" name="Содержимое 4" descr="пеніцилі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16900" y="1772816"/>
            <a:ext cx="5319396" cy="4187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4900020"/>
            <a:ext cx="1288182" cy="1805207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Олександр Флемінг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1881 -1955</a:t>
            </a:r>
            <a:endParaRPr lang="ru-RU" dirty="0"/>
          </a:p>
        </p:txBody>
      </p:sp>
      <p:pic>
        <p:nvPicPr>
          <p:cNvPr id="4" name="Содержимое 3" descr="99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2996952"/>
            <a:ext cx="4548601" cy="3024336"/>
          </a:xfrm>
        </p:spPr>
      </p:pic>
      <p:sp>
        <p:nvSpPr>
          <p:cNvPr id="7" name="Содержимое 6"/>
          <p:cNvSpPr>
            <a:spLocks noGrp="1"/>
          </p:cNvSpPr>
          <p:nvPr>
            <p:ph sz="quarter" idx="4294967295"/>
          </p:nvPr>
        </p:nvSpPr>
        <p:spPr>
          <a:xfrm>
            <a:off x="1043608" y="1556792"/>
            <a:ext cx="7786687" cy="3951288"/>
          </a:xfrm>
        </p:spPr>
        <p:txBody>
          <a:bodyPr/>
          <a:lstStyle/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 всю історію людства не було у світі ліків, які б врятували стільки людських життів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Фізкульт-хвилинка</a:t>
            </a:r>
            <a:endParaRPr lang="ru-RU" dirty="0"/>
          </a:p>
        </p:txBody>
      </p:sp>
      <p:pic>
        <p:nvPicPr>
          <p:cNvPr id="6" name="Содержимое 5" descr="11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2060848"/>
            <a:ext cx="1008112" cy="1244388"/>
          </a:xfrm>
        </p:spPr>
      </p:pic>
      <p:pic>
        <p:nvPicPr>
          <p:cNvPr id="7" name="Рисунок 6" descr="16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3789040"/>
            <a:ext cx="1730192" cy="1440160"/>
          </a:xfrm>
          <a:prstGeom prst="rect">
            <a:avLst/>
          </a:prstGeom>
        </p:spPr>
      </p:pic>
      <p:pic>
        <p:nvPicPr>
          <p:cNvPr id="8" name="Рисунок 7" descr="3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3789040"/>
            <a:ext cx="1352550" cy="1371600"/>
          </a:xfrm>
          <a:prstGeom prst="rect">
            <a:avLst/>
          </a:prstGeom>
        </p:spPr>
      </p:pic>
      <p:pic>
        <p:nvPicPr>
          <p:cNvPr id="9" name="Рисунок 8" descr="66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3789040"/>
            <a:ext cx="2038350" cy="1371600"/>
          </a:xfrm>
          <a:prstGeom prst="rect">
            <a:avLst/>
          </a:prstGeom>
        </p:spPr>
      </p:pic>
      <p:pic>
        <p:nvPicPr>
          <p:cNvPr id="10" name="Рисунок 9" descr="666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20272" y="2420888"/>
            <a:ext cx="948308" cy="742154"/>
          </a:xfrm>
          <a:prstGeom prst="rect">
            <a:avLst/>
          </a:prstGeom>
        </p:spPr>
      </p:pic>
      <p:pic>
        <p:nvPicPr>
          <p:cNvPr id="11" name="Рисунок 10" descr="697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25456" y="2492896"/>
            <a:ext cx="1362313" cy="504056"/>
          </a:xfrm>
          <a:prstGeom prst="rect">
            <a:avLst/>
          </a:prstGeom>
        </p:spPr>
      </p:pic>
      <p:pic>
        <p:nvPicPr>
          <p:cNvPr id="12" name="Рисунок 11" descr="724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5856" y="2266942"/>
            <a:ext cx="1152128" cy="874028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Виберіть умови, не сприятливі для розвитку цвілі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060848"/>
            <a:ext cx="5832648" cy="3340967"/>
          </a:xfrm>
        </p:spPr>
        <p:txBody>
          <a:bodyPr>
            <a:normAutofit/>
          </a:bodyPr>
          <a:lstStyle/>
          <a:p>
            <a:pPr algn="r">
              <a:buClr>
                <a:srgbClr val="FF0000"/>
              </a:buClr>
              <a:buFont typeface="Wingdings" pitchFamily="2" charset="2"/>
              <a:buChar char="F"/>
            </a:pPr>
            <a:r>
              <a:rPr lang="uk-UA" sz="2800" dirty="0" smtClean="0">
                <a:latin typeface="Monotype Corsiva" pitchFamily="66" charset="0"/>
                <a:cs typeface="Times New Roman" pitchFamily="18" charset="0"/>
              </a:rPr>
              <a:t>Підвищена вологість повітря;     </a:t>
            </a:r>
          </a:p>
          <a:p>
            <a:pPr algn="r">
              <a:buClr>
                <a:srgbClr val="FF0000"/>
              </a:buClr>
              <a:buFont typeface="Wingdings" pitchFamily="2" charset="2"/>
              <a:buChar char="F"/>
            </a:pPr>
            <a:r>
              <a:rPr lang="uk-UA" sz="2800" dirty="0" smtClean="0">
                <a:latin typeface="Monotype Corsiva" pitchFamily="66" charset="0"/>
                <a:cs typeface="Times New Roman" pitchFamily="18" charset="0"/>
              </a:rPr>
              <a:t>Добре провітрений підвал; </a:t>
            </a:r>
          </a:p>
          <a:p>
            <a:pPr algn="r">
              <a:buClr>
                <a:srgbClr val="FF0000"/>
              </a:buClr>
              <a:buFont typeface="Wingdings" pitchFamily="2" charset="2"/>
              <a:buChar char="F"/>
            </a:pPr>
            <a:r>
              <a:rPr lang="uk-UA" sz="2800" dirty="0" smtClean="0">
                <a:latin typeface="Monotype Corsiva" pitchFamily="66" charset="0"/>
                <a:cs typeface="Times New Roman" pitchFamily="18" charset="0"/>
              </a:rPr>
              <a:t>Продукти в поліетиленовому пакеті;</a:t>
            </a:r>
          </a:p>
          <a:p>
            <a:pPr algn="r">
              <a:buClr>
                <a:srgbClr val="FF0000"/>
              </a:buClr>
              <a:buFont typeface="Wingdings" pitchFamily="2" charset="2"/>
              <a:buChar char="F"/>
            </a:pPr>
            <a:r>
              <a:rPr lang="uk-UA" sz="2800" dirty="0" smtClean="0">
                <a:latin typeface="Monotype Corsiva" pitchFamily="66" charset="0"/>
                <a:cs typeface="Times New Roman" pitchFamily="18" charset="0"/>
              </a:rPr>
              <a:t>Відсутність конкуренції;</a:t>
            </a:r>
          </a:p>
          <a:p>
            <a:pPr algn="r">
              <a:buClr>
                <a:srgbClr val="FF0000"/>
              </a:buClr>
              <a:buFont typeface="Wingdings" pitchFamily="2" charset="2"/>
              <a:buChar char="F"/>
            </a:pPr>
            <a:r>
              <a:rPr lang="uk-UA" sz="2800" dirty="0" smtClean="0">
                <a:latin typeface="Monotype Corsiva" pitchFamily="66" charset="0"/>
                <a:cs typeface="Times New Roman" pitchFamily="18" charset="0"/>
              </a:rPr>
              <a:t>Низька температура;</a:t>
            </a:r>
          </a:p>
          <a:p>
            <a:pPr algn="r">
              <a:buClr>
                <a:srgbClr val="FF0000"/>
              </a:buClr>
              <a:buFont typeface="Wingdings" pitchFamily="2" charset="2"/>
              <a:buChar char="F"/>
            </a:pPr>
            <a:r>
              <a:rPr lang="uk-UA" sz="2800" dirty="0" smtClean="0">
                <a:latin typeface="Monotype Corsiva" pitchFamily="66" charset="0"/>
                <a:cs typeface="Times New Roman" pitchFamily="18" charset="0"/>
              </a:rPr>
              <a:t>Вогкі стіни</a:t>
            </a:r>
            <a:endParaRPr lang="ru-RU" sz="28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4328" y="4900020"/>
            <a:ext cx="1288182" cy="18052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60232" y="2060848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  <a:sym typeface="Wingdings"/>
              </a:rPr>
              <a:t>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660232" y="2636912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  <a:sym typeface="Wingdings 2"/>
              </a:rPr>
              <a:t>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4149080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  <a:sym typeface="Wingdings 2"/>
              </a:rPr>
              <a:t>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3140968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  <a:sym typeface="Wingdings"/>
              </a:rPr>
              <a:t>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3645024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  <a:sym typeface="Wingdings"/>
              </a:rPr>
              <a:t>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32240" y="4581128"/>
            <a:ext cx="426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  <a:sym typeface="Wingdings"/>
              </a:rPr>
              <a:t></a:t>
            </a:r>
            <a:endParaRPr lang="ru-RU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75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75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7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7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5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Власні висновки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1600200"/>
            <a:ext cx="5832648" cy="4525963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Яке значення цвілевих грибів в природі та житті людини?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4328" y="4900020"/>
            <a:ext cx="1288182" cy="180520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87824" y="2564904"/>
            <a:ext cx="3528392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39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!?</a:t>
            </a:r>
            <a:endParaRPr lang="ru-RU" sz="23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2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600200"/>
            <a:ext cx="7211144" cy="4525963"/>
          </a:xfrm>
        </p:spPr>
        <p:txBody>
          <a:bodyPr>
            <a:normAutofit fontScale="925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Вивчити відповідний §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Порівняй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Скласти порівняльну таблицю грибів: середовище існування; спосіб живлення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Hh4dh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708920"/>
            <a:ext cx="4736592" cy="23317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72200" y="2708920"/>
            <a:ext cx="208823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Що подібне?</a:t>
            </a: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Чим різняться?</a:t>
            </a: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Хто має більш складну будову?</a:t>
            </a:r>
          </a:p>
          <a:p>
            <a:endPara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урок</a:t>
            </a:r>
            <a:endParaRPr lang="ru-RU" dirty="0"/>
          </a:p>
        </p:txBody>
      </p:sp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4328" y="4900020"/>
            <a:ext cx="1288182" cy="1805207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Ітернет-ресурси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708920"/>
            <a:ext cx="7859216" cy="3417243"/>
          </a:xfrm>
        </p:spPr>
        <p:txBody>
          <a:bodyPr>
            <a:normAutofit/>
          </a:bodyPr>
          <a:lstStyle/>
          <a:p>
            <a:r>
              <a:rPr lang="en-US" sz="2400" dirty="0" smtClean="0">
                <a:hlinkClick r:id="rId2"/>
              </a:rPr>
              <a:t>http://bio-kl.ucoz.ru/hotkartoshka/6klass/PLESEN/1.htm</a:t>
            </a:r>
            <a:endParaRPr lang="uk-UA" sz="2400" dirty="0" smtClean="0"/>
          </a:p>
          <a:p>
            <a:r>
              <a:rPr lang="en-US" sz="2400" dirty="0" smtClean="0">
                <a:hlinkClick r:id="rId3"/>
              </a:rPr>
              <a:t>http://uk.wikipedia.org/wiki/</a:t>
            </a:r>
            <a:endParaRPr lang="uk-UA" sz="2400" dirty="0" smtClean="0"/>
          </a:p>
          <a:p>
            <a:r>
              <a:rPr lang="en-US" sz="2400" dirty="0" smtClean="0">
                <a:hlinkClick r:id="rId4"/>
              </a:rPr>
              <a:t>http://www.piplz.ru/page-id-1836.html</a:t>
            </a:r>
            <a:endParaRPr lang="uk-UA" sz="2400" dirty="0" smtClean="0"/>
          </a:p>
          <a:p>
            <a:endParaRPr lang="uk-UA" sz="2400" dirty="0" smtClean="0"/>
          </a:p>
          <a:p>
            <a:endParaRPr lang="ru-RU" sz="2400" dirty="0"/>
          </a:p>
        </p:txBody>
      </p:sp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4900020"/>
            <a:ext cx="1288182" cy="1805207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 уроку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060848"/>
            <a:ext cx="7931224" cy="4065315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rgbClr val="00B050"/>
                </a:solidFill>
                <a:latin typeface="Monotype Corsiva" pitchFamily="66" charset="0"/>
              </a:rPr>
              <a:t>Мета: продовжити знайомитись із грибами на прикладі дріжджів, дати поняття </a:t>
            </a:r>
            <a:r>
              <a:rPr lang="uk-UA" dirty="0" err="1" smtClean="0">
                <a:solidFill>
                  <a:srgbClr val="00B050"/>
                </a:solidFill>
                <a:latin typeface="Monotype Corsiva" pitchFamily="66" charset="0"/>
              </a:rPr>
              <a:t>“цвілеві</a:t>
            </a:r>
            <a:r>
              <a:rPr lang="uk-UA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r>
              <a:rPr lang="uk-UA" dirty="0" err="1" smtClean="0">
                <a:solidFill>
                  <a:srgbClr val="00B050"/>
                </a:solidFill>
                <a:latin typeface="Monotype Corsiva" pitchFamily="66" charset="0"/>
              </a:rPr>
              <a:t>гриби”</a:t>
            </a:r>
            <a:r>
              <a:rPr lang="uk-UA" dirty="0" smtClean="0">
                <a:solidFill>
                  <a:srgbClr val="00B050"/>
                </a:solidFill>
                <a:latin typeface="Monotype Corsiva" pitchFamily="66" charset="0"/>
              </a:rPr>
              <a:t>,  з’ясувати їх будову та значення в природі і житті людини</a:t>
            </a:r>
            <a:endParaRPr lang="ru-RU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Поняття та терміни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Брунькування </a:t>
            </a:r>
          </a:p>
          <a:p>
            <a:pPr algn="ctr"/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Мікоз</a:t>
            </a:r>
          </a:p>
          <a:p>
            <a:pPr algn="ctr"/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Конідії</a:t>
            </a:r>
          </a:p>
          <a:p>
            <a:pPr algn="ctr"/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Антибіотики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2780928"/>
            <a:ext cx="2800350" cy="3924300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Дріжджі </a:t>
            </a:r>
            <a:endParaRPr lang="ru-RU" dirty="0"/>
          </a:p>
        </p:txBody>
      </p:sp>
      <p:pic>
        <p:nvPicPr>
          <p:cNvPr id="5" name="Содержимое 4" descr="1f4038403e343e373d30324142323e 5 1a3e404835323d4e3a-14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852936"/>
            <a:ext cx="6556273" cy="3096344"/>
          </a:xfrm>
        </p:spPr>
      </p:pic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336" y="4797152"/>
            <a:ext cx="1361588" cy="19080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1720" y="5733256"/>
            <a:ext cx="93610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119675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Ми не </a:t>
            </a:r>
            <a:r>
              <a:rPr lang="ru-RU" sz="2400" dirty="0" err="1" smtClean="0">
                <a:latin typeface="Monotype Corsiva" pitchFamily="66" charset="0"/>
              </a:rPr>
              <a:t>маєм</a:t>
            </a:r>
            <a:r>
              <a:rPr lang="ru-RU" sz="2400" dirty="0" smtClean="0">
                <a:latin typeface="Monotype Corsiva" pitchFamily="66" charset="0"/>
              </a:rPr>
              <a:t> шапки </a:t>
            </a:r>
            <a:r>
              <a:rPr lang="ru-RU" sz="2400" dirty="0" err="1" smtClean="0">
                <a:latin typeface="Monotype Corsiva" pitchFamily="66" charset="0"/>
              </a:rPr>
              <a:t>й</a:t>
            </a:r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dirty="0" err="1" smtClean="0">
                <a:latin typeface="Monotype Corsiva" pitchFamily="66" charset="0"/>
              </a:rPr>
              <a:t>ніжки</a:t>
            </a:r>
            <a:r>
              <a:rPr lang="ru-RU" sz="2400" dirty="0" smtClean="0">
                <a:latin typeface="Monotype Corsiva" pitchFamily="66" charset="0"/>
              </a:rPr>
              <a:t>,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В </a:t>
            </a:r>
            <a:r>
              <a:rPr lang="ru-RU" sz="2400" dirty="0" err="1" smtClean="0">
                <a:latin typeface="Monotype Corsiva" pitchFamily="66" charset="0"/>
              </a:rPr>
              <a:t>тісті</a:t>
            </a:r>
            <a:r>
              <a:rPr lang="ru-RU" sz="2400" dirty="0" smtClean="0">
                <a:latin typeface="Monotype Corsiva" pitchFamily="66" charset="0"/>
              </a:rPr>
              <a:t> любим </a:t>
            </a:r>
            <a:r>
              <a:rPr lang="ru-RU" sz="2400" dirty="0" err="1" smtClean="0">
                <a:latin typeface="Monotype Corsiva" pitchFamily="66" charset="0"/>
              </a:rPr>
              <a:t>жити</a:t>
            </a:r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dirty="0" err="1" smtClean="0">
                <a:latin typeface="Monotype Corsiva" pitchFamily="66" charset="0"/>
              </a:rPr>
              <a:t>трішки</a:t>
            </a:r>
            <a:r>
              <a:rPr lang="ru-RU" sz="2400" dirty="0" smtClean="0">
                <a:latin typeface="Monotype Corsiva" pitchFamily="66" charset="0"/>
              </a:rPr>
              <a:t>.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І </a:t>
            </a:r>
            <a:r>
              <a:rPr lang="ru-RU" sz="2400" dirty="0" err="1" smtClean="0">
                <a:latin typeface="Monotype Corsiva" pitchFamily="66" charset="0"/>
              </a:rPr>
              <a:t>рум'яний</a:t>
            </a:r>
            <a:r>
              <a:rPr lang="ru-RU" sz="2400" dirty="0" smtClean="0">
                <a:latin typeface="Monotype Corsiva" pitchFamily="66" charset="0"/>
              </a:rPr>
              <a:t> та пахучий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err="1" smtClean="0">
                <a:latin typeface="Monotype Corsiva" pitchFamily="66" charset="0"/>
              </a:rPr>
              <a:t>Хліб</a:t>
            </a:r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dirty="0" err="1" smtClean="0">
                <a:latin typeface="Monotype Corsiva" pitchFamily="66" charset="0"/>
              </a:rPr>
              <a:t>пекти</a:t>
            </a:r>
            <a:r>
              <a:rPr lang="ru-RU" sz="2400" dirty="0" smtClean="0">
                <a:latin typeface="Monotype Corsiva" pitchFamily="66" charset="0"/>
              </a:rPr>
              <a:t> людей ми учим.</a:t>
            </a: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Випікання смачного хліба</a:t>
            </a:r>
            <a:endParaRPr lang="ru-RU" dirty="0"/>
          </a:p>
        </p:txBody>
      </p:sp>
      <p:pic>
        <p:nvPicPr>
          <p:cNvPr id="5" name="Содержимое 4" descr="cotrp203u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52625" y="2058194"/>
            <a:ext cx="5238750" cy="3609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4900020"/>
            <a:ext cx="1288182" cy="1805207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Клітини дріжджів</a:t>
            </a:r>
            <a:endParaRPr lang="ru-RU" dirty="0"/>
          </a:p>
        </p:txBody>
      </p:sp>
      <p:pic>
        <p:nvPicPr>
          <p:cNvPr id="5" name="Содержимое 4" descr="800px-S_cerevisiae_under_DIC_microscopy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309018" y="1600200"/>
            <a:ext cx="4525963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4900020"/>
            <a:ext cx="1288182" cy="1805207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Розмноження дріжджів</a:t>
            </a:r>
            <a:endParaRPr lang="ru-RU" dirty="0"/>
          </a:p>
        </p:txBody>
      </p:sp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4900020"/>
            <a:ext cx="1288182" cy="1805207"/>
          </a:xfrm>
          <a:prstGeom prst="rect">
            <a:avLst/>
          </a:prstGeom>
        </p:spPr>
      </p:pic>
      <p:pic>
        <p:nvPicPr>
          <p:cNvPr id="5" name="размножение дрожже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91680" y="1565666"/>
            <a:ext cx="5976664" cy="4482498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le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1670" y="1585595"/>
            <a:ext cx="5634626" cy="45077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Цвілеві гриби</a:t>
            </a:r>
            <a:endParaRPr lang="ru-RU" dirty="0"/>
          </a:p>
        </p:txBody>
      </p:sp>
      <p:pic>
        <p:nvPicPr>
          <p:cNvPr id="4" name="Рисунок 3" descr="84774435_9869b631387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4797152"/>
            <a:ext cx="1361588" cy="1908076"/>
          </a:xfrm>
          <a:prstGeom prst="rect">
            <a:avLst/>
          </a:prstGeom>
        </p:spPr>
      </p:pic>
      <p:pic>
        <p:nvPicPr>
          <p:cNvPr id="7" name="Рисунок 6" descr="images (5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2204864"/>
            <a:ext cx="5140162" cy="2806799"/>
          </a:xfrm>
          <a:prstGeom prst="rect">
            <a:avLst/>
          </a:prstGeom>
        </p:spPr>
      </p:pic>
      <p:pic>
        <p:nvPicPr>
          <p:cNvPr id="5" name="Содержимое 4" descr="Mouldy_bread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1547664" y="1556792"/>
            <a:ext cx="6034617" cy="4525963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194</Words>
  <Application>Microsoft Office PowerPoint</Application>
  <PresentationFormat>Экран (4:3)</PresentationFormat>
  <Paragraphs>58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Дріжджі – одноклітинні гриби. Цвілеві гриби</vt:lpstr>
      <vt:lpstr>Мета уроку</vt:lpstr>
      <vt:lpstr>Поняття та терміни</vt:lpstr>
      <vt:lpstr>Слайд 4</vt:lpstr>
      <vt:lpstr>Дріжджі </vt:lpstr>
      <vt:lpstr>Випікання смачного хліба</vt:lpstr>
      <vt:lpstr>Клітини дріжджів</vt:lpstr>
      <vt:lpstr>Розмноження дріжджів</vt:lpstr>
      <vt:lpstr>Цвілеві гриби</vt:lpstr>
      <vt:lpstr>Мукор під мікроскопом</vt:lpstr>
      <vt:lpstr>Пеніцил </vt:lpstr>
      <vt:lpstr>Олександр Флемінг 1881 -1955</vt:lpstr>
      <vt:lpstr>Фізкульт-хвилинка</vt:lpstr>
      <vt:lpstr>Виберіть умови, не сприятливі для розвитку цвілі</vt:lpstr>
      <vt:lpstr>Власні висновки</vt:lpstr>
      <vt:lpstr>Домашнє завдання</vt:lpstr>
      <vt:lpstr>Дякую за урок</vt:lpstr>
      <vt:lpstr>Ітернет-ресурси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Дріжджі – одноклітинні гриби. Цвілеві гриби</dc:title>
  <dc:creator>Ярослав</dc:creator>
  <cp:lastModifiedBy>Ярослав</cp:lastModifiedBy>
  <cp:revision>43</cp:revision>
  <dcterms:created xsi:type="dcterms:W3CDTF">2015-02-02T01:00:49Z</dcterms:created>
  <dcterms:modified xsi:type="dcterms:W3CDTF">2015-02-11T21:29:43Z</dcterms:modified>
</cp:coreProperties>
</file>