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E951"/>
    <a:srgbClr val="A7D9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DB1CC-FBDB-41A5-A7E5-1E6FDB2894EF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320A5-896B-4582-BB45-4388F843E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940966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Родинно-побутова пісня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1628800"/>
            <a:ext cx="8136904" cy="39170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“В кінці греблі шумлять </a:t>
            </a:r>
            <a:r>
              <a:rPr lang="uk-UA" sz="48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верби”</a:t>
            </a:r>
            <a:endParaRPr lang="uk-UA" sz="48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uk-UA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  <a:p>
            <a:pPr algn="r">
              <a:buNone/>
            </a:pPr>
            <a:r>
              <a:rPr lang="uk-UA" sz="2800" dirty="0" err="1" smtClean="0">
                <a:latin typeface="Monotype Corsiva" pitchFamily="66" charset="0"/>
              </a:rPr>
              <a:t>Шараєвська</a:t>
            </a:r>
            <a:r>
              <a:rPr lang="uk-UA" sz="2800" dirty="0" smtClean="0">
                <a:latin typeface="Monotype Corsiva" pitchFamily="66" charset="0"/>
              </a:rPr>
              <a:t> Лариса Володимирівна,</a:t>
            </a:r>
          </a:p>
          <a:p>
            <a:pPr algn="r">
              <a:buNone/>
            </a:pPr>
            <a:r>
              <a:rPr lang="uk-UA" sz="2800" dirty="0" smtClean="0">
                <a:latin typeface="Monotype Corsiva" pitchFamily="66" charset="0"/>
              </a:rPr>
              <a:t>учитель української мови та літератури</a:t>
            </a:r>
          </a:p>
          <a:p>
            <a:pPr algn="r">
              <a:buNone/>
            </a:pPr>
            <a:r>
              <a:rPr lang="uk-UA" sz="2800" dirty="0" err="1" smtClean="0">
                <a:latin typeface="Monotype Corsiva" pitchFamily="66" charset="0"/>
              </a:rPr>
              <a:t>Вікнинський</a:t>
            </a:r>
            <a:r>
              <a:rPr lang="uk-UA" sz="2800" dirty="0" smtClean="0">
                <a:latin typeface="Monotype Corsiva" pitchFamily="66" charset="0"/>
              </a:rPr>
              <a:t> навчально-виховний комплекс</a:t>
            </a:r>
          </a:p>
          <a:p>
            <a:pPr algn="r">
              <a:buNone/>
            </a:pPr>
            <a:r>
              <a:rPr lang="uk-UA" sz="2800" dirty="0" smtClean="0">
                <a:latin typeface="Monotype Corsiva" pitchFamily="66" charset="0"/>
              </a:rPr>
              <a:t>“ДНЗ – ЗОШ І-ІІІ </a:t>
            </a:r>
            <a:r>
              <a:rPr lang="uk-UA" sz="2800" dirty="0" err="1" smtClean="0">
                <a:latin typeface="Monotype Corsiva" pitchFamily="66" charset="0"/>
              </a:rPr>
              <a:t>ступенів”</a:t>
            </a:r>
            <a:endParaRPr lang="uk-UA" sz="28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Звертання: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1152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“рости</a:t>
            </a:r>
            <a:r>
              <a:rPr lang="uk-UA" sz="4000" dirty="0" smtClean="0">
                <a:latin typeface="Georgia" pitchFamily="18" charset="0"/>
              </a:rPr>
              <a:t>, рости, </a:t>
            </a:r>
            <a:r>
              <a:rPr lang="uk-UA" sz="4000" dirty="0" err="1" smtClean="0">
                <a:latin typeface="Georgia" pitchFamily="18" charset="0"/>
              </a:rPr>
              <a:t>дівчинонько”</a:t>
            </a: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Зменшувально-пестливі форми: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2132856"/>
            <a:ext cx="8640960" cy="2304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“миленький”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“дівчинонько”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“очки”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“козаченька”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“зелененькі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огірочки”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“жовтенькі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квіточки”</a:t>
            </a:r>
            <a:r>
              <a:rPr lang="uk-UA" sz="4000" dirty="0" smtClean="0">
                <a:latin typeface="Georgia" pitchFamily="18" charset="0"/>
              </a:rPr>
              <a:t>,</a:t>
            </a:r>
            <a:r>
              <a:rPr lang="uk-UA" sz="4000" dirty="0" err="1" smtClean="0">
                <a:latin typeface="Georgia" pitchFamily="18" charset="0"/>
              </a:rPr>
              <a:t>серденько”</a:t>
            </a:r>
            <a:endParaRPr lang="uk-UA" sz="4000" dirty="0" smtClean="0">
              <a:latin typeface="Georgia" pitchFamily="18" charset="0"/>
            </a:endParaRPr>
          </a:p>
          <a:p>
            <a:pPr algn="ctr">
              <a:buNone/>
            </a:pP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Риторичні оклики: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2403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err="1" smtClean="0">
                <a:latin typeface="Georgia" pitchFamily="18" charset="0"/>
              </a:rPr>
              <a:t>“Нема</a:t>
            </a:r>
            <a:r>
              <a:rPr lang="uk-UA" dirty="0" smtClean="0">
                <a:latin typeface="Georgia" pitchFamily="18" charset="0"/>
              </a:rPr>
              <a:t> ж того козаченька, що я полюбила!”, </a:t>
            </a:r>
            <a:r>
              <a:rPr lang="uk-UA" dirty="0" err="1" smtClean="0">
                <a:latin typeface="Georgia" pitchFamily="18" charset="0"/>
              </a:rPr>
              <a:t>“Рости</a:t>
            </a:r>
            <a:r>
              <a:rPr lang="uk-UA" dirty="0" smtClean="0">
                <a:latin typeface="Georgia" pitchFamily="18" charset="0"/>
              </a:rPr>
              <a:t>, рости, дівчинонько, на </a:t>
            </a:r>
            <a:r>
              <a:rPr lang="uk-UA" dirty="0" err="1" smtClean="0">
                <a:latin typeface="Georgia" pitchFamily="18" charset="0"/>
              </a:rPr>
              <a:t>другую</a:t>
            </a:r>
            <a:r>
              <a:rPr lang="uk-UA" dirty="0" smtClean="0">
                <a:latin typeface="Georgia" pitchFamily="18" charset="0"/>
              </a:rPr>
              <a:t> весну!”, </a:t>
            </a:r>
            <a:r>
              <a:rPr lang="uk-UA" dirty="0" err="1" smtClean="0">
                <a:latin typeface="Georgia" pitchFamily="18" charset="0"/>
              </a:rPr>
              <a:t>“Полюбила</a:t>
            </a:r>
            <a:r>
              <a:rPr lang="uk-UA" dirty="0" smtClean="0">
                <a:latin typeface="Georgia" pitchFamily="18" charset="0"/>
              </a:rPr>
              <a:t> козаченька я к місяцю </a:t>
            </a:r>
            <a:r>
              <a:rPr lang="uk-UA" dirty="0" err="1" smtClean="0">
                <a:latin typeface="Georgia" pitchFamily="18" charset="0"/>
              </a:rPr>
              <a:t>стоя</a:t>
            </a:r>
            <a:r>
              <a:rPr lang="uk-UA" dirty="0" smtClean="0">
                <a:latin typeface="Georgia" pitchFamily="18" charset="0"/>
              </a:rPr>
              <a:t>!”, </a:t>
            </a:r>
            <a:r>
              <a:rPr lang="uk-UA" dirty="0" err="1" smtClean="0">
                <a:latin typeface="Georgia" pitchFamily="18" charset="0"/>
              </a:rPr>
              <a:t>“Зелененькі</a:t>
            </a:r>
            <a:r>
              <a:rPr lang="uk-UA" dirty="0" smtClean="0">
                <a:latin typeface="Georgia" pitchFamily="18" charset="0"/>
              </a:rPr>
              <a:t> огірочки, жовтенькі квіточки!”, </a:t>
            </a:r>
            <a:r>
              <a:rPr lang="uk-UA" dirty="0" err="1" smtClean="0">
                <a:latin typeface="Georgia" pitchFamily="18" charset="0"/>
              </a:rPr>
              <a:t>“Нема</a:t>
            </a:r>
            <a:r>
              <a:rPr lang="uk-UA" dirty="0" smtClean="0">
                <a:latin typeface="Georgia" pitchFamily="18" charset="0"/>
              </a:rPr>
              <a:t> мого миленького, плачуть карі очки!”</a:t>
            </a:r>
          </a:p>
          <a:p>
            <a:pPr algn="ctr">
              <a:buNone/>
            </a:pPr>
            <a:endParaRPr lang="uk-UA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Список використаних джерел: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rgbClr val="FFFF00"/>
                </a:solidFill>
                <a:latin typeface="Georgia" pitchFamily="18" charset="0"/>
              </a:rPr>
              <a:t>Література:</a:t>
            </a:r>
          </a:p>
          <a:p>
            <a:pPr>
              <a:buNone/>
            </a:pPr>
            <a:r>
              <a:rPr lang="uk-UA" sz="1900" dirty="0" smtClean="0">
                <a:latin typeface="Georgia" pitchFamily="18" charset="0"/>
              </a:rPr>
              <a:t>О.О. </a:t>
            </a:r>
            <a:r>
              <a:rPr lang="uk-UA" sz="1900" dirty="0" err="1" smtClean="0">
                <a:latin typeface="Georgia" pitchFamily="18" charset="0"/>
              </a:rPr>
              <a:t>Чупринін</a:t>
            </a:r>
            <a:r>
              <a:rPr lang="uk-UA" sz="1900" dirty="0" smtClean="0">
                <a:latin typeface="Georgia" pitchFamily="18" charset="0"/>
              </a:rPr>
              <a:t>, Усі уроки української літератури у 9 клас І </a:t>
            </a:r>
            <a:r>
              <a:rPr lang="uk-UA" sz="1900" dirty="0" err="1" smtClean="0">
                <a:latin typeface="Georgia" pitchFamily="18" charset="0"/>
              </a:rPr>
              <a:t>семестр.-</a:t>
            </a:r>
            <a:r>
              <a:rPr lang="uk-UA" sz="1900" dirty="0" smtClean="0">
                <a:latin typeface="Georgia" pitchFamily="18" charset="0"/>
              </a:rPr>
              <a:t> Харків: Видавнича група </a:t>
            </a:r>
            <a:r>
              <a:rPr lang="uk-UA" sz="1900" dirty="0" err="1" smtClean="0">
                <a:latin typeface="Georgia" pitchFamily="18" charset="0"/>
              </a:rPr>
              <a:t>“Основа”</a:t>
            </a:r>
            <a:r>
              <a:rPr lang="uk-UA" sz="1900" dirty="0" smtClean="0">
                <a:latin typeface="Georgia" pitchFamily="18" charset="0"/>
              </a:rPr>
              <a:t>,2009,- 491с.</a:t>
            </a:r>
          </a:p>
          <a:p>
            <a:pPr>
              <a:buNone/>
            </a:pPr>
            <a:r>
              <a:rPr lang="uk-UA" sz="1900" dirty="0" smtClean="0">
                <a:latin typeface="Georgia" pitchFamily="18" charset="0"/>
              </a:rPr>
              <a:t>Українська література: Хрестоматія нововведених творів./Автор-упорядник Р.В.</a:t>
            </a:r>
            <a:r>
              <a:rPr lang="uk-UA" sz="1900" dirty="0" err="1" smtClean="0">
                <a:latin typeface="Georgia" pitchFamily="18" charset="0"/>
              </a:rPr>
              <a:t>Мовчан.-</a:t>
            </a:r>
            <a:r>
              <a:rPr lang="uk-UA" sz="1900" dirty="0" smtClean="0">
                <a:latin typeface="Georgia" pitchFamily="18" charset="0"/>
              </a:rPr>
              <a:t> К.: </a:t>
            </a:r>
            <a:r>
              <a:rPr lang="uk-UA" sz="1900" dirty="0" err="1" smtClean="0">
                <a:latin typeface="Georgia" pitchFamily="18" charset="0"/>
              </a:rPr>
              <a:t>Генеза</a:t>
            </a:r>
            <a:r>
              <a:rPr lang="uk-UA" sz="1900" dirty="0" smtClean="0">
                <a:latin typeface="Georgia" pitchFamily="18" charset="0"/>
              </a:rPr>
              <a:t>, 2003. – 576с.</a:t>
            </a:r>
          </a:p>
          <a:p>
            <a:pPr algn="ctr">
              <a:buNone/>
            </a:pP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ТЕМА: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>
                <a:latin typeface="Georgia" pitchFamily="18" charset="0"/>
              </a:rPr>
              <a:t>в</a:t>
            </a:r>
            <a:r>
              <a:rPr lang="uk-UA" sz="4000" dirty="0" smtClean="0">
                <a:latin typeface="Georgia" pitchFamily="18" charset="0"/>
              </a:rPr>
              <a:t>ідтворення страждань дівчини за коханим козаком.</a:t>
            </a:r>
            <a:endParaRPr lang="ru-RU" sz="4000" dirty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ІДЕЯ: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>
                <a:latin typeface="Georgia" pitchFamily="18" charset="0"/>
              </a:rPr>
              <a:t>в</a:t>
            </a:r>
            <a:r>
              <a:rPr lang="uk-UA" sz="4000" dirty="0" smtClean="0">
                <a:latin typeface="Georgia" pitchFamily="18" charset="0"/>
              </a:rPr>
              <a:t>озвеличення почуття кохання,</a:t>
            </a:r>
          </a:p>
          <a:p>
            <a:pPr algn="ctr">
              <a:buNone/>
            </a:pPr>
            <a:r>
              <a:rPr lang="uk-UA" sz="4000" dirty="0">
                <a:latin typeface="Georgia" pitchFamily="18" charset="0"/>
              </a:rPr>
              <a:t>щ</a:t>
            </a:r>
            <a:r>
              <a:rPr lang="uk-UA" sz="4000" dirty="0" smtClean="0">
                <a:latin typeface="Georgia" pitchFamily="18" charset="0"/>
              </a:rPr>
              <a:t>о змушує страждати і сумувати.</a:t>
            </a:r>
            <a:endParaRPr lang="ru-RU" sz="4000" dirty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ОСНОВНА ДУМКА: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>
                <a:latin typeface="Georgia" pitchFamily="18" charset="0"/>
              </a:rPr>
              <a:t>“ Не бачу я миленького – і діла</a:t>
            </a:r>
          </a:p>
          <a:p>
            <a:pPr algn="ctr">
              <a:buNone/>
            </a:pPr>
            <a:r>
              <a:rPr lang="uk-UA" sz="4000" dirty="0">
                <a:latin typeface="Georgia" pitchFamily="18" charset="0"/>
              </a:rPr>
              <a:t>н</a:t>
            </a:r>
            <a:r>
              <a:rPr lang="uk-UA" sz="4000" dirty="0" smtClean="0">
                <a:latin typeface="Georgia" pitchFamily="18" charset="0"/>
              </a:rPr>
              <a:t>е маю!”</a:t>
            </a:r>
            <a:endParaRPr lang="ru-RU" sz="4000" dirty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ЖАНР: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16127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>
                <a:latin typeface="Georgia" pitchFamily="18" charset="0"/>
              </a:rPr>
              <a:t>п</a:t>
            </a:r>
            <a:r>
              <a:rPr lang="uk-UA" sz="4000" dirty="0" smtClean="0">
                <a:latin typeface="Georgia" pitchFamily="18" charset="0"/>
              </a:rPr>
              <a:t>існя, інтимна лірика.</a:t>
            </a: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2232248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ХУДОЖНІ ОСОБЛИВОСТІ</a:t>
            </a:r>
            <a:b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ПІСНІ 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161277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Метафори: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376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“шумлять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верби”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“плачуть</a:t>
            </a:r>
            <a:r>
              <a:rPr lang="uk-UA" sz="4000" dirty="0" smtClean="0">
                <a:latin typeface="Georgia" pitchFamily="18" charset="0"/>
              </a:rPr>
              <a:t> карі </a:t>
            </a:r>
            <a:r>
              <a:rPr lang="uk-UA" sz="4000" dirty="0" err="1" smtClean="0">
                <a:latin typeface="Georgia" pitchFamily="18" charset="0"/>
              </a:rPr>
              <a:t>очки”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“серденько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поникло”</a:t>
            </a: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Епітет: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“карі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очки”</a:t>
            </a:r>
            <a:endParaRPr lang="uk-UA" sz="4000" dirty="0" smtClean="0">
              <a:latin typeface="Georgia" pitchFamily="18" charset="0"/>
            </a:endParaRP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Повтори: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2060848"/>
            <a:ext cx="8568952" cy="2376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“нема</a:t>
            </a:r>
            <a:r>
              <a:rPr lang="uk-UA" sz="4000" dirty="0" smtClean="0">
                <a:latin typeface="Georgia" pitchFamily="18" charset="0"/>
              </a:rPr>
              <a:t>…</a:t>
            </a:r>
            <a:r>
              <a:rPr lang="uk-UA" sz="4000" dirty="0" err="1" smtClean="0">
                <a:latin typeface="Georgia" pitchFamily="18" charset="0"/>
              </a:rPr>
              <a:t>козаченька”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“рости</a:t>
            </a:r>
            <a:r>
              <a:rPr lang="uk-UA" sz="4000" dirty="0" smtClean="0">
                <a:latin typeface="Georgia" pitchFamily="18" charset="0"/>
              </a:rPr>
              <a:t>,</a:t>
            </a:r>
            <a:r>
              <a:rPr lang="uk-UA" sz="4000" dirty="0" err="1" smtClean="0">
                <a:latin typeface="Georgia" pitchFamily="18" charset="0"/>
              </a:rPr>
              <a:t>рости”</a:t>
            </a:r>
            <a:r>
              <a:rPr lang="uk-UA" sz="4000" dirty="0" smtClean="0">
                <a:latin typeface="Georgia" pitchFamily="18" charset="0"/>
              </a:rPr>
              <a:t>,</a:t>
            </a:r>
          </a:p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“ждала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ждала”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“болять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болять”</a:t>
            </a:r>
            <a:r>
              <a:rPr lang="uk-UA" sz="4000" dirty="0" smtClean="0">
                <a:latin typeface="Georgia" pitchFamily="18" charset="0"/>
              </a:rPr>
              <a:t>,</a:t>
            </a:r>
          </a:p>
          <a:p>
            <a:pPr algn="ctr">
              <a:buNone/>
            </a:pPr>
            <a:r>
              <a:rPr lang="uk-UA" sz="4000" dirty="0" smtClean="0">
                <a:latin typeface="Georgia" pitchFamily="18" charset="0"/>
              </a:rPr>
              <a:t>“…</a:t>
            </a:r>
            <a:r>
              <a:rPr lang="uk-UA" sz="4000" dirty="0" err="1" smtClean="0">
                <a:latin typeface="Georgia" pitchFamily="18" charset="0"/>
              </a:rPr>
              <a:t>миленький”</a:t>
            </a:r>
            <a:r>
              <a:rPr lang="uk-UA" sz="4000" dirty="0" smtClean="0">
                <a:latin typeface="Georgia" pitchFamily="18" charset="0"/>
              </a:rPr>
              <a:t>, </a:t>
            </a:r>
            <a:r>
              <a:rPr lang="uk-UA" sz="4000" dirty="0" err="1" smtClean="0">
                <a:latin typeface="Georgia" pitchFamily="18" charset="0"/>
              </a:rPr>
              <a:t>“карі</a:t>
            </a:r>
            <a:r>
              <a:rPr lang="uk-UA" sz="4000" dirty="0" smtClean="0">
                <a:latin typeface="Georgia" pitchFamily="18" charset="0"/>
              </a:rPr>
              <a:t> </a:t>
            </a:r>
            <a:r>
              <a:rPr lang="uk-UA" sz="4000" dirty="0" err="1" smtClean="0">
                <a:latin typeface="Georgia" pitchFamily="18" charset="0"/>
              </a:rPr>
              <a:t>очки”</a:t>
            </a:r>
            <a:r>
              <a:rPr lang="uk-UA" sz="4000" dirty="0" smtClean="0">
                <a:latin typeface="Georgia" pitchFamily="18" charset="0"/>
              </a:rPr>
              <a:t>.</a:t>
            </a:r>
          </a:p>
        </p:txBody>
      </p:sp>
      <p:pic>
        <p:nvPicPr>
          <p:cNvPr id="7" name="Picture 2" descr="C:\Documents and Settings\XP\Мои документы\Смайли\flovin1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64298"/>
            <a:ext cx="3970784" cy="169370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250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Родинно-побутова пісня</vt:lpstr>
      <vt:lpstr>ТЕМА:</vt:lpstr>
      <vt:lpstr>ІДЕЯ:</vt:lpstr>
      <vt:lpstr>ОСНОВНА ДУМКА:</vt:lpstr>
      <vt:lpstr>ЖАНР:</vt:lpstr>
      <vt:lpstr>ХУДОЖНІ ОСОБЛИВОСТІ ПІСНІ </vt:lpstr>
      <vt:lpstr>Метафори:</vt:lpstr>
      <vt:lpstr>Епітет:</vt:lpstr>
      <vt:lpstr>Повтори:</vt:lpstr>
      <vt:lpstr>Звертання:</vt:lpstr>
      <vt:lpstr>Зменшувально-пестливі форми:</vt:lpstr>
      <vt:lpstr>Риторичні оклики:</vt:lpstr>
      <vt:lpstr>Список використаних джерел: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Родинно-побутова пісня</dc:title>
  <dc:creator>Лариса и Володя</dc:creator>
  <cp:lastModifiedBy>Лариса и Володя</cp:lastModifiedBy>
  <cp:revision>6</cp:revision>
  <dcterms:created xsi:type="dcterms:W3CDTF">2015-02-11T18:35:17Z</dcterms:created>
  <dcterms:modified xsi:type="dcterms:W3CDTF">2015-02-12T15:19:29Z</dcterms:modified>
</cp:coreProperties>
</file>