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6" r:id="rId3"/>
    <p:sldId id="257" r:id="rId4"/>
    <p:sldId id="258" r:id="rId5"/>
    <p:sldId id="287" r:id="rId6"/>
    <p:sldId id="259" r:id="rId7"/>
    <p:sldId id="260" r:id="rId8"/>
    <p:sldId id="263" r:id="rId9"/>
    <p:sldId id="261" r:id="rId10"/>
    <p:sldId id="262" r:id="rId11"/>
    <p:sldId id="288" r:id="rId12"/>
    <p:sldId id="289" r:id="rId13"/>
    <p:sldId id="264" r:id="rId14"/>
    <p:sldId id="265" r:id="rId15"/>
    <p:sldId id="266" r:id="rId16"/>
    <p:sldId id="267" r:id="rId17"/>
    <p:sldId id="296" r:id="rId18"/>
    <p:sldId id="297" r:id="rId19"/>
    <p:sldId id="268" r:id="rId20"/>
    <p:sldId id="269" r:id="rId21"/>
    <p:sldId id="295" r:id="rId22"/>
    <p:sldId id="274" r:id="rId23"/>
    <p:sldId id="275" r:id="rId24"/>
    <p:sldId id="276" r:id="rId25"/>
    <p:sldId id="277" r:id="rId26"/>
    <p:sldId id="278" r:id="rId27"/>
    <p:sldId id="279" r:id="rId28"/>
    <p:sldId id="280" r:id="rId29"/>
    <p:sldId id="281" r:id="rId30"/>
    <p:sldId id="282" r:id="rId31"/>
    <p:sldId id="283" r:id="rId32"/>
    <p:sldId id="284" r:id="rId33"/>
    <p:sldId id="290" r:id="rId34"/>
    <p:sldId id="291" r:id="rId35"/>
    <p:sldId id="292" r:id="rId36"/>
    <p:sldId id="293" r:id="rId37"/>
    <p:sldId id="294" r:id="rId3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8" d="100"/>
          <a:sy n="88" d="100"/>
        </p:scale>
        <p:origin x="-50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newsflash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newsflash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newsflash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newsflash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newsflash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newsflash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06.02.2016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newsflash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06.02.2016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newsflash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06.02.2016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newsflash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newsflash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newsflash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06.02.2016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newsflash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slideLayout" Target="../slideLayouts/slideLayout2.xml"/><Relationship Id="rId1" Type="http://schemas.openxmlformats.org/officeDocument/2006/relationships/audio" Target="file:///F:\&#1094;&#1080;&#1092;&#1088;&#1086;&#1074;&#1110;%20&#1088;&#1077;&#1089;&#1091;&#1088;&#1089;&#1080;%20&#1056;&#1091;&#1076;&#1100;%202016\&#1042;%20&#1082;&#1110;&#1085;&#1094;&#1110;%20&#1075;&#1088;&#1077;&#1073;&#1083;&#1110;%20&#1096;&#1091;&#1084;&#1083;&#1103;&#1090;&#1100;%20&#1074;&#1077;&#1088;&#1073;&#1080;\Raisa-Kirichenko-V-knc-grebl-shumlyat_-verbi(muzofon.com).wav" TargetMode="External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Domashniy\Desktop\Новая папка\m3b7c3d93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691680" y="476672"/>
            <a:ext cx="6836296" cy="1614041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В КІНЦІ ГРЕБЛІ ШУМЛЯТЬ ВЕРБИ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763688" y="1700808"/>
            <a:ext cx="6400800" cy="432048"/>
          </a:xfrm>
        </p:spPr>
        <p:txBody>
          <a:bodyPr>
            <a:noAutofit/>
          </a:bodyPr>
          <a:lstStyle/>
          <a:p>
            <a:r>
              <a:rPr lang="ru-RU" sz="2400" dirty="0" err="1" smtClean="0">
                <a:solidFill>
                  <a:schemeClr val="accent3">
                    <a:lumMod val="75000"/>
                  </a:schemeClr>
                </a:solidFill>
              </a:rPr>
              <a:t>Українська</a:t>
            </a:r>
            <a:r>
              <a:rPr lang="ru-RU" sz="2400" dirty="0" smtClean="0">
                <a:solidFill>
                  <a:schemeClr val="accent3">
                    <a:lumMod val="75000"/>
                  </a:schemeClr>
                </a:solidFill>
              </a:rPr>
              <a:t> народна </a:t>
            </a:r>
            <a:r>
              <a:rPr lang="ru-RU" sz="2400" dirty="0" err="1" smtClean="0">
                <a:solidFill>
                  <a:schemeClr val="accent3">
                    <a:lumMod val="75000"/>
                  </a:schemeClr>
                </a:solidFill>
              </a:rPr>
              <a:t>родинно-побутова</a:t>
            </a:r>
            <a:r>
              <a:rPr lang="ru-RU" sz="2400" dirty="0" smtClean="0">
                <a:solidFill>
                  <a:schemeClr val="accent3">
                    <a:lumMod val="75000"/>
                  </a:schemeClr>
                </a:solidFill>
              </a:rPr>
              <a:t> </a:t>
            </a:r>
            <a:r>
              <a:rPr lang="ru-RU" sz="2400" dirty="0" err="1" smtClean="0">
                <a:solidFill>
                  <a:schemeClr val="accent3">
                    <a:lumMod val="75000"/>
                  </a:schemeClr>
                </a:solidFill>
              </a:rPr>
              <a:t>пісня</a:t>
            </a:r>
            <a:r>
              <a:rPr lang="ru-RU" sz="2400" dirty="0" smtClean="0"/>
              <a:t/>
            </a:r>
            <a:br>
              <a:rPr lang="ru-RU" sz="2400" dirty="0" smtClean="0"/>
            </a:br>
            <a:endParaRPr lang="ru-RU" sz="24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835696" y="3284984"/>
            <a:ext cx="603041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b="1" dirty="0" err="1" smtClean="0">
                <a:solidFill>
                  <a:schemeClr val="accent3">
                    <a:lumMod val="50000"/>
                  </a:schemeClr>
                </a:solidFill>
              </a:rPr>
              <a:t>Рудь</a:t>
            </a: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b="1" dirty="0" err="1" smtClean="0">
                <a:solidFill>
                  <a:schemeClr val="accent3">
                    <a:lumMod val="50000"/>
                  </a:schemeClr>
                </a:solidFill>
              </a:rPr>
              <a:t>Наталія</a:t>
            </a: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b="1" dirty="0" err="1" smtClean="0">
                <a:solidFill>
                  <a:schemeClr val="accent3">
                    <a:lumMod val="50000"/>
                  </a:schemeClr>
                </a:solidFill>
              </a:rPr>
              <a:t>Федорівна</a:t>
            </a:r>
            <a:endParaRPr lang="ru-RU" b="1" dirty="0" smtClean="0">
              <a:solidFill>
                <a:schemeClr val="accent3">
                  <a:lumMod val="50000"/>
                </a:schemeClr>
              </a:solidFill>
            </a:endParaRPr>
          </a:p>
          <a:p>
            <a:pPr algn="ctr">
              <a:defRPr/>
            </a:pPr>
            <a:r>
              <a:rPr lang="uk-UA" b="1" dirty="0" smtClean="0">
                <a:solidFill>
                  <a:schemeClr val="accent3">
                    <a:lumMod val="50000"/>
                  </a:schemeClr>
                </a:solidFill>
              </a:rPr>
              <a:t>учитель української мови та літератури</a:t>
            </a:r>
          </a:p>
          <a:p>
            <a:pPr algn="ctr">
              <a:defRPr/>
            </a:pPr>
            <a:r>
              <a:rPr lang="uk-UA" b="1" dirty="0" err="1" smtClean="0">
                <a:solidFill>
                  <a:schemeClr val="accent3">
                    <a:lumMod val="50000"/>
                  </a:schemeClr>
                </a:solidFill>
              </a:rPr>
              <a:t>Верхняцький</a:t>
            </a:r>
            <a:r>
              <a:rPr lang="uk-UA" b="1" dirty="0" smtClean="0">
                <a:solidFill>
                  <a:schemeClr val="accent3">
                    <a:lumMod val="50000"/>
                  </a:schemeClr>
                </a:solidFill>
              </a:rPr>
              <a:t> навчально-виховний комплекс </a:t>
            </a:r>
          </a:p>
          <a:p>
            <a:pPr algn="ctr">
              <a:defRPr/>
            </a:pPr>
            <a:r>
              <a:rPr lang="uk-UA" b="1" dirty="0" err="1" smtClean="0">
                <a:solidFill>
                  <a:schemeClr val="accent3">
                    <a:lumMod val="50000"/>
                  </a:schemeClr>
                </a:solidFill>
              </a:rPr>
              <a:t>“Загальноосвітня</a:t>
            </a:r>
            <a:r>
              <a:rPr lang="uk-UA" b="1" dirty="0" smtClean="0">
                <a:solidFill>
                  <a:schemeClr val="accent3">
                    <a:lumMod val="50000"/>
                  </a:schemeClr>
                </a:solidFill>
              </a:rPr>
              <a:t> школа І-ІІІ ступенів № 1 - </a:t>
            </a:r>
            <a:r>
              <a:rPr lang="uk-UA" b="1" dirty="0" err="1" smtClean="0">
                <a:solidFill>
                  <a:schemeClr val="accent3">
                    <a:lumMod val="50000"/>
                  </a:schemeClr>
                </a:solidFill>
              </a:rPr>
              <a:t>ліцей”</a:t>
            </a:r>
            <a:endParaRPr lang="uk-UA" b="1" dirty="0" smtClean="0">
              <a:solidFill>
                <a:schemeClr val="accent3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 spd="slow" advTm="2184">
    <p:newsflash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0_c48b9_e7f61e6d_orig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ransition spd="slow" advTm="8736">
    <p:newsflash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i (11)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476672"/>
            <a:ext cx="9139944" cy="6093296"/>
          </a:xfrm>
        </p:spPr>
      </p:pic>
    </p:spTree>
  </p:cSld>
  <p:clrMapOvr>
    <a:masterClrMapping/>
  </p:clrMapOvr>
  <p:transition spd="slow" advTm="8190">
    <p:newsflash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i (12)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-1" y="0"/>
            <a:ext cx="9174373" cy="6858000"/>
          </a:xfrm>
        </p:spPr>
      </p:pic>
    </p:spTree>
  </p:cSld>
  <p:clrMapOvr>
    <a:masterClrMapping/>
  </p:clrMapOvr>
  <p:transition spd="slow" advTm="7426">
    <p:newsflash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i (2)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056" y="404664"/>
            <a:ext cx="9139944" cy="6093296"/>
          </a:xfrm>
        </p:spPr>
      </p:pic>
    </p:spTree>
  </p:cSld>
  <p:clrMapOvr>
    <a:masterClrMapping/>
  </p:clrMapOvr>
  <p:transition spd="slow" advTm="4758">
    <p:newsflash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4" descr="2963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476672"/>
            <a:ext cx="9144000" cy="5709633"/>
          </a:xfrm>
        </p:spPr>
      </p:pic>
    </p:spTree>
  </p:cSld>
  <p:clrMapOvr>
    <a:masterClrMapping/>
  </p:clrMapOvr>
  <p:transition spd="slow" advTm="3432">
    <p:newsflash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i (5)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056" y="404664"/>
            <a:ext cx="9139944" cy="6093296"/>
          </a:xfrm>
        </p:spPr>
      </p:pic>
    </p:spTree>
  </p:cSld>
  <p:clrMapOvr>
    <a:masterClrMapping/>
  </p:clrMapOvr>
  <p:transition spd="slow" advTm="5757">
    <p:newsflash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i (4)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l="23160" b="2371"/>
          <a:stretch>
            <a:fillRect/>
          </a:stretch>
        </p:blipFill>
        <p:spPr>
          <a:xfrm>
            <a:off x="7604" y="188640"/>
            <a:ext cx="9136396" cy="6525344"/>
          </a:xfrm>
        </p:spPr>
      </p:pic>
    </p:spTree>
  </p:cSld>
  <p:clrMapOvr>
    <a:masterClrMapping/>
  </p:clrMapOvr>
  <p:transition spd="slow" advTm="9282">
    <p:newsflash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i (5)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056" y="404664"/>
            <a:ext cx="9139944" cy="6093296"/>
          </a:xfrm>
        </p:spPr>
      </p:pic>
    </p:spTree>
  </p:cSld>
  <p:clrMapOvr>
    <a:masterClrMapping/>
  </p:clrMapOvr>
  <p:transition spd="slow" advTm="2636">
    <p:newsflash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i (4)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l="23160" b="2371"/>
          <a:stretch>
            <a:fillRect/>
          </a:stretch>
        </p:blipFill>
        <p:spPr>
          <a:xfrm>
            <a:off x="7604" y="188640"/>
            <a:ext cx="9136396" cy="6525344"/>
          </a:xfrm>
        </p:spPr>
      </p:pic>
    </p:spTree>
  </p:cSld>
  <p:clrMapOvr>
    <a:masterClrMapping/>
  </p:clrMapOvr>
  <p:transition spd="slow" advTm="18346">
    <p:newsflash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i (3)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332656"/>
            <a:ext cx="9139944" cy="6093296"/>
          </a:xfrm>
        </p:spPr>
      </p:pic>
    </p:spTree>
  </p:cSld>
  <p:clrMapOvr>
    <a:masterClrMapping/>
  </p:clrMapOvr>
  <p:transition spd="slow" advTm="13089">
    <p:newsflash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Domashniy\Desktop\Новая папка\m3b7c3d93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772816"/>
            <a:ext cx="8229600" cy="1143000"/>
          </a:xfrm>
        </p:spPr>
        <p:txBody>
          <a:bodyPr/>
          <a:lstStyle/>
          <a:p>
            <a:r>
              <a:rPr lang="ru-RU" dirty="0" smtClean="0"/>
              <a:t>В КІНЦІ ГРЕБЛІ ШУМЛЯТЬ ВЕРБИ</a:t>
            </a:r>
            <a:endParaRPr lang="ru-RU" dirty="0"/>
          </a:p>
        </p:txBody>
      </p:sp>
      <p:pic>
        <p:nvPicPr>
          <p:cNvPr id="6" name="Raisa-Kirichenko-V-knc-grebl-shumlyat_-verbi(muzofon.com).wav">
            <a:hlinkClick r:id="" action="ppaction://media"/>
          </p:cNvPr>
          <p:cNvPicPr>
            <a:picLocks noGrp="1" noRot="1" noChangeAspect="1"/>
          </p:cNvPicPr>
          <p:nvPr>
            <p:ph idx="1"/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27584" y="594928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slow" advTm="13525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99"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ea2cbd78b4842257401ac31d1c4f0dc5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ransition spd="slow" advTm="30467">
    <p:newsflash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Domashniy\Desktop\Новая папка\m3b7c3d93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Зміст пісні у чотирьох тезах</a:t>
            </a:r>
            <a:endParaRPr lang="ru-RU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>
                  <a:lumMod val="50000"/>
                </a:schemeClr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AutoNum type="arabicPeriod"/>
            </a:pPr>
            <a:r>
              <a:rPr lang="uk-UA" b="1" dirty="0" smtClean="0">
                <a:solidFill>
                  <a:schemeClr val="accent3">
                    <a:lumMod val="50000"/>
                  </a:schemeClr>
                </a:solidFill>
              </a:rPr>
              <a:t>У кінці греблі шумлять верби, які посадила дівчина.</a:t>
            </a:r>
          </a:p>
          <a:p>
            <a:pPr marL="514350" indent="-514350">
              <a:buAutoNum type="arabicPeriod"/>
            </a:pPr>
            <a:r>
              <a:rPr lang="uk-UA" b="1" dirty="0" smtClean="0">
                <a:solidFill>
                  <a:schemeClr val="accent3">
                    <a:lumMod val="50000"/>
                  </a:schemeClr>
                </a:solidFill>
              </a:rPr>
              <a:t>Козаченько поїхав за Десну і сказав дівчині, щоб чекала його наступної весни.</a:t>
            </a:r>
          </a:p>
          <a:p>
            <a:pPr marL="514350" indent="-514350">
              <a:buAutoNum type="arabicPeriod"/>
            </a:pPr>
            <a:r>
              <a:rPr lang="uk-UA" b="1" dirty="0" smtClean="0">
                <a:solidFill>
                  <a:schemeClr val="accent3">
                    <a:lumMod val="50000"/>
                  </a:schemeClr>
                </a:solidFill>
              </a:rPr>
              <a:t>Дівчина чекала козаченька, а він не повернувся.</a:t>
            </a:r>
          </a:p>
          <a:p>
            <a:pPr marL="514350" indent="-514350">
              <a:buAutoNum type="arabicPeriod"/>
            </a:pPr>
            <a:r>
              <a:rPr lang="uk-UA" b="1" dirty="0" smtClean="0">
                <a:solidFill>
                  <a:schemeClr val="accent3">
                    <a:lumMod val="50000"/>
                  </a:schemeClr>
                </a:solidFill>
              </a:rPr>
              <a:t>Дівчина плаче за коханим.</a:t>
            </a:r>
            <a:endParaRPr lang="ru-RU" b="1" dirty="0">
              <a:solidFill>
                <a:schemeClr val="accent3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 spd="slow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Domashniy\Desktop\Новая папка\m3b7c3d93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2708920"/>
            <a:ext cx="8229600" cy="1612776"/>
          </a:xfrm>
        </p:spPr>
        <p:txBody>
          <a:bodyPr/>
          <a:lstStyle/>
          <a:p>
            <a:pPr algn="ctr">
              <a:buNone/>
            </a:pPr>
            <a:r>
              <a:rPr lang="ru-RU" b="1" dirty="0" smtClean="0"/>
              <a:t> </a:t>
            </a:r>
            <a:r>
              <a:rPr lang="ru-RU" sz="3600" b="1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відтворення</a:t>
            </a:r>
            <a:r>
              <a:rPr lang="ru-RU" sz="3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 </a:t>
            </a:r>
            <a:r>
              <a:rPr lang="ru-RU" sz="3600" b="1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страждань</a:t>
            </a:r>
            <a:r>
              <a:rPr lang="ru-RU" sz="3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 </a:t>
            </a:r>
            <a:r>
              <a:rPr lang="ru-RU" sz="3600" b="1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дівчини</a:t>
            </a:r>
            <a:r>
              <a:rPr lang="ru-RU" sz="3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  за </a:t>
            </a:r>
            <a:r>
              <a:rPr lang="ru-RU" sz="3600" b="1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коханим</a:t>
            </a:r>
            <a:r>
              <a:rPr lang="ru-RU" sz="3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 </a:t>
            </a:r>
            <a:r>
              <a:rPr lang="ru-RU" sz="3600" b="1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козаком</a:t>
            </a:r>
            <a:endParaRPr lang="ru-RU" sz="3600" b="1" dirty="0" smtClean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>
                  <a:lumMod val="50000"/>
                </a:schemeClr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  <a:p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3143131" y="548680"/>
            <a:ext cx="2869029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72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Тема</a:t>
            </a:r>
            <a:r>
              <a:rPr lang="ru-RU" sz="72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:</a:t>
            </a:r>
            <a:r>
              <a:rPr lang="ru-RU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 </a:t>
            </a:r>
            <a:endParaRPr lang="ru-RU" sz="5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Domashniy\Desktop\Новая папка\m3b7c3d93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3245980" y="476672"/>
            <a:ext cx="2140651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72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Ідея</a:t>
            </a:r>
            <a:r>
              <a:rPr lang="ru-RU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:</a:t>
            </a:r>
            <a:endParaRPr lang="ru-RU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>
                  <a:lumMod val="50000"/>
                </a:schemeClr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043608" y="2276872"/>
            <a:ext cx="6896503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возвеличення</a:t>
            </a:r>
            <a:r>
              <a:rPr lang="ru-RU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 </a:t>
            </a:r>
            <a:r>
              <a:rPr lang="ru-RU" sz="36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почуття</a:t>
            </a:r>
            <a:r>
              <a:rPr lang="ru-RU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 </a:t>
            </a:r>
            <a:r>
              <a:rPr lang="ru-RU" sz="36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кохання</a:t>
            </a:r>
            <a:r>
              <a:rPr lang="ru-RU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,</a:t>
            </a:r>
          </a:p>
          <a:p>
            <a:pPr algn="ctr"/>
            <a:r>
              <a:rPr lang="ru-RU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 </a:t>
            </a:r>
            <a:r>
              <a:rPr lang="ru-RU" sz="36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що</a:t>
            </a:r>
            <a:r>
              <a:rPr lang="ru-RU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 </a:t>
            </a:r>
            <a:r>
              <a:rPr lang="ru-RU" sz="36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змушує</a:t>
            </a:r>
            <a:r>
              <a:rPr lang="ru-RU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 </a:t>
            </a:r>
            <a:r>
              <a:rPr lang="ru-RU" sz="36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страждати</a:t>
            </a:r>
            <a:r>
              <a:rPr lang="ru-RU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 </a:t>
            </a:r>
            <a:r>
              <a:rPr lang="ru-RU" sz="36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і</a:t>
            </a:r>
            <a:r>
              <a:rPr lang="ru-RU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 </a:t>
            </a:r>
            <a:r>
              <a:rPr lang="ru-RU" sz="36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сумувати</a:t>
            </a:r>
            <a:endParaRPr lang="ru-RU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>
                  <a:lumMod val="50000"/>
                </a:schemeClr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Domashniy\Desktop\Новая папка\m3b7c3d93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71400"/>
            <a:ext cx="9144000" cy="6858000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2060848"/>
            <a:ext cx="8229600" cy="2332856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«Не </a:t>
            </a:r>
            <a:r>
              <a:rPr lang="ru-RU" sz="4000" b="1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бачу</a:t>
            </a:r>
            <a:r>
              <a:rPr lang="ru-RU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 я миленького — </a:t>
            </a:r>
            <a:r>
              <a:rPr lang="ru-RU" sz="4000" b="1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і</a:t>
            </a:r>
            <a:r>
              <a:rPr lang="ru-RU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 </a:t>
            </a:r>
            <a:r>
              <a:rPr lang="ru-RU" sz="4000" b="1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діла</a:t>
            </a:r>
            <a:r>
              <a:rPr lang="ru-RU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 не маю!»</a:t>
            </a:r>
            <a:endParaRPr lang="ru-RU" sz="40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>
                  <a:lumMod val="50000"/>
                </a:schemeClr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763688" y="620688"/>
            <a:ext cx="514705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Основна</a:t>
            </a:r>
            <a:r>
              <a:rPr lang="ru-RU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 думка: </a:t>
            </a:r>
            <a:endParaRPr lang="ru-RU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>
                  <a:lumMod val="50000"/>
                </a:schemeClr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Domashniy\Desktop\Новая папка\m3b7c3d93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Жанр: </a:t>
            </a:r>
            <a:endParaRPr lang="ru-RU" sz="5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>
                  <a:lumMod val="50000"/>
                </a:schemeClr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115616" y="2204864"/>
            <a:ext cx="6984776" cy="146876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4000" b="1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пісня</a:t>
            </a:r>
            <a:r>
              <a:rPr lang="ru-RU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, </a:t>
            </a:r>
            <a:r>
              <a:rPr lang="ru-RU" sz="4000" b="1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інтимна</a:t>
            </a:r>
            <a:r>
              <a:rPr lang="ru-RU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 </a:t>
            </a:r>
            <a:r>
              <a:rPr lang="ru-RU" sz="4000" b="1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лірика</a:t>
            </a:r>
            <a:endParaRPr lang="ru-RU" sz="40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>
                  <a:lumMod val="50000"/>
                </a:schemeClr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1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Domashniy\Desktop\Новая папка\m3b7c3d93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b="1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Римування</a:t>
            </a:r>
            <a:r>
              <a:rPr lang="ru-RU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: </a:t>
            </a:r>
            <a:endParaRPr lang="ru-RU" sz="5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>
                  <a:lumMod val="50000"/>
                </a:schemeClr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2348880"/>
            <a:ext cx="8229600" cy="1180728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4000" b="1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паралельне</a:t>
            </a:r>
            <a:endParaRPr lang="ru-RU" sz="40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>
                  <a:lumMod val="50000"/>
                </a:schemeClr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Domashniy\Desktop\Новая папка\m3b7c3d93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980728"/>
            <a:ext cx="8229600" cy="1143000"/>
          </a:xfrm>
        </p:spPr>
        <p:txBody>
          <a:bodyPr>
            <a:noAutofit/>
          </a:bodyPr>
          <a:lstStyle/>
          <a:p>
            <a:r>
              <a:rPr lang="ru-RU" sz="6600" b="1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Художні</a:t>
            </a:r>
            <a:r>
              <a:rPr lang="ru-RU" sz="6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 </a:t>
            </a:r>
            <a:br>
              <a:rPr lang="ru-RU" sz="6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</a:br>
            <a:r>
              <a:rPr lang="ru-RU" sz="6600" b="1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особливості</a:t>
            </a:r>
            <a:r>
              <a:rPr lang="ru-RU" sz="6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 </a:t>
            </a:r>
            <a:r>
              <a:rPr lang="ru-RU" sz="6600" b="1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твору</a:t>
            </a:r>
            <a:r>
              <a:rPr lang="ru-RU" sz="6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/>
            </a:r>
            <a:br>
              <a:rPr lang="ru-RU" sz="6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</a:br>
            <a:endParaRPr lang="ru-RU" sz="66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>
                  <a:lumMod val="50000"/>
                </a:schemeClr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2132856"/>
            <a:ext cx="8784976" cy="2376265"/>
          </a:xfrm>
        </p:spPr>
        <p:txBody>
          <a:bodyPr>
            <a:normAutofit fontScale="85000" lnSpcReduction="10000"/>
          </a:bodyPr>
          <a:lstStyle/>
          <a:p>
            <a:pPr algn="ctr">
              <a:buNone/>
            </a:pP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sz="4300" b="1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Метафори</a:t>
            </a:r>
            <a:r>
              <a:rPr lang="ru-RU" sz="43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:</a:t>
            </a:r>
          </a:p>
          <a:p>
            <a:pPr algn="ctr">
              <a:buNone/>
            </a:pPr>
            <a:r>
              <a:rPr lang="ru-RU" sz="43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 «</a:t>
            </a:r>
            <a:r>
              <a:rPr lang="ru-RU" sz="4300" b="1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шумлять</a:t>
            </a:r>
            <a:r>
              <a:rPr lang="ru-RU" sz="43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 </a:t>
            </a:r>
            <a:r>
              <a:rPr lang="ru-RU" sz="4300" b="1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верби</a:t>
            </a:r>
            <a:r>
              <a:rPr lang="ru-RU" sz="43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», «</a:t>
            </a:r>
            <a:r>
              <a:rPr lang="ru-RU" sz="4300" b="1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плачуть</a:t>
            </a:r>
            <a:r>
              <a:rPr lang="ru-RU" sz="43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 </a:t>
            </a:r>
            <a:r>
              <a:rPr lang="ru-RU" sz="4300" b="1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карі</a:t>
            </a:r>
            <a:r>
              <a:rPr lang="ru-RU" sz="43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 очки»</a:t>
            </a:r>
          </a:p>
          <a:p>
            <a:endParaRPr lang="ru-RU" sz="36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>
                  <a:lumMod val="50000"/>
                </a:schemeClr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Domashniy\Desktop\Новая папка\m3b7c3d93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6000" b="1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Епітет</a:t>
            </a:r>
            <a:r>
              <a:rPr lang="ru-RU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2492896"/>
            <a:ext cx="8229600" cy="1396752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 «</a:t>
            </a:r>
            <a:r>
              <a:rPr lang="ru-RU" sz="4800" b="1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карі</a:t>
            </a:r>
            <a:r>
              <a:rPr lang="ru-RU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 очки»</a:t>
            </a:r>
            <a:endParaRPr lang="ru-RU" sz="48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>
                  <a:lumMod val="50000"/>
                </a:schemeClr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Domashniy\Desktop\Новая папка\m3b7c3d93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Повтори: </a:t>
            </a:r>
            <a:endParaRPr lang="ru-RU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1600200"/>
            <a:ext cx="8784976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   «нема... </a:t>
            </a:r>
            <a:r>
              <a:rPr lang="ru-RU" sz="4000" b="1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козаченька</a:t>
            </a:r>
            <a:r>
              <a:rPr lang="ru-RU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», </a:t>
            </a:r>
          </a:p>
          <a:p>
            <a:pPr>
              <a:buNone/>
            </a:pPr>
            <a:r>
              <a:rPr lang="ru-RU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     «</a:t>
            </a:r>
            <a:r>
              <a:rPr lang="ru-RU" sz="4000" b="1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рости</a:t>
            </a:r>
            <a:r>
              <a:rPr lang="ru-RU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, </a:t>
            </a:r>
            <a:r>
              <a:rPr lang="ru-RU" sz="4000" b="1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рости</a:t>
            </a:r>
            <a:r>
              <a:rPr lang="ru-RU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»,  «ждала, ждала...», </a:t>
            </a:r>
          </a:p>
          <a:p>
            <a:pPr>
              <a:buNone/>
            </a:pPr>
            <a:r>
              <a:rPr lang="ru-RU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      «</a:t>
            </a:r>
            <a:r>
              <a:rPr lang="ru-RU" sz="4000" b="1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болять</a:t>
            </a:r>
            <a:r>
              <a:rPr lang="ru-RU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, </a:t>
            </a:r>
            <a:r>
              <a:rPr lang="ru-RU" sz="4000" b="1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болять</a:t>
            </a:r>
            <a:r>
              <a:rPr lang="ru-RU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», </a:t>
            </a:r>
          </a:p>
          <a:p>
            <a:pPr>
              <a:buNone/>
            </a:pPr>
            <a:r>
              <a:rPr lang="ru-RU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       «...миленький», </a:t>
            </a:r>
          </a:p>
          <a:p>
            <a:pPr>
              <a:buNone/>
            </a:pPr>
            <a:r>
              <a:rPr lang="ru-RU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         «</a:t>
            </a:r>
            <a:r>
              <a:rPr lang="ru-RU" sz="4000" b="1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карі</a:t>
            </a:r>
            <a:r>
              <a:rPr lang="ru-RU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 очки»</a:t>
            </a:r>
            <a:endParaRPr lang="ru-RU" sz="40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>
                  <a:lumMod val="50000"/>
                </a:schemeClr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picturecontent-pid-338b7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217521" cy="6858000"/>
          </a:xfrm>
        </p:spPr>
      </p:pic>
    </p:spTree>
  </p:cSld>
  <p:clrMapOvr>
    <a:masterClrMapping/>
  </p:clrMapOvr>
  <p:transition spd="slow" advTm="6537">
    <p:newsflash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Domashniy\Desktop\Новая папка\m3b7c3d93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6000" b="1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Звертання</a:t>
            </a:r>
            <a:r>
              <a:rPr lang="ru-RU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: </a:t>
            </a:r>
            <a:endParaRPr lang="ru-RU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2852936"/>
            <a:ext cx="8229600" cy="2116832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«</a:t>
            </a:r>
            <a:r>
              <a:rPr lang="ru-RU" sz="4800" b="1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рости</a:t>
            </a:r>
            <a:r>
              <a:rPr lang="ru-RU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, </a:t>
            </a:r>
            <a:r>
              <a:rPr lang="ru-RU" sz="4800" b="1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рости</a:t>
            </a:r>
            <a:r>
              <a:rPr lang="ru-RU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, </a:t>
            </a:r>
            <a:r>
              <a:rPr lang="ru-RU" sz="4800" b="1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дівчинонько</a:t>
            </a:r>
            <a:r>
              <a:rPr lang="ru-RU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»</a:t>
            </a:r>
            <a:endParaRPr lang="ru-RU" sz="48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>
                  <a:lumMod val="50000"/>
                </a:schemeClr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Domashniy\Desktop\Новая папка\m3b7c3d93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4800" b="1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Зменшувально-пестливі</a:t>
            </a:r>
            <a:r>
              <a:rPr lang="ru-RU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/>
            </a:r>
            <a:br>
              <a:rPr lang="ru-RU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</a:br>
            <a:r>
              <a:rPr lang="ru-RU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 </a:t>
            </a:r>
            <a:r>
              <a:rPr lang="ru-RU" sz="4800" b="1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форми</a:t>
            </a:r>
            <a:r>
              <a:rPr lang="ru-RU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: </a:t>
            </a:r>
            <a:endParaRPr lang="ru-RU" sz="4800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dirty="0" smtClean="0"/>
              <a:t/>
            </a:r>
            <a:br>
              <a:rPr lang="ru-RU" dirty="0" smtClean="0"/>
            </a:br>
            <a:r>
              <a:rPr lang="ru-RU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 «миленький», «</a:t>
            </a:r>
            <a:r>
              <a:rPr lang="ru-RU" sz="4000" b="1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дівчинонько</a:t>
            </a:r>
            <a:r>
              <a:rPr lang="ru-RU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», «очки», «</a:t>
            </a:r>
            <a:r>
              <a:rPr lang="ru-RU" sz="4000" b="1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козаченька</a:t>
            </a:r>
            <a:r>
              <a:rPr lang="ru-RU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», «</a:t>
            </a:r>
            <a:r>
              <a:rPr lang="ru-RU" sz="4000" b="1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серденько</a:t>
            </a:r>
            <a:r>
              <a:rPr lang="ru-RU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»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ransition spd="slow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Domashniy\Desktop\Новая папка\m3b7c3d93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5400" b="1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Риторичні</a:t>
            </a:r>
            <a:r>
              <a:rPr lang="ru-RU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 оклики: </a:t>
            </a:r>
            <a:endParaRPr lang="ru-RU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3052936"/>
          </a:xfrm>
        </p:spPr>
        <p:txBody>
          <a:bodyPr/>
          <a:lstStyle/>
          <a:p>
            <a:pPr algn="ctr">
              <a:buNone/>
            </a:pPr>
            <a:r>
              <a:rPr lang="ru-RU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«Нема ж того </a:t>
            </a:r>
            <a:r>
              <a:rPr lang="ru-RU" b="1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козаченька</a:t>
            </a:r>
            <a:r>
              <a:rPr lang="ru-RU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, </a:t>
            </a:r>
            <a:r>
              <a:rPr lang="ru-RU" b="1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що</a:t>
            </a:r>
            <a:r>
              <a:rPr lang="ru-RU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 я полюбила!»,</a:t>
            </a:r>
          </a:p>
          <a:p>
            <a:pPr algn="ctr">
              <a:buNone/>
            </a:pPr>
            <a:r>
              <a:rPr lang="ru-RU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«</a:t>
            </a:r>
            <a:r>
              <a:rPr lang="ru-RU" b="1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Рости</a:t>
            </a:r>
            <a:r>
              <a:rPr lang="ru-RU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, </a:t>
            </a:r>
            <a:r>
              <a:rPr lang="ru-RU" b="1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рости</a:t>
            </a:r>
            <a:r>
              <a:rPr lang="ru-RU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, </a:t>
            </a:r>
            <a:r>
              <a:rPr lang="ru-RU" b="1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дівчинонько</a:t>
            </a:r>
            <a:r>
              <a:rPr lang="ru-RU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, на другую весну!», </a:t>
            </a:r>
          </a:p>
          <a:p>
            <a:pPr algn="ctr">
              <a:buNone/>
            </a:pPr>
            <a:r>
              <a:rPr lang="ru-RU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«Полюбила </a:t>
            </a:r>
            <a:r>
              <a:rPr lang="ru-RU" b="1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козаченька</a:t>
            </a:r>
            <a:r>
              <a:rPr lang="ru-RU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 при </a:t>
            </a:r>
            <a:r>
              <a:rPr lang="ru-RU" b="1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місяцю</a:t>
            </a:r>
            <a:r>
              <a:rPr lang="ru-RU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 стоя!»</a:t>
            </a:r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ransition spd="slow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:\Users\Domashniy\Desktop\Новая папка\m3b7c3d93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Психолог</a:t>
            </a:r>
            <a:r>
              <a:rPr lang="uk-UA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і</a:t>
            </a:r>
            <a:r>
              <a:rPr lang="ru-RU" sz="4800" b="1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чний</a:t>
            </a:r>
            <a:r>
              <a:rPr lang="ru-RU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 </a:t>
            </a:r>
            <a:r>
              <a:rPr lang="ru-RU" sz="4800" b="1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паралелізм</a:t>
            </a:r>
            <a:r>
              <a:rPr lang="ru-RU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:</a:t>
            </a:r>
            <a:endParaRPr lang="ru-RU" sz="48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>
                  <a:lumMod val="50000"/>
                </a:schemeClr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683568" y="2492896"/>
            <a:ext cx="8229600" cy="2476872"/>
          </a:xfrm>
        </p:spPr>
        <p:txBody>
          <a:bodyPr/>
          <a:lstStyle/>
          <a:p>
            <a:pPr>
              <a:buNone/>
            </a:pPr>
            <a: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  <a:t>    В </a:t>
            </a:r>
            <a:r>
              <a:rPr lang="ru-RU" dirty="0" err="1" smtClean="0">
                <a:solidFill>
                  <a:schemeClr val="accent3">
                    <a:lumMod val="50000"/>
                  </a:schemeClr>
                </a:solidFill>
              </a:rPr>
              <a:t>кінці</a:t>
            </a:r>
            <a: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dirty="0" err="1" smtClean="0">
                <a:solidFill>
                  <a:schemeClr val="accent3">
                    <a:lumMod val="50000"/>
                  </a:schemeClr>
                </a:solidFill>
              </a:rPr>
              <a:t>греблі</a:t>
            </a:r>
            <a: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dirty="0" err="1" smtClean="0">
                <a:solidFill>
                  <a:schemeClr val="accent3">
                    <a:lumMod val="50000"/>
                  </a:schemeClr>
                </a:solidFill>
              </a:rPr>
              <a:t>шумлять</a:t>
            </a:r>
            <a: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dirty="0" err="1" smtClean="0">
                <a:solidFill>
                  <a:schemeClr val="accent3">
                    <a:lumMod val="50000"/>
                  </a:schemeClr>
                </a:solidFill>
              </a:rPr>
              <a:t>верби</a:t>
            </a:r>
            <a: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  <a:t>, </a:t>
            </a:r>
            <a:r>
              <a:rPr lang="ru-RU" dirty="0" err="1" smtClean="0">
                <a:solidFill>
                  <a:schemeClr val="accent3">
                    <a:lumMod val="50000"/>
                  </a:schemeClr>
                </a:solidFill>
              </a:rPr>
              <a:t>що</a:t>
            </a:r>
            <a: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  <a:t> я посадила, —</a:t>
            </a:r>
            <a:b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</a:br>
            <a: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  <a:t>Нема ж того </a:t>
            </a:r>
            <a:r>
              <a:rPr lang="ru-RU" dirty="0" err="1" smtClean="0">
                <a:solidFill>
                  <a:schemeClr val="accent3">
                    <a:lumMod val="50000"/>
                  </a:schemeClr>
                </a:solidFill>
              </a:rPr>
              <a:t>козаченька</a:t>
            </a:r>
            <a: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  <a:t>, </a:t>
            </a:r>
            <a:r>
              <a:rPr lang="ru-RU" dirty="0" err="1" smtClean="0">
                <a:solidFill>
                  <a:schemeClr val="accent3">
                    <a:lumMod val="50000"/>
                  </a:schemeClr>
                </a:solidFill>
              </a:rPr>
              <a:t>що</a:t>
            </a:r>
            <a: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  <a:t> я полюбила!</a:t>
            </a:r>
          </a:p>
        </p:txBody>
      </p:sp>
    </p:spTree>
  </p:cSld>
  <p:clrMapOvr>
    <a:masterClrMapping/>
  </p:clrMapOvr>
  <p:transition spd="slow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Domashniy\Desktop\Новая папка\m3b7c3d93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260648"/>
            <a:ext cx="8229600" cy="1143000"/>
          </a:xfrm>
        </p:spPr>
        <p:txBody>
          <a:bodyPr>
            <a:normAutofit/>
          </a:bodyPr>
          <a:lstStyle/>
          <a:p>
            <a:r>
              <a:rPr lang="uk-UA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Народнопоетичні символи </a:t>
            </a:r>
            <a:endParaRPr lang="ru-RU" sz="5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>
                  <a:lumMod val="50000"/>
                </a:schemeClr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7584" y="1484784"/>
            <a:ext cx="7488832" cy="352839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  <a:t>Верба - </a:t>
            </a:r>
            <a:r>
              <a:rPr lang="ru-RU" dirty="0" smtClean="0"/>
              <a:t> </a:t>
            </a:r>
            <a: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  <a:t>символ  </a:t>
            </a:r>
            <a:r>
              <a:rPr lang="ru-RU" dirty="0" err="1" smtClean="0">
                <a:solidFill>
                  <a:schemeClr val="accent3">
                    <a:lumMod val="50000"/>
                  </a:schemeClr>
                </a:solidFill>
              </a:rPr>
              <a:t>прадерева</a:t>
            </a:r>
            <a: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dirty="0" err="1" smtClean="0">
                <a:solidFill>
                  <a:schemeClr val="accent3">
                    <a:lumMod val="50000"/>
                  </a:schemeClr>
                </a:solidFill>
              </a:rPr>
              <a:t>життя</a:t>
            </a:r>
            <a: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  <a:t>, </a:t>
            </a:r>
            <a:r>
              <a:rPr lang="ru-RU" dirty="0" err="1" smtClean="0">
                <a:solidFill>
                  <a:schemeClr val="accent3">
                    <a:lumMod val="50000"/>
                  </a:schemeClr>
                </a:solidFill>
              </a:rPr>
              <a:t>весни</a:t>
            </a:r>
            <a: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  <a:t>, </a:t>
            </a:r>
            <a:r>
              <a:rPr lang="ru-RU" dirty="0" err="1" smtClean="0">
                <a:solidFill>
                  <a:schemeClr val="accent3">
                    <a:lumMod val="50000"/>
                  </a:schemeClr>
                </a:solidFill>
              </a:rPr>
              <a:t>засмученої</a:t>
            </a:r>
            <a: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dirty="0" err="1" smtClean="0">
                <a:solidFill>
                  <a:schemeClr val="accent3">
                    <a:lumMod val="50000"/>
                  </a:schemeClr>
                </a:solidFill>
              </a:rPr>
              <a:t>жінки</a:t>
            </a:r>
            <a: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  <a:t>;</a:t>
            </a:r>
          </a:p>
          <a:p>
            <a:pPr>
              <a:buNone/>
            </a:pPr>
            <a:r>
              <a:rPr lang="uk-UA" b="1" dirty="0" smtClean="0">
                <a:solidFill>
                  <a:schemeClr val="accent3">
                    <a:lumMod val="50000"/>
                  </a:schemeClr>
                </a:solidFill>
              </a:rPr>
              <a:t>Весна – </a:t>
            </a:r>
            <a:r>
              <a:rPr lang="uk-UA" dirty="0" smtClean="0">
                <a:solidFill>
                  <a:schemeClr val="accent3">
                    <a:lumMod val="50000"/>
                  </a:schemeClr>
                </a:solidFill>
              </a:rPr>
              <a:t>символ нового життя, пробудження природи;</a:t>
            </a:r>
          </a:p>
          <a:p>
            <a:pPr>
              <a:buNone/>
            </a:pPr>
            <a:r>
              <a:rPr lang="ru-RU" b="1" dirty="0" err="1" smtClean="0">
                <a:solidFill>
                  <a:schemeClr val="accent3">
                    <a:lumMod val="50000"/>
                  </a:schemeClr>
                </a:solidFill>
              </a:rPr>
              <a:t>Очі</a:t>
            </a:r>
            <a:r>
              <a:rPr lang="ru-RU" dirty="0" smtClean="0"/>
              <a:t>  </a:t>
            </a:r>
            <a: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  <a:t>- </a:t>
            </a:r>
            <a:r>
              <a:rPr lang="ru-RU" dirty="0" err="1" smtClean="0">
                <a:solidFill>
                  <a:schemeClr val="accent3">
                    <a:lumMod val="50000"/>
                  </a:schemeClr>
                </a:solidFill>
              </a:rPr>
              <a:t>дзеркало</a:t>
            </a:r>
            <a: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dirty="0" err="1" smtClean="0">
                <a:solidFill>
                  <a:schemeClr val="accent3">
                    <a:lumMod val="50000"/>
                  </a:schemeClr>
                </a:solidFill>
              </a:rPr>
              <a:t>душі</a:t>
            </a:r>
            <a:r>
              <a:rPr lang="ru-RU" smtClean="0">
                <a:solidFill>
                  <a:schemeClr val="accent3">
                    <a:lumMod val="50000"/>
                  </a:schemeClr>
                </a:solidFill>
              </a:rPr>
              <a:t>.</a:t>
            </a:r>
            <a:endParaRPr lang="ru-RU" dirty="0" smtClean="0">
              <a:solidFill>
                <a:schemeClr val="accent3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 spd="slow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Domashniy\Desktop\Новая папка\m3b7c3d93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err="1" smtClean="0">
                <a:solidFill>
                  <a:schemeClr val="accent3">
                    <a:lumMod val="50000"/>
                  </a:schemeClr>
                </a:solidFill>
              </a:rPr>
              <a:t>Який</a:t>
            </a:r>
            <a: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  <a:t> мотив </a:t>
            </a:r>
            <a:r>
              <a:rPr lang="ru-RU" dirty="0" err="1" smtClean="0">
                <a:solidFill>
                  <a:schemeClr val="accent3">
                    <a:lumMod val="50000"/>
                  </a:schemeClr>
                </a:solidFill>
              </a:rPr>
              <a:t>порівняно</a:t>
            </a:r>
            <a: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dirty="0" err="1" smtClean="0">
                <a:solidFill>
                  <a:schemeClr val="accent3">
                    <a:lumMod val="50000"/>
                  </a:schemeClr>
                </a:solidFill>
              </a:rPr>
              <a:t>з</a:t>
            </a:r>
            <a: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dirty="0" err="1" smtClean="0">
                <a:solidFill>
                  <a:schemeClr val="accent3">
                    <a:lumMod val="50000"/>
                  </a:schemeClr>
                </a:solidFill>
              </a:rPr>
              <a:t>іншими</a:t>
            </a:r>
            <a: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dirty="0" err="1" smtClean="0">
                <a:solidFill>
                  <a:schemeClr val="accent3">
                    <a:lumMod val="50000"/>
                  </a:schemeClr>
                </a:solidFill>
              </a:rPr>
              <a:t>піснями</a:t>
            </a:r>
            <a: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dirty="0" err="1" smtClean="0">
                <a:solidFill>
                  <a:schemeClr val="accent3">
                    <a:lumMod val="50000"/>
                  </a:schemeClr>
                </a:solidFill>
              </a:rPr>
              <a:t>помітний</a:t>
            </a:r>
            <a: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  <a:t> у </a:t>
            </a:r>
            <a:r>
              <a:rPr lang="ru-RU" dirty="0" err="1" smtClean="0">
                <a:solidFill>
                  <a:schemeClr val="accent3">
                    <a:lumMod val="50000"/>
                  </a:schemeClr>
                </a:solidFill>
              </a:rPr>
              <a:t>цьому</a:t>
            </a:r>
            <a: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  <a:t> народному </a:t>
            </a:r>
            <a:r>
              <a:rPr lang="ru-RU" dirty="0" err="1" smtClean="0">
                <a:solidFill>
                  <a:schemeClr val="accent3">
                    <a:lumMod val="50000"/>
                  </a:schemeClr>
                </a:solidFill>
              </a:rPr>
              <a:t>творі</a:t>
            </a:r>
            <a: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  <a:t>?  </a:t>
            </a:r>
          </a:p>
          <a:p>
            <a:pPr>
              <a:buNone/>
            </a:pPr>
            <a:endParaRPr lang="ru-RU" dirty="0" smtClean="0">
              <a:solidFill>
                <a:schemeClr val="accent3">
                  <a:lumMod val="50000"/>
                </a:schemeClr>
              </a:solidFill>
            </a:endParaRPr>
          </a:p>
          <a:p>
            <a: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  <a:t>Як </a:t>
            </a:r>
            <a:r>
              <a:rPr lang="ru-RU" dirty="0" err="1" smtClean="0">
                <a:solidFill>
                  <a:schemeClr val="accent3">
                    <a:lumMod val="50000"/>
                  </a:schemeClr>
                </a:solidFill>
              </a:rPr>
              <a:t>можна</a:t>
            </a:r>
            <a: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dirty="0" err="1" smtClean="0">
                <a:solidFill>
                  <a:schemeClr val="accent3">
                    <a:lumMod val="50000"/>
                  </a:schemeClr>
                </a:solidFill>
              </a:rPr>
              <a:t>охарактеризувати</a:t>
            </a:r>
            <a: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dirty="0" err="1" smtClean="0">
                <a:solidFill>
                  <a:schemeClr val="accent3">
                    <a:lumMod val="50000"/>
                  </a:schemeClr>
                </a:solidFill>
              </a:rPr>
              <a:t>дівчину</a:t>
            </a:r>
            <a: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  <a:t>?</a:t>
            </a:r>
            <a:endParaRPr lang="ru-RU" dirty="0">
              <a:solidFill>
                <a:schemeClr val="accent3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Domashniy\Desktop\Новая папка\m3b7c3d93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b="1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Продовжіть</a:t>
            </a:r>
            <a:r>
              <a:rPr lang="ru-RU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 </a:t>
            </a:r>
            <a:r>
              <a:rPr lang="ru-RU" sz="5400" b="1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речення</a:t>
            </a:r>
            <a:r>
              <a:rPr lang="ru-RU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:</a:t>
            </a:r>
            <a:endParaRPr lang="ru-RU" sz="5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>
                  <a:lumMod val="50000"/>
                </a:schemeClr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2116832"/>
          </a:xfrm>
        </p:spPr>
        <p:txBody>
          <a:bodyPr/>
          <a:lstStyle/>
          <a:p>
            <a:pPr>
              <a:buNone/>
            </a:pPr>
            <a: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  <a:t>Народна </a:t>
            </a:r>
            <a:r>
              <a:rPr lang="ru-RU" dirty="0" err="1" smtClean="0">
                <a:solidFill>
                  <a:schemeClr val="accent3">
                    <a:lumMod val="50000"/>
                  </a:schemeClr>
                </a:solidFill>
              </a:rPr>
              <a:t>пісня</a:t>
            </a:r>
            <a: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dirty="0" err="1" smtClean="0">
                <a:solidFill>
                  <a:schemeClr val="accent3">
                    <a:lumMod val="50000"/>
                  </a:schemeClr>
                </a:solidFill>
              </a:rPr>
              <a:t>сьогодні</a:t>
            </a:r>
            <a: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  <a:t> — </a:t>
            </a:r>
            <a:r>
              <a:rPr lang="ru-RU" dirty="0" err="1" smtClean="0">
                <a:solidFill>
                  <a:schemeClr val="accent3">
                    <a:lumMod val="50000"/>
                  </a:schemeClr>
                </a:solidFill>
              </a:rPr>
              <a:t>це</a:t>
            </a:r>
            <a: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  <a:t>…</a:t>
            </a:r>
          </a:p>
          <a:p>
            <a:pPr>
              <a:buNone/>
            </a:pPr>
            <a:r>
              <a:rPr lang="ru-RU" dirty="0" err="1" smtClean="0">
                <a:solidFill>
                  <a:schemeClr val="accent3">
                    <a:lumMod val="50000"/>
                  </a:schemeClr>
                </a:solidFill>
              </a:rPr>
              <a:t>Пісня</a:t>
            </a:r>
            <a: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  <a:t> для мене…</a:t>
            </a:r>
          </a:p>
          <a:p>
            <a:pPr>
              <a:buNone/>
            </a:pPr>
            <a:r>
              <a:rPr lang="ru-RU" dirty="0" err="1" smtClean="0">
                <a:solidFill>
                  <a:schemeClr val="accent3">
                    <a:lumMod val="50000"/>
                  </a:schemeClr>
                </a:solidFill>
              </a:rPr>
              <a:t>Пісня</a:t>
            </a:r>
            <a: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  <a:t> мене </a:t>
            </a:r>
            <a:r>
              <a:rPr lang="ru-RU" dirty="0" err="1" smtClean="0">
                <a:solidFill>
                  <a:schemeClr val="accent3">
                    <a:lumMod val="50000"/>
                  </a:schemeClr>
                </a:solidFill>
              </a:rPr>
              <a:t>вразила</a:t>
            </a:r>
            <a: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  <a:t>…</a:t>
            </a:r>
          </a:p>
        </p:txBody>
      </p:sp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Domashniy\Desktop\Новая папка\m3b7c3d93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836713"/>
            <a:ext cx="8229600" cy="2808311"/>
          </a:xfrm>
        </p:spPr>
        <p:txBody>
          <a:bodyPr>
            <a:normAutofit fontScale="92500" lnSpcReduction="10000"/>
          </a:bodyPr>
          <a:lstStyle/>
          <a:p>
            <a:r>
              <a:rPr lang="uk-UA" dirty="0" err="1" smtClean="0"/>
              <a:t>Чупринін</a:t>
            </a:r>
            <a:r>
              <a:rPr lang="uk-UA" dirty="0" smtClean="0"/>
              <a:t> О.О. Українська література. 9 клас. І семестр. – 2ге вид., </a:t>
            </a:r>
            <a:r>
              <a:rPr lang="uk-UA" dirty="0" err="1" smtClean="0"/>
              <a:t>переробл</a:t>
            </a:r>
            <a:r>
              <a:rPr lang="uk-UA" dirty="0" smtClean="0"/>
              <a:t>. та </a:t>
            </a:r>
            <a:r>
              <a:rPr lang="uk-UA" dirty="0" err="1" smtClean="0"/>
              <a:t>доповн</a:t>
            </a:r>
            <a:r>
              <a:rPr lang="uk-UA" dirty="0" smtClean="0"/>
              <a:t>. - Х.: Вид. група </a:t>
            </a:r>
            <a:r>
              <a:rPr lang="uk-UA" dirty="0" err="1" smtClean="0"/>
              <a:t>“Основа”</a:t>
            </a:r>
            <a:r>
              <a:rPr lang="uk-UA" dirty="0" smtClean="0"/>
              <a:t>, 2013. – 128с. – (Серія </a:t>
            </a:r>
            <a:r>
              <a:rPr lang="uk-UA" dirty="0" err="1" smtClean="0"/>
              <a:t>“Мій</a:t>
            </a:r>
            <a:r>
              <a:rPr lang="uk-UA" dirty="0" smtClean="0"/>
              <a:t> </a:t>
            </a:r>
            <a:r>
              <a:rPr lang="uk-UA" dirty="0" err="1" smtClean="0"/>
              <a:t>конспект”</a:t>
            </a:r>
            <a:r>
              <a:rPr lang="uk-UA" dirty="0" smtClean="0"/>
              <a:t>).</a:t>
            </a:r>
          </a:p>
          <a:p>
            <a:r>
              <a:rPr lang="uk-UA" dirty="0" smtClean="0"/>
              <a:t>Тарасова М.І. Українська література у тезах і коментарях. – Чернігів: КММЕДІА, 2015. – 176с.</a:t>
            </a:r>
            <a:endParaRPr lang="ru-RU" dirty="0" smtClean="0"/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2074"/>
          </a:xfrm>
        </p:spPr>
        <p:txBody>
          <a:bodyPr>
            <a:normAutofit fontScale="90000"/>
          </a:bodyPr>
          <a:lstStyle/>
          <a:p>
            <a:r>
              <a:rPr lang="uk-UA" dirty="0" smtClean="0"/>
              <a:t>Використана література:</a:t>
            </a:r>
            <a:endParaRPr lang="ru-RU" dirty="0"/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395536" y="3356992"/>
            <a:ext cx="8229600" cy="72008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uk-UA" sz="4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Інтернет-ресурси</a:t>
            </a:r>
            <a:r>
              <a:rPr kumimoji="0" lang="uk-UA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:</a:t>
            </a: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83568" y="4077073"/>
            <a:ext cx="828092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http://dll7.muzofon.com/mp3/s1/88/ad/88ad7fcb2e4e6cddf9bc08ef8f8dbe27.mp3?e=1453565445&amp;st=jL_JMVOWF2xHHVsixjZ2rw&amp;name=Raisa-Kirichenko-V-knc-grebl-shumlyat_-verbi(muzofon.com).mp3</a:t>
            </a:r>
            <a:endParaRPr lang="ru-RU" dirty="0"/>
          </a:p>
        </p:txBody>
      </p:sp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Содержимое 5" descr="121705928_3869930_original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620688"/>
            <a:ext cx="9144000" cy="5524985"/>
          </a:xfrm>
        </p:spPr>
      </p:pic>
    </p:spTree>
  </p:cSld>
  <p:clrMapOvr>
    <a:masterClrMapping/>
  </p:clrMapOvr>
  <p:transition spd="slow" advTm="7925">
    <p:newsflash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i (7)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188640"/>
            <a:ext cx="9179754" cy="6459827"/>
          </a:xfrm>
        </p:spPr>
      </p:pic>
    </p:spTree>
  </p:cSld>
  <p:clrMapOvr>
    <a:masterClrMapping/>
  </p:clrMapOvr>
  <p:transition spd="slow" advTm="11482">
    <p:newsflash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mariage-ukraine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547664" y="-25197"/>
            <a:ext cx="5908324" cy="6883197"/>
          </a:xfrm>
        </p:spPr>
      </p:pic>
    </p:spTree>
  </p:cSld>
  <p:clrMapOvr>
    <a:masterClrMapping/>
  </p:clrMapOvr>
  <p:transition spd="slow" advTm="10967">
    <p:newsflash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Содержимое 5" descr="i (1)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476673"/>
            <a:ext cx="9111703" cy="5832648"/>
          </a:xfrm>
        </p:spPr>
      </p:pic>
    </p:spTree>
  </p:cSld>
  <p:clrMapOvr>
    <a:masterClrMapping/>
  </p:clrMapOvr>
  <p:transition spd="slow" advTm="12371">
    <p:newsflash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Ukrainian_girl_by_Nikolay_Rachkov_(2nd_half_19_c.,_Chernigov_museum)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741665" y="0"/>
            <a:ext cx="4974072" cy="6858000"/>
          </a:xfrm>
        </p:spPr>
      </p:pic>
    </p:spTree>
  </p:cSld>
  <p:clrMapOvr>
    <a:masterClrMapping/>
  </p:clrMapOvr>
  <p:transition spd="slow" advTm="7410">
    <p:newsflash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i (8)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ransition spd="slow" advTm="7114">
    <p:newsflash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460</TotalTime>
  <Words>321</Words>
  <Application>Microsoft Office PowerPoint</Application>
  <PresentationFormat>Экран (4:3)</PresentationFormat>
  <Paragraphs>60</Paragraphs>
  <Slides>37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37</vt:i4>
      </vt:variant>
    </vt:vector>
  </HeadingPairs>
  <TitlesOfParts>
    <vt:vector size="38" baseType="lpstr">
      <vt:lpstr>Тема Office</vt:lpstr>
      <vt:lpstr>В КІНЦІ ГРЕБЛІ ШУМЛЯТЬ ВЕРБИ </vt:lpstr>
      <vt:lpstr>В КІНЦІ ГРЕБЛІ ШУМЛЯТЬ ВЕРБИ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Зміст пісні у чотирьох тезах</vt:lpstr>
      <vt:lpstr>Слайд 22</vt:lpstr>
      <vt:lpstr>Слайд 23</vt:lpstr>
      <vt:lpstr>Слайд 24</vt:lpstr>
      <vt:lpstr>Жанр: </vt:lpstr>
      <vt:lpstr>Римування: </vt:lpstr>
      <vt:lpstr>Художні  особливості твору </vt:lpstr>
      <vt:lpstr>Епітет:</vt:lpstr>
      <vt:lpstr>Повтори: </vt:lpstr>
      <vt:lpstr>Звертання: </vt:lpstr>
      <vt:lpstr>Зменшувально-пестливі  форми: </vt:lpstr>
      <vt:lpstr>Риторичні оклики: </vt:lpstr>
      <vt:lpstr>Психологічний паралелізм:</vt:lpstr>
      <vt:lpstr>Народнопоетичні символи </vt:lpstr>
      <vt:lpstr>Слайд 35</vt:lpstr>
      <vt:lpstr>Продовжіть речення:</vt:lpstr>
      <vt:lpstr>Використана література: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 КІНЦІ ГРЕБЛІ ШУМЛЯТЬ ВЕРБИ</dc:title>
  <dc:creator>Domashniy</dc:creator>
  <cp:lastModifiedBy>Image&amp;Matros ®</cp:lastModifiedBy>
  <cp:revision>51</cp:revision>
  <dcterms:created xsi:type="dcterms:W3CDTF">2016-01-23T14:53:03Z</dcterms:created>
  <dcterms:modified xsi:type="dcterms:W3CDTF">2016-02-06T05:36:36Z</dcterms:modified>
</cp:coreProperties>
</file>