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6" r:id="rId4"/>
    <p:sldId id="257" r:id="rId5"/>
    <p:sldId id="260" r:id="rId6"/>
    <p:sldId id="263" r:id="rId7"/>
    <p:sldId id="262" r:id="rId8"/>
    <p:sldId id="277" r:id="rId9"/>
    <p:sldId id="278" r:id="rId10"/>
    <p:sldId id="261" r:id="rId11"/>
    <p:sldId id="270" r:id="rId12"/>
    <p:sldId id="271" r:id="rId13"/>
    <p:sldId id="258" r:id="rId14"/>
    <p:sldId id="279" r:id="rId15"/>
    <p:sldId id="269" r:id="rId16"/>
    <p:sldId id="281" r:id="rId17"/>
    <p:sldId id="282" r:id="rId18"/>
    <p:sldId id="283" r:id="rId19"/>
    <p:sldId id="284" r:id="rId20"/>
    <p:sldId id="285" r:id="rId21"/>
    <p:sldId id="259" r:id="rId22"/>
    <p:sldId id="272" r:id="rId23"/>
    <p:sldId id="286" r:id="rId24"/>
    <p:sldId id="265" r:id="rId25"/>
    <p:sldId id="266" r:id="rId26"/>
    <p:sldId id="267" r:id="rId27"/>
    <p:sldId id="287" r:id="rId28"/>
    <p:sldId id="288" r:id="rId29"/>
    <p:sldId id="289" r:id="rId30"/>
    <p:sldId id="264" r:id="rId31"/>
    <p:sldId id="273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5F999-01BE-44C8-AA1A-0CE6CC5A5192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uk-UA"/>
        </a:p>
      </dgm:t>
    </dgm:pt>
    <dgm:pt modelId="{499024F9-1B79-4C3E-B0FB-FBA069BC7E6C}">
      <dgm:prSet/>
      <dgm:spPr/>
      <dgm:t>
        <a:bodyPr/>
        <a:lstStyle/>
        <a:p>
          <a:pPr rtl="0"/>
          <a:r>
            <a:rPr lang="uk-UA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Маленька Венеція або Смарагдове Ельдорадо</a:t>
          </a:r>
          <a:endParaRPr lang="uk-UA" b="1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1DEBA68-90AB-4F2F-AE4D-4216D3221B01}" type="parTrans" cxnId="{120FD6EF-5FDE-4FB5-A6DC-038EE39ED6B3}">
      <dgm:prSet/>
      <dgm:spPr/>
      <dgm:t>
        <a:bodyPr/>
        <a:lstStyle/>
        <a:p>
          <a:endParaRPr lang="uk-UA"/>
        </a:p>
      </dgm:t>
    </dgm:pt>
    <dgm:pt modelId="{5C992670-E094-4A4E-A19C-B652C5577A53}" type="sibTrans" cxnId="{120FD6EF-5FDE-4FB5-A6DC-038EE39ED6B3}">
      <dgm:prSet/>
      <dgm:spPr/>
      <dgm:t>
        <a:bodyPr/>
        <a:lstStyle/>
        <a:p>
          <a:endParaRPr lang="uk-UA"/>
        </a:p>
      </dgm:t>
    </dgm:pt>
    <dgm:pt modelId="{25963D8E-164C-43F5-BA48-DDF8226B6D60}" type="pres">
      <dgm:prSet presAssocID="{B9D5F999-01BE-44C8-AA1A-0CE6CC5A51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438CF4-D595-4E45-90F6-14CE58F1FB43}" type="pres">
      <dgm:prSet presAssocID="{499024F9-1B79-4C3E-B0FB-FBA069BC7E6C}" presName="parentText" presStyleLbl="node1" presStyleIdx="0" presStyleCnt="1" custLinFactNeighborX="4444" custLinFactNeighborY="-98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FD6EF-5FDE-4FB5-A6DC-038EE39ED6B3}" srcId="{B9D5F999-01BE-44C8-AA1A-0CE6CC5A5192}" destId="{499024F9-1B79-4C3E-B0FB-FBA069BC7E6C}" srcOrd="0" destOrd="0" parTransId="{21DEBA68-90AB-4F2F-AE4D-4216D3221B01}" sibTransId="{5C992670-E094-4A4E-A19C-B652C5577A53}"/>
    <dgm:cxn modelId="{FFE4AADA-FCC1-4FAF-8A48-C3B43A419BD2}" type="presOf" srcId="{499024F9-1B79-4C3E-B0FB-FBA069BC7E6C}" destId="{23438CF4-D595-4E45-90F6-14CE58F1FB43}" srcOrd="0" destOrd="0" presId="urn:microsoft.com/office/officeart/2005/8/layout/vList2"/>
    <dgm:cxn modelId="{33CD0B13-A387-449D-9CA8-B72CD38C94F4}" type="presOf" srcId="{B9D5F999-01BE-44C8-AA1A-0CE6CC5A5192}" destId="{25963D8E-164C-43F5-BA48-DDF8226B6D60}" srcOrd="0" destOrd="0" presId="urn:microsoft.com/office/officeart/2005/8/layout/vList2"/>
    <dgm:cxn modelId="{982BBCA6-AE3B-40CF-A6E0-36DCF348BAE7}" type="presParOf" srcId="{25963D8E-164C-43F5-BA48-DDF8226B6D60}" destId="{23438CF4-D595-4E45-90F6-14CE58F1FB43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/>
          <a:p>
            <a:r>
              <a:rPr lang="uk-UA" sz="8800" dirty="0" smtClean="0">
                <a:solidFill>
                  <a:srgbClr val="C00000"/>
                </a:solidFill>
              </a:rPr>
              <a:t>Венесуела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28918" y="450057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uk-UA" sz="2400" dirty="0" err="1" smtClean="0">
                <a:solidFill>
                  <a:srgbClr val="FFFF00"/>
                </a:solidFill>
              </a:rPr>
              <a:t>Цьоменко</a:t>
            </a:r>
            <a:r>
              <a:rPr lang="uk-UA" sz="2400" dirty="0" smtClean="0">
                <a:solidFill>
                  <a:srgbClr val="FFFF00"/>
                </a:solidFill>
              </a:rPr>
              <a:t> Анна Федорівна,</a:t>
            </a:r>
          </a:p>
          <a:p>
            <a:pPr algn="r"/>
            <a:r>
              <a:rPr lang="uk-UA" sz="2400" dirty="0" smtClean="0">
                <a:solidFill>
                  <a:srgbClr val="FFFF00"/>
                </a:solidFill>
              </a:rPr>
              <a:t> вчитель географії</a:t>
            </a:r>
          </a:p>
          <a:p>
            <a:pPr algn="r"/>
            <a:r>
              <a:rPr lang="uk-UA" sz="2400" dirty="0" err="1" smtClean="0">
                <a:solidFill>
                  <a:srgbClr val="FFFF00"/>
                </a:solidFill>
              </a:rPr>
              <a:t>Катеринопільського</a:t>
            </a:r>
            <a:r>
              <a:rPr lang="uk-UA" sz="2400" dirty="0" smtClean="0">
                <a:solidFill>
                  <a:srgbClr val="FFFF00"/>
                </a:solidFill>
              </a:rPr>
              <a:t> ліцею</a:t>
            </a:r>
          </a:p>
          <a:p>
            <a:pPr algn="r"/>
            <a:r>
              <a:rPr lang="uk-UA" sz="2400" dirty="0" err="1" smtClean="0">
                <a:solidFill>
                  <a:srgbClr val="FFFF00"/>
                </a:solidFill>
              </a:rPr>
              <a:t>Катеринопільської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 smtClean="0">
                <a:solidFill>
                  <a:srgbClr val="FFFF00"/>
                </a:solidFill>
              </a:rPr>
              <a:t>районної ради</a:t>
            </a:r>
          </a:p>
          <a:p>
            <a:pPr algn="r"/>
            <a:r>
              <a:rPr lang="uk-UA" sz="2400" dirty="0" smtClean="0">
                <a:solidFill>
                  <a:srgbClr val="FFFF00"/>
                </a:solidFill>
              </a:rPr>
              <a:t>Черкаської області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r"/>
            <a:endParaRPr lang="ru-RU" sz="2400" dirty="0" smtClean="0">
              <a:solidFill>
                <a:srgbClr val="FFFF00"/>
              </a:solidFill>
            </a:endParaRPr>
          </a:p>
          <a:p>
            <a:pPr algn="r"/>
            <a:endParaRPr lang="ru-RU" sz="2400" dirty="0" smtClean="0">
              <a:solidFill>
                <a:srgbClr val="FFFF00"/>
              </a:solidFill>
            </a:endParaRPr>
          </a:p>
          <a:p>
            <a:pPr algn="r"/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472518" cy="2757493"/>
          </a:xfrm>
        </p:spPr>
        <p:txBody>
          <a:bodyPr/>
          <a:lstStyle/>
          <a:p>
            <a:r>
              <a:rPr lang="uk-UA" dirty="0" smtClean="0"/>
              <a:t>Венесуелу можна розрізнити по рельєфу, клімату і рослинності району: гірську область Анд, западину Маракайбо, Льянос (рівнини в басейні річок </a:t>
            </a:r>
            <a:r>
              <a:rPr lang="uk-UA" dirty="0" err="1" smtClean="0"/>
              <a:t>Апуре</a:t>
            </a:r>
            <a:r>
              <a:rPr lang="uk-UA" dirty="0" smtClean="0"/>
              <a:t> і Оріноко) і Гвіанське плоскогір'я.</a:t>
            </a:r>
            <a:endParaRPr lang="uk-UA" dirty="0"/>
          </a:p>
        </p:txBody>
      </p:sp>
      <p:pic>
        <p:nvPicPr>
          <p:cNvPr id="5" name="Рисунок 4" descr="parque_canai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57496"/>
            <a:ext cx="4286248" cy="3786214"/>
          </a:xfrm>
          <a:prstGeom prst="rect">
            <a:avLst/>
          </a:prstGeom>
        </p:spPr>
      </p:pic>
      <p:pic>
        <p:nvPicPr>
          <p:cNvPr id="6" name="Рисунок 5" descr="e4d27235-aa03-4609-b453-f8bf0fa861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857496"/>
            <a:ext cx="4143404" cy="37622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enezuelas-hogsta-berg-pico-bolivar-merida-1010885.jpg"/>
          <p:cNvPicPr>
            <a:picLocks noChangeAspect="1"/>
          </p:cNvPicPr>
          <p:nvPr/>
        </p:nvPicPr>
        <p:blipFill>
          <a:blip r:embed="rId2"/>
          <a:srcRect t="19791"/>
          <a:stretch>
            <a:fillRect/>
          </a:stretch>
        </p:blipFill>
        <p:spPr>
          <a:xfrm>
            <a:off x="0" y="0"/>
            <a:ext cx="9144000" cy="5500678"/>
          </a:xfrm>
          <a:prstGeom prst="rect">
            <a:avLst/>
          </a:prstGeom>
        </p:spPr>
      </p:pic>
      <p:pic>
        <p:nvPicPr>
          <p:cNvPr id="5" name="Рисунок 4" descr="PICO-BOLIV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857496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Піко-Болівар - найвища гора Венесуели</a:t>
            </a:r>
            <a:endParaRPr lang="uk-UA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hG1w1B0H9m6e4HXiIfLllZ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14876" cy="3857628"/>
          </a:xfrm>
        </p:spPr>
      </p:pic>
      <p:pic>
        <p:nvPicPr>
          <p:cNvPr id="5" name="Рисунок 4" descr="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6" name="Рисунок 5" descr="marcaibodenochebl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0"/>
            <a:ext cx="4429124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3042" y="3429000"/>
            <a:ext cx="57150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Маракайбо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Cac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-285776"/>
            <a:ext cx="4143372" cy="35719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0" y="1643050"/>
          <a:ext cx="6429388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iStock_000005024670XSmal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62" y="3429000"/>
            <a:ext cx="750099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Водні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214422"/>
            <a:ext cx="568643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Густа </a:t>
            </a:r>
            <a:r>
              <a:rPr lang="ru-RU" dirty="0" err="1" smtClean="0"/>
              <a:t>річкова</a:t>
            </a:r>
            <a:r>
              <a:rPr lang="ru-RU" dirty="0" smtClean="0"/>
              <a:t> мережа </a:t>
            </a:r>
            <a:r>
              <a:rPr lang="ru-RU" dirty="0" err="1" smtClean="0"/>
              <a:t>Венесуели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нерівномірні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року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бурхливі</a:t>
            </a:r>
            <a:r>
              <a:rPr lang="ru-RU" dirty="0" smtClean="0"/>
              <a:t> </a:t>
            </a:r>
            <a:r>
              <a:rPr lang="ru-RU" dirty="0" err="1" smtClean="0"/>
              <a:t>літні</a:t>
            </a:r>
            <a:r>
              <a:rPr lang="ru-RU" dirty="0" smtClean="0"/>
              <a:t> </a:t>
            </a:r>
            <a:r>
              <a:rPr lang="uk-UA" dirty="0" smtClean="0"/>
              <a:t>повені</a:t>
            </a:r>
            <a:r>
              <a:rPr lang="ru-RU" dirty="0" smtClean="0"/>
              <a:t>. Велика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басейну</a:t>
            </a:r>
            <a:r>
              <a:rPr lang="ru-RU" dirty="0" smtClean="0"/>
              <a:t> </a:t>
            </a:r>
            <a:r>
              <a:rPr lang="ru-RU" dirty="0" err="1" smtClean="0"/>
              <a:t>Оріноко</a:t>
            </a:r>
            <a:r>
              <a:rPr lang="ru-RU" dirty="0" smtClean="0"/>
              <a:t>, яка практично 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в межах </a:t>
            </a:r>
            <a:r>
              <a:rPr lang="ru-RU" dirty="0" err="1" smtClean="0"/>
              <a:t>Венесуели</a:t>
            </a:r>
            <a:r>
              <a:rPr lang="ru-RU" dirty="0" smtClean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притоки </a:t>
            </a:r>
          </a:p>
          <a:p>
            <a:endParaRPr lang="ru-RU" dirty="0"/>
          </a:p>
        </p:txBody>
      </p:sp>
      <p:pic>
        <p:nvPicPr>
          <p:cNvPr id="5" name="Picture 9" descr="ANd9GcQziK4NNbrYY8At0VvAzI7rp65RlgquHmGR7kXD_V1VO4RBpaHn8-V_XM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3636" y="1303338"/>
            <a:ext cx="3024188" cy="2268538"/>
          </a:xfrm>
          <a:prstGeom prst="rect">
            <a:avLst/>
          </a:prstGeom>
        </p:spPr>
      </p:pic>
      <p:pic>
        <p:nvPicPr>
          <p:cNvPr id="4" name="Picture 5" descr="venesue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6349" y="3571876"/>
            <a:ext cx="3547683" cy="28114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rque_canai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4357694"/>
          </a:xfrm>
          <a:prstGeom prst="rect">
            <a:avLst/>
          </a:prstGeom>
        </p:spPr>
      </p:pic>
      <p:pic>
        <p:nvPicPr>
          <p:cNvPr id="9" name="Рисунок 8" descr="cropped-ange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476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00010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Водоспад АНХЕЛЬ – найвищий у світі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444" y="3600474"/>
            <a:ext cx="4248150" cy="3186112"/>
          </a:xfrm>
          <a:prstGeom prst="rect">
            <a:avLst/>
          </a:prstGeom>
          <a:noFill/>
        </p:spPr>
      </p:pic>
      <p:pic>
        <p:nvPicPr>
          <p:cNvPr id="6" name="Picture 7" descr="Venesuel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4394" y="823912"/>
            <a:ext cx="3378200" cy="253365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-32" y="452037"/>
            <a:ext cx="478634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Comic Sans MS" pitchFamily="66" charset="0"/>
              </a:rPr>
              <a:t>На </a:t>
            </a:r>
            <a:r>
              <a:rPr lang="ru-RU" sz="2800" dirty="0" err="1">
                <a:latin typeface="Comic Sans MS" pitchFamily="66" charset="0"/>
              </a:rPr>
              <a:t>півдні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країни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існує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таке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рідкісне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явище</a:t>
            </a:r>
            <a:r>
              <a:rPr lang="ru-RU" sz="2800" dirty="0">
                <a:latin typeface="Comic Sans MS" pitchFamily="66" charset="0"/>
              </a:rPr>
              <a:t>, як </a:t>
            </a:r>
            <a:r>
              <a:rPr lang="ru-RU" sz="2800" dirty="0" err="1">
                <a:latin typeface="Comic Sans MS" pitchFamily="66" charset="0"/>
              </a:rPr>
              <a:t>біфуркація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річок</a:t>
            </a:r>
            <a:r>
              <a:rPr lang="ru-RU" sz="2800" dirty="0">
                <a:latin typeface="Comic Sans MS" pitchFamily="66" charset="0"/>
              </a:rPr>
              <a:t>: </a:t>
            </a:r>
            <a:r>
              <a:rPr lang="ru-RU" sz="2800" dirty="0" err="1">
                <a:latin typeface="Comic Sans MS" pitchFamily="66" charset="0"/>
              </a:rPr>
              <a:t>від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Оріноко</a:t>
            </a:r>
            <a:r>
              <a:rPr lang="ru-RU" sz="2800" dirty="0">
                <a:latin typeface="Comic Sans MS" pitchFamily="66" charset="0"/>
              </a:rPr>
              <a:t> у </a:t>
            </a:r>
            <a:r>
              <a:rPr lang="ru-RU" sz="2800" dirty="0" err="1">
                <a:latin typeface="Comic Sans MS" pitchFamily="66" charset="0"/>
              </a:rPr>
              <a:t>верхній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течії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відгалужується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річка</a:t>
            </a:r>
            <a:r>
              <a:rPr lang="ru-RU" sz="2800" dirty="0">
                <a:latin typeface="Comic Sans MS" pitchFamily="66" charset="0"/>
              </a:rPr>
              <a:t> </a:t>
            </a:r>
            <a:r>
              <a:rPr lang="ru-RU" sz="2800" dirty="0" err="1">
                <a:latin typeface="Comic Sans MS" pitchFamily="66" charset="0"/>
              </a:rPr>
              <a:t>Касік</a:t>
            </a:r>
            <a:r>
              <a:rPr lang="en-US" sz="2800" dirty="0">
                <a:latin typeface="Comic Sans MS" pitchFamily="66" charset="0"/>
              </a:rPr>
              <a:t>’</a:t>
            </a:r>
            <a:r>
              <a:rPr lang="uk-UA" sz="2800" dirty="0">
                <a:latin typeface="Comic Sans MS" pitchFamily="66" charset="0"/>
              </a:rPr>
              <a:t>яре</a:t>
            </a:r>
            <a:r>
              <a:rPr lang="ru-RU" sz="2800" dirty="0">
                <a:latin typeface="Comic Sans MS" pitchFamily="66" charset="0"/>
              </a:rPr>
              <a:t>, </a:t>
            </a:r>
            <a:r>
              <a:rPr lang="ru-RU" sz="2800" dirty="0" err="1">
                <a:latin typeface="Comic Sans MS" pitchFamily="66" charset="0"/>
              </a:rPr>
              <a:t>що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несе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свої</a:t>
            </a:r>
            <a:r>
              <a:rPr lang="ru-RU" sz="2800" dirty="0">
                <a:latin typeface="Comic Sans MS" pitchFamily="66" charset="0"/>
              </a:rPr>
              <a:t> води в </a:t>
            </a:r>
            <a:r>
              <a:rPr lang="ru-RU" sz="2800" dirty="0" err="1">
                <a:latin typeface="Comic Sans MS" pitchFamily="66" charset="0"/>
              </a:rPr>
              <a:t>Ріу-Негру</a:t>
            </a:r>
            <a:r>
              <a:rPr lang="ru-RU" sz="2800" dirty="0">
                <a:latin typeface="Comic Sans MS" pitchFamily="66" charset="0"/>
              </a:rPr>
              <a:t>, притоку Амазонки. </a:t>
            </a:r>
            <a:r>
              <a:rPr lang="ru-RU" sz="2800" dirty="0" err="1">
                <a:latin typeface="Comic Sans MS" pitchFamily="66" charset="0"/>
              </a:rPr>
              <a:t>Короткі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річки</a:t>
            </a:r>
            <a:r>
              <a:rPr lang="ru-RU" sz="2800" dirty="0">
                <a:latin typeface="Comic Sans MS" pitchFamily="66" charset="0"/>
              </a:rPr>
              <a:t>, потоки </a:t>
            </a:r>
            <a:r>
              <a:rPr lang="ru-RU" sz="2800" dirty="0" err="1">
                <a:latin typeface="Comic Sans MS" pitchFamily="66" charset="0"/>
              </a:rPr>
              <a:t>з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північних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схилів</a:t>
            </a:r>
            <a:r>
              <a:rPr lang="ru-RU" sz="2800" dirty="0">
                <a:latin typeface="Comic Sans MS" pitchFamily="66" charset="0"/>
              </a:rPr>
              <a:t> Анд, </a:t>
            </a:r>
            <a:r>
              <a:rPr lang="ru-RU" sz="2800" dirty="0" err="1">
                <a:latin typeface="Comic Sans MS" pitchFamily="66" charset="0"/>
              </a:rPr>
              <a:t>впадають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err="1">
                <a:latin typeface="Comic Sans MS" pitchFamily="66" charset="0"/>
              </a:rPr>
              <a:t>безпосередньо</a:t>
            </a:r>
            <a:r>
              <a:rPr lang="ru-RU" sz="2800" dirty="0">
                <a:latin typeface="Comic Sans MS" pitchFamily="66" charset="0"/>
              </a:rPr>
              <a:t> у </a:t>
            </a:r>
            <a:r>
              <a:rPr lang="ru-RU" sz="2800" dirty="0" err="1">
                <a:latin typeface="Comic Sans MS" pitchFamily="66" charset="0"/>
              </a:rPr>
              <a:t>Карибське</a:t>
            </a:r>
            <a:r>
              <a:rPr lang="ru-RU" sz="2800" dirty="0">
                <a:latin typeface="Comic Sans MS" pitchFamily="66" charset="0"/>
              </a:rPr>
              <a:t> море </a:t>
            </a:r>
            <a:r>
              <a:rPr lang="ru-RU" sz="2800" dirty="0" err="1">
                <a:latin typeface="Comic Sans MS" pitchFamily="66" charset="0"/>
              </a:rPr>
              <a:t>або</a:t>
            </a:r>
            <a:r>
              <a:rPr lang="ru-RU" sz="2800" dirty="0">
                <a:latin typeface="Comic Sans MS" pitchFamily="66" charset="0"/>
              </a:rPr>
              <a:t> озеро Маракайбо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Лісові ресурси</a:t>
            </a:r>
            <a:endParaRPr lang="ru-RU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390048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err="1">
                <a:latin typeface="MV Boli" pitchFamily="2"/>
              </a:rPr>
              <a:t>Ліси</a:t>
            </a:r>
            <a:r>
              <a:rPr lang="ru-RU" sz="3600" dirty="0">
                <a:latin typeface="MV Boli" pitchFamily="2"/>
              </a:rPr>
              <a:t> </a:t>
            </a:r>
            <a:r>
              <a:rPr lang="ru-RU" sz="3600" dirty="0" err="1">
                <a:latin typeface="MV Boli" pitchFamily="2"/>
              </a:rPr>
              <a:t>займають</a:t>
            </a:r>
            <a:r>
              <a:rPr lang="ru-RU" sz="3600" dirty="0">
                <a:latin typeface="MV Boli" pitchFamily="2"/>
              </a:rPr>
              <a:t> 56% </a:t>
            </a:r>
            <a:r>
              <a:rPr lang="ru-RU" sz="3600" dirty="0" err="1">
                <a:latin typeface="MV Boli" pitchFamily="2"/>
              </a:rPr>
              <a:t>території</a:t>
            </a:r>
            <a:r>
              <a:rPr lang="ru-RU" sz="3600" dirty="0">
                <a:latin typeface="MV Boli" pitchFamily="2"/>
              </a:rPr>
              <a:t> </a:t>
            </a:r>
            <a:r>
              <a:rPr lang="ru-RU" sz="3600" dirty="0" err="1">
                <a:latin typeface="MV Boli" pitchFamily="2"/>
              </a:rPr>
              <a:t>Венесуели</a:t>
            </a:r>
            <a:r>
              <a:rPr lang="ru-RU" sz="3600" dirty="0">
                <a:latin typeface="MV Boli" pitchFamily="2"/>
              </a:rPr>
              <a:t>, </a:t>
            </a:r>
            <a:r>
              <a:rPr lang="ru-RU" sz="3600" dirty="0" err="1">
                <a:latin typeface="MV Boli" pitchFamily="2"/>
              </a:rPr>
              <a:t>однак</a:t>
            </a:r>
            <a:r>
              <a:rPr lang="ru-RU" sz="3600" dirty="0">
                <a:latin typeface="MV Boli" pitchFamily="2"/>
              </a:rPr>
              <a:t> </a:t>
            </a:r>
            <a:r>
              <a:rPr lang="ru-RU" sz="3600" dirty="0" err="1">
                <a:latin typeface="MV Boli" pitchFamily="2"/>
              </a:rPr>
              <a:t>їх</a:t>
            </a:r>
            <a:r>
              <a:rPr lang="ru-RU" sz="3600" dirty="0">
                <a:latin typeface="MV Boli" pitchFamily="2"/>
              </a:rPr>
              <a:t> </a:t>
            </a:r>
            <a:r>
              <a:rPr lang="ru-RU" sz="3600" dirty="0" err="1">
                <a:latin typeface="MV Boli" pitchFamily="2"/>
              </a:rPr>
              <a:t>площа</a:t>
            </a:r>
            <a:r>
              <a:rPr lang="ru-RU" sz="3600" dirty="0">
                <a:latin typeface="MV Boli" pitchFamily="2"/>
              </a:rPr>
              <a:t> </a:t>
            </a:r>
            <a:r>
              <a:rPr lang="ru-RU" sz="3600" dirty="0" err="1">
                <a:latin typeface="MV Boli" pitchFamily="2"/>
              </a:rPr>
              <a:t>скорочується</a:t>
            </a:r>
            <a:r>
              <a:rPr lang="ru-RU" sz="3600" dirty="0">
                <a:latin typeface="MV Boli" pitchFamily="2"/>
              </a:rPr>
              <a:t> на 2,2 тис. км² на </a:t>
            </a:r>
            <a:r>
              <a:rPr lang="ru-RU" sz="3600" dirty="0" err="1" smtClean="0">
                <a:latin typeface="MV Boli" pitchFamily="2"/>
              </a:rPr>
              <a:t>рік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Picture 5" descr="Сьера_Невада_Венесуэла_Южная_Америка-SIERRA_NEVADA_Venezuela_South_Ame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3116"/>
            <a:ext cx="4762499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uk-UA" dirty="0" smtClean="0"/>
              <a:t>Рослинний світ</a:t>
            </a:r>
            <a:endParaRPr lang="ru-RU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142844" y="857232"/>
            <a:ext cx="52578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dirty="0" err="1"/>
              <a:t>Схили</a:t>
            </a:r>
            <a:r>
              <a:rPr lang="ru-RU" sz="2600" dirty="0"/>
              <a:t> Анд </a:t>
            </a:r>
            <a:r>
              <a:rPr lang="ru-RU" sz="2600" dirty="0" err="1"/>
              <a:t>і</a:t>
            </a:r>
            <a:r>
              <a:rPr lang="ru-RU" sz="2600" dirty="0"/>
              <a:t> </a:t>
            </a:r>
            <a:r>
              <a:rPr lang="ru-RU" sz="2600" dirty="0" err="1"/>
              <a:t>Гвіанського</a:t>
            </a:r>
            <a:r>
              <a:rPr lang="ru-RU" sz="2600" dirty="0"/>
              <a:t> </a:t>
            </a:r>
            <a:r>
              <a:rPr lang="ru-RU" sz="2600" dirty="0" err="1"/>
              <a:t>нагір'я</a:t>
            </a:r>
            <a:r>
              <a:rPr lang="ru-RU" sz="2600" dirty="0"/>
              <a:t> до </a:t>
            </a:r>
            <a:r>
              <a:rPr lang="ru-RU" sz="2600" dirty="0" err="1"/>
              <a:t>висоти</a:t>
            </a:r>
            <a:r>
              <a:rPr lang="ru-RU" sz="2600" dirty="0"/>
              <a:t> 800—1200 м </a:t>
            </a:r>
            <a:r>
              <a:rPr lang="ru-RU" sz="2600" dirty="0" err="1"/>
              <a:t>вкриті</a:t>
            </a:r>
            <a:r>
              <a:rPr lang="ru-RU" sz="2600" dirty="0"/>
              <a:t> в </a:t>
            </a:r>
            <a:r>
              <a:rPr lang="ru-RU" sz="2600" dirty="0" smtClean="0"/>
              <a:t>основному </a:t>
            </a:r>
            <a:r>
              <a:rPr lang="ru-RU" sz="2600" dirty="0" err="1"/>
              <a:t>листопадно-вічнозеленими</a:t>
            </a:r>
            <a:r>
              <a:rPr lang="ru-RU" sz="2600" dirty="0"/>
              <a:t> </a:t>
            </a:r>
            <a:r>
              <a:rPr lang="ru-RU" sz="2600" dirty="0" err="1"/>
              <a:t>лісами</a:t>
            </a:r>
            <a:r>
              <a:rPr lang="ru-RU" sz="2600" dirty="0"/>
              <a:t> </a:t>
            </a:r>
            <a:r>
              <a:rPr lang="ru-RU" sz="2600" dirty="0" err="1"/>
              <a:t>з</a:t>
            </a:r>
            <a:r>
              <a:rPr lang="ru-RU" sz="2600" dirty="0"/>
              <a:t> </a:t>
            </a:r>
            <a:r>
              <a:rPr lang="ru-RU" sz="2600" dirty="0" err="1"/>
              <a:t>кеш</a:t>
            </a:r>
            <a:r>
              <a:rPr lang="en-US" sz="2600" dirty="0">
                <a:latin typeface="Agency FB" pitchFamily="34" charset="0"/>
              </a:rPr>
              <a:t>’</a:t>
            </a:r>
            <a:r>
              <a:rPr lang="uk-UA" sz="2600" dirty="0"/>
              <a:t>ю</a:t>
            </a:r>
            <a:r>
              <a:rPr lang="ru-RU" sz="2600" dirty="0"/>
              <a:t> </a:t>
            </a:r>
            <a:r>
              <a:rPr lang="ru-RU" sz="2600" dirty="0" err="1"/>
              <a:t>і</a:t>
            </a:r>
            <a:r>
              <a:rPr lang="ru-RU" sz="2600" dirty="0"/>
              <a:t> </a:t>
            </a:r>
            <a:r>
              <a:rPr lang="ru-RU" sz="2600" dirty="0" err="1"/>
              <a:t>бавовняним</a:t>
            </a:r>
            <a:r>
              <a:rPr lang="ru-RU" sz="2600" dirty="0"/>
              <a:t> деревом, на </a:t>
            </a:r>
            <a:r>
              <a:rPr lang="ru-RU" sz="2600" dirty="0" err="1"/>
              <a:t>навітряних</a:t>
            </a:r>
            <a:r>
              <a:rPr lang="ru-RU" sz="2600" dirty="0"/>
              <a:t> </a:t>
            </a:r>
            <a:r>
              <a:rPr lang="ru-RU" sz="2600" dirty="0" err="1"/>
              <a:t>схилах</a:t>
            </a:r>
            <a:r>
              <a:rPr lang="ru-RU" sz="2600" dirty="0"/>
              <a:t> в </a:t>
            </a:r>
            <a:r>
              <a:rPr lang="ru-RU" sz="2600" dirty="0" err="1"/>
              <a:t>поясі</a:t>
            </a:r>
            <a:r>
              <a:rPr lang="ru-RU" sz="2600" dirty="0"/>
              <a:t> </a:t>
            </a:r>
            <a:r>
              <a:rPr lang="ru-RU" sz="2600" dirty="0" err="1"/>
              <a:t>гірських</a:t>
            </a:r>
            <a:r>
              <a:rPr lang="ru-RU" sz="2600" dirty="0"/>
              <a:t> </a:t>
            </a:r>
            <a:r>
              <a:rPr lang="ru-RU" sz="2600" dirty="0" err="1"/>
              <a:t>вологих</a:t>
            </a:r>
            <a:r>
              <a:rPr lang="ru-RU" sz="2600" dirty="0"/>
              <a:t> </a:t>
            </a:r>
            <a:r>
              <a:rPr lang="ru-RU" sz="2600" dirty="0" err="1"/>
              <a:t>вічнозелених</a:t>
            </a:r>
            <a:r>
              <a:rPr lang="ru-RU" sz="2600" dirty="0"/>
              <a:t> </a:t>
            </a:r>
            <a:r>
              <a:rPr lang="ru-RU" sz="2600" dirty="0" err="1"/>
              <a:t>лісів</a:t>
            </a:r>
            <a:r>
              <a:rPr lang="ru-RU" sz="2600" dirty="0"/>
              <a:t> </a:t>
            </a:r>
            <a:r>
              <a:rPr lang="ru-RU" sz="2600" dirty="0" err="1"/>
              <a:t>виростають</a:t>
            </a:r>
            <a:r>
              <a:rPr lang="ru-RU" sz="2600" dirty="0"/>
              <a:t> </a:t>
            </a:r>
            <a:r>
              <a:rPr lang="ru-RU" sz="2600" dirty="0" err="1"/>
              <a:t>хінне</a:t>
            </a:r>
            <a:r>
              <a:rPr lang="ru-RU" sz="2600" dirty="0"/>
              <a:t> дерево, </a:t>
            </a:r>
            <a:r>
              <a:rPr lang="ru-RU" sz="2600" dirty="0" err="1"/>
              <a:t>цедрела</a:t>
            </a:r>
            <a:r>
              <a:rPr lang="ru-RU" sz="2600" dirty="0"/>
              <a:t>, </a:t>
            </a:r>
            <a:r>
              <a:rPr lang="ru-RU" sz="2600" dirty="0" err="1"/>
              <a:t>воскові</a:t>
            </a:r>
            <a:r>
              <a:rPr lang="ru-RU" sz="2600" dirty="0"/>
              <a:t> </a:t>
            </a:r>
            <a:r>
              <a:rPr lang="ru-RU" sz="2600" dirty="0" err="1"/>
              <a:t>пальми</a:t>
            </a:r>
            <a:r>
              <a:rPr lang="ru-RU" sz="2600" dirty="0"/>
              <a:t>   </a:t>
            </a:r>
            <a:r>
              <a:rPr lang="ru-RU" sz="2600" dirty="0" err="1"/>
              <a:t>і</a:t>
            </a:r>
            <a:r>
              <a:rPr lang="ru-RU" sz="2600" dirty="0"/>
              <a:t> </a:t>
            </a:r>
            <a:r>
              <a:rPr lang="ru-RU" sz="2600" dirty="0" err="1" smtClean="0"/>
              <a:t>епіфіти</a:t>
            </a:r>
            <a:endParaRPr lang="ru-RU" sz="2600" dirty="0" smtClean="0"/>
          </a:p>
          <a:p>
            <a:pPr>
              <a:spcBef>
                <a:spcPct val="50000"/>
              </a:spcBef>
            </a:pPr>
            <a:r>
              <a:rPr lang="uk-UA" sz="2600" dirty="0" smtClean="0"/>
              <a:t>На півдні і південному заході країни поширена </a:t>
            </a:r>
            <a:r>
              <a:rPr lang="uk-UA" sz="2600" dirty="0" err="1" smtClean="0"/>
              <a:t>гілея</a:t>
            </a:r>
            <a:endParaRPr lang="ru-RU" sz="2600" dirty="0" smtClean="0">
              <a:latin typeface="Arial Unicode MS" pitchFamily="34" charset="-128"/>
            </a:endParaRPr>
          </a:p>
          <a:p>
            <a:pPr>
              <a:spcBef>
                <a:spcPct val="50000"/>
              </a:spcBef>
              <a:buNone/>
            </a:pPr>
            <a:endParaRPr lang="ru-RU" sz="2600" dirty="0"/>
          </a:p>
        </p:txBody>
      </p:sp>
      <p:pic>
        <p:nvPicPr>
          <p:cNvPr id="41986" name="Picture 2" descr="http://4.bp.blogspot.com/-X2BG5_LyfN4/UVwr9NZH7PI/AAAAAAAAAAs/vioqpXRAtkU/s1600/%D1%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323984"/>
            <a:ext cx="4047671" cy="303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614866" cy="4525963"/>
          </a:xfrm>
        </p:spPr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переписом</a:t>
            </a:r>
            <a:r>
              <a:rPr lang="ru-RU" dirty="0" smtClean="0"/>
              <a:t> 2001 </a:t>
            </a:r>
            <a:r>
              <a:rPr lang="ru-RU" dirty="0" smtClean="0"/>
              <a:t>року</a:t>
            </a:r>
            <a:r>
              <a:rPr lang="ru-RU" dirty="0" smtClean="0"/>
              <a:t> </a:t>
            </a:r>
            <a:r>
              <a:rPr lang="ru-RU" dirty="0" smtClean="0"/>
              <a:t>— </a:t>
            </a:r>
            <a:r>
              <a:rPr lang="ru-RU" dirty="0" smtClean="0"/>
              <a:t>23,242 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за </a:t>
            </a:r>
            <a:r>
              <a:rPr lang="ru-RU" dirty="0" err="1" smtClean="0"/>
              <a:t>оцінкою</a:t>
            </a:r>
            <a:r>
              <a:rPr lang="ru-RU" dirty="0" smtClean="0"/>
              <a:t> 2010 року — 29 105 632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Picture 4" descr="003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5400" y="2500306"/>
            <a:ext cx="4038600" cy="31067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5716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Боліварианська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Республіка Венесуела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485px-Coat_of_arms_of_Venezuel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571744"/>
            <a:ext cx="3421180" cy="3929066"/>
          </a:xfrm>
          <a:prstGeom prst="rect">
            <a:avLst/>
          </a:prstGeom>
        </p:spPr>
      </p:pic>
      <p:pic>
        <p:nvPicPr>
          <p:cNvPr id="8" name="Рисунок 7" descr="Flag_of_Venezuela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071810"/>
            <a:ext cx="4314007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Національний склад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dirty="0" smtClean="0"/>
              <a:t> </a:t>
            </a:r>
            <a:r>
              <a:rPr lang="uk-UA" b="1" dirty="0" smtClean="0"/>
              <a:t>Метиси (70%)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 dirty="0" smtClean="0"/>
              <a:t> </a:t>
            </a:r>
            <a:r>
              <a:rPr lang="uk-UA" b="1" dirty="0" smtClean="0"/>
              <a:t>Європейці </a:t>
            </a:r>
            <a:r>
              <a:rPr lang="uk-UA" b="1" dirty="0" smtClean="0"/>
              <a:t>(20%)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 dirty="0" smtClean="0"/>
              <a:t> </a:t>
            </a:r>
            <a:r>
              <a:rPr lang="uk-UA" b="1" dirty="0" smtClean="0"/>
              <a:t>Африканці </a:t>
            </a:r>
            <a:r>
              <a:rPr lang="uk-UA" b="1" dirty="0" smtClean="0"/>
              <a:t>(9%)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 dirty="0" smtClean="0"/>
              <a:t> Індіанці (1%)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8" descr="venesye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00175"/>
            <a:ext cx="5143504" cy="3442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58204" cy="21859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  У Венесуелі формуються все більш складні форми урбаністичної організації: агломерації міст, "міські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коридори“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розташовані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між найбільшими центрами.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20120201222529alarab010212a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714621"/>
            <a:ext cx="4143403" cy="3500462"/>
          </a:xfrm>
          <a:prstGeom prst="rect">
            <a:avLst/>
          </a:prstGeom>
        </p:spPr>
      </p:pic>
      <p:pic>
        <p:nvPicPr>
          <p:cNvPr id="5" name="Рисунок 4" descr="mirandohaciaeloestetg5dk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14620"/>
            <a:ext cx="4357718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06445057_b8bb2b8e25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912100" cy="3000372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750" y="0"/>
            <a:ext cx="4346250" cy="3000372"/>
          </a:xfrm>
          <a:prstGeom prst="rect">
            <a:avLst/>
          </a:prstGeom>
        </p:spPr>
      </p:pic>
      <p:pic>
        <p:nvPicPr>
          <p:cNvPr id="7" name="Рисунок 6" descr="mirandohaciaeloestetg5dk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857496"/>
            <a:ext cx="4929190" cy="4000504"/>
          </a:xfrm>
          <a:prstGeom prst="rect">
            <a:avLst/>
          </a:prstGeom>
        </p:spPr>
      </p:pic>
      <p:pic>
        <p:nvPicPr>
          <p:cNvPr id="8" name="Рисунок 7" descr="Caracas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000372"/>
            <a:ext cx="4214810" cy="38576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0166" y="2928934"/>
            <a:ext cx="54292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КаРАКАС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uk-UA" dirty="0" smtClean="0"/>
              <a:t>Економіка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4857784" cy="542928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Венесуели</a:t>
            </a:r>
            <a:r>
              <a:rPr lang="ru-RU" dirty="0" smtClean="0"/>
              <a:t> </a:t>
            </a:r>
            <a:r>
              <a:rPr lang="ru-RU" dirty="0" err="1" smtClean="0"/>
              <a:t>заснована</a:t>
            </a:r>
            <a:r>
              <a:rPr lang="ru-RU" dirty="0" smtClean="0"/>
              <a:t> на </a:t>
            </a:r>
            <a:r>
              <a:rPr lang="ru-RU" dirty="0" err="1" smtClean="0"/>
              <a:t>видобутку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, яка </a:t>
            </a:r>
            <a:r>
              <a:rPr lang="ru-RU" dirty="0" err="1" smtClean="0"/>
              <a:t>дає</a:t>
            </a:r>
            <a:r>
              <a:rPr lang="ru-RU" dirty="0" smtClean="0"/>
              <a:t> 90% </a:t>
            </a:r>
            <a:r>
              <a:rPr lang="ru-RU" dirty="0" err="1" smtClean="0"/>
              <a:t>експортних</a:t>
            </a:r>
            <a:r>
              <a:rPr lang="ru-RU" dirty="0" smtClean="0"/>
              <a:t> </a:t>
            </a:r>
            <a:r>
              <a:rPr lang="ru-RU" dirty="0" err="1" smtClean="0"/>
              <a:t>доходів</a:t>
            </a:r>
            <a:r>
              <a:rPr lang="ru-RU" dirty="0" smtClean="0"/>
              <a:t>, </a:t>
            </a:r>
            <a:r>
              <a:rPr lang="ru-RU" dirty="0" err="1" smtClean="0"/>
              <a:t>більше</a:t>
            </a:r>
            <a:r>
              <a:rPr lang="ru-RU" dirty="0" smtClean="0"/>
              <a:t> 50% </a:t>
            </a:r>
            <a:r>
              <a:rPr lang="ru-RU" dirty="0" err="1" smtClean="0"/>
              <a:t>дохідної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державного бюджету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b="1" dirty="0" smtClean="0"/>
              <a:t>30% ВВП.</a:t>
            </a:r>
          </a:p>
          <a:p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Венесуели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в основному в США </a:t>
            </a:r>
            <a:r>
              <a:rPr lang="ru-RU" b="1" dirty="0" smtClean="0"/>
              <a:t>(</a:t>
            </a:r>
            <a:r>
              <a:rPr lang="ru-RU" b="1" dirty="0" err="1" smtClean="0"/>
              <a:t>більше</a:t>
            </a:r>
            <a:r>
              <a:rPr lang="ru-RU" b="1" dirty="0" smtClean="0"/>
              <a:t> 42% в 2007 </a:t>
            </a:r>
            <a:r>
              <a:rPr lang="ru-RU" b="1" dirty="0" err="1" smtClean="0"/>
              <a:t>році</a:t>
            </a:r>
            <a:r>
              <a:rPr lang="ru-RU" b="1" dirty="0" smtClean="0"/>
              <a:t>).</a:t>
            </a:r>
          </a:p>
          <a:p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постачальник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до </a:t>
            </a:r>
            <a:r>
              <a:rPr lang="ru-RU" dirty="0" err="1" smtClean="0"/>
              <a:t>Венесуели</a:t>
            </a:r>
            <a:r>
              <a:rPr lang="ru-RU" dirty="0" smtClean="0"/>
              <a:t> - </a:t>
            </a:r>
            <a:r>
              <a:rPr lang="ru-RU" b="1" dirty="0" smtClean="0"/>
              <a:t>США (27% у 2007 </a:t>
            </a:r>
            <a:r>
              <a:rPr lang="ru-RU" b="1" dirty="0" err="1" smtClean="0"/>
              <a:t>році</a:t>
            </a:r>
            <a:r>
              <a:rPr lang="ru-RU" b="1" dirty="0" smtClean="0"/>
              <a:t>).</a:t>
            </a:r>
          </a:p>
          <a:p>
            <a:endParaRPr lang="ru-RU" dirty="0"/>
          </a:p>
        </p:txBody>
      </p:sp>
      <p:pic>
        <p:nvPicPr>
          <p:cNvPr id="26631" name="Picture 7" descr="D:\764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4"/>
            <a:ext cx="4286250" cy="2857500"/>
          </a:xfrm>
          <a:prstGeom prst="rect">
            <a:avLst/>
          </a:prstGeom>
          <a:noFill/>
        </p:spPr>
      </p:pic>
      <p:pic>
        <p:nvPicPr>
          <p:cNvPr id="26634" name="Picture 10" descr="D:\1339047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56" y="3833832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15404" cy="33289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Венесуела</a:t>
            </a:r>
            <a:r>
              <a:rPr lang="ru-RU" dirty="0" smtClean="0"/>
              <a:t> — </a:t>
            </a:r>
            <a:r>
              <a:rPr lang="ru-RU" dirty="0" err="1" smtClean="0"/>
              <a:t>аграрно-промислова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розвинутою</a:t>
            </a:r>
            <a:r>
              <a:rPr lang="ru-RU" dirty="0" smtClean="0"/>
              <a:t> </a:t>
            </a:r>
            <a:r>
              <a:rPr lang="ru-RU" dirty="0" err="1" smtClean="0"/>
              <a:t>нафтодобувною</a:t>
            </a:r>
            <a:r>
              <a:rPr lang="ru-RU" dirty="0" smtClean="0"/>
              <a:t> </a:t>
            </a:r>
            <a:r>
              <a:rPr lang="ru-RU" dirty="0" err="1" smtClean="0"/>
              <a:t>промисловістю</a:t>
            </a:r>
            <a:r>
              <a:rPr lang="ru-RU" dirty="0" smtClean="0"/>
              <a:t>. Основа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Венесуели</a:t>
            </a:r>
            <a:r>
              <a:rPr lang="ru-RU" dirty="0" smtClean="0"/>
              <a:t> — </a:t>
            </a:r>
            <a:r>
              <a:rPr lang="ru-RU" dirty="0" err="1" smtClean="0"/>
              <a:t>видобуток</a:t>
            </a:r>
            <a:r>
              <a:rPr lang="ru-RU" dirty="0" smtClean="0"/>
              <a:t> та </a:t>
            </a:r>
            <a:r>
              <a:rPr lang="ru-RU" dirty="0" err="1" smtClean="0"/>
              <a:t>експорт</a:t>
            </a:r>
            <a:r>
              <a:rPr lang="ru-RU" dirty="0" smtClean="0"/>
              <a:t> </a:t>
            </a:r>
            <a:r>
              <a:rPr lang="ru-RU" dirty="0" err="1" smtClean="0"/>
              <a:t>нафти</a:t>
            </a:r>
            <a:r>
              <a:rPr lang="ru-RU" dirty="0" smtClean="0"/>
              <a:t> (3-є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 природного газу.</a:t>
            </a:r>
            <a:endParaRPr lang="uk-UA" dirty="0"/>
          </a:p>
        </p:txBody>
      </p:sp>
      <p:pic>
        <p:nvPicPr>
          <p:cNvPr id="5" name="Рисунок 4" descr="Bolshuju-chast-neobhodimoj-jelektrojenergii-vyrabatyvajut-gidrojelektrostanc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714620"/>
            <a:ext cx="6500858" cy="38719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9px-PDVSA_5_de_Jul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29256" cy="453067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928910"/>
            <a:ext cx="5286380" cy="392909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Petroleos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Venezuela</a:t>
            </a:r>
            <a:r>
              <a:rPr lang="ru-RU" dirty="0" smtClean="0"/>
              <a:t> —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нафтогазова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Венесуели</a:t>
            </a:r>
            <a:r>
              <a:rPr lang="ru-RU" dirty="0" smtClean="0"/>
              <a:t>, яка </a:t>
            </a:r>
            <a:r>
              <a:rPr lang="ru-RU" dirty="0" err="1" smtClean="0"/>
              <a:t>володіє</a:t>
            </a:r>
            <a:r>
              <a:rPr lang="ru-RU" dirty="0" smtClean="0"/>
              <a:t> </a:t>
            </a:r>
            <a:r>
              <a:rPr lang="ru-RU" dirty="0" err="1" smtClean="0"/>
              <a:t>монопольним</a:t>
            </a:r>
            <a:r>
              <a:rPr lang="ru-RU" dirty="0" smtClean="0"/>
              <a:t> правом на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природного газу на континентальному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морському</a:t>
            </a:r>
            <a:r>
              <a:rPr lang="ru-RU" dirty="0" smtClean="0"/>
              <a:t> шельфах 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"/>
            <a:ext cx="4857784" cy="364331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У</a:t>
            </a:r>
            <a:r>
              <a:rPr lang="ru-RU" dirty="0" smtClean="0"/>
              <a:t> 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 </a:t>
            </a:r>
            <a:r>
              <a:rPr lang="ru-RU" dirty="0" err="1" smtClean="0"/>
              <a:t>обробляється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2%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Вирощується</a:t>
            </a:r>
            <a:r>
              <a:rPr lang="ru-RU" dirty="0" smtClean="0"/>
              <a:t> </a:t>
            </a:r>
            <a:r>
              <a:rPr lang="ru-RU" dirty="0" err="1" smtClean="0"/>
              <a:t>кава</a:t>
            </a:r>
            <a:r>
              <a:rPr lang="ru-RU" dirty="0" smtClean="0"/>
              <a:t>, </a:t>
            </a:r>
            <a:r>
              <a:rPr lang="ru-RU" dirty="0" err="1" smtClean="0"/>
              <a:t>цукрова</a:t>
            </a:r>
            <a:r>
              <a:rPr lang="ru-RU" dirty="0" smtClean="0"/>
              <a:t> </a:t>
            </a:r>
            <a:r>
              <a:rPr lang="ru-RU" dirty="0" smtClean="0"/>
              <a:t>тростина, рис, </a:t>
            </a:r>
            <a:r>
              <a:rPr lang="ru-RU" dirty="0" err="1" smtClean="0"/>
              <a:t>бавовна</a:t>
            </a:r>
            <a:r>
              <a:rPr lang="ru-RU" dirty="0" smtClean="0"/>
              <a:t>, </a:t>
            </a:r>
            <a:r>
              <a:rPr lang="ru-RU" dirty="0" err="1" smtClean="0"/>
              <a:t>маніок</a:t>
            </a:r>
            <a:r>
              <a:rPr lang="ru-RU" dirty="0" smtClean="0"/>
              <a:t>, </a:t>
            </a:r>
            <a:r>
              <a:rPr lang="ru-RU" dirty="0" err="1" smtClean="0"/>
              <a:t>боби</a:t>
            </a:r>
            <a:r>
              <a:rPr lang="ru-RU" dirty="0" smtClean="0"/>
              <a:t>, </a:t>
            </a:r>
            <a:r>
              <a:rPr lang="ru-RU" dirty="0" err="1" smtClean="0"/>
              <a:t>картопля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smtClean="0"/>
              <a:t>        </a:t>
            </a:r>
            <a:r>
              <a:rPr lang="ru-RU" dirty="0" err="1" smtClean="0"/>
              <a:t>банани</a:t>
            </a:r>
            <a:r>
              <a:rPr lang="ru-RU" dirty="0" smtClean="0"/>
              <a:t>. </a:t>
            </a:r>
            <a:r>
              <a:rPr lang="ru-RU" dirty="0" err="1" smtClean="0"/>
              <a:t>Розводять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рогату</a:t>
            </a:r>
            <a:r>
              <a:rPr lang="ru-RU" dirty="0" smtClean="0"/>
              <a:t> худобу, свиней, </a:t>
            </a:r>
            <a:r>
              <a:rPr lang="ru-RU" dirty="0" err="1" smtClean="0"/>
              <a:t>кіз</a:t>
            </a:r>
            <a:r>
              <a:rPr lang="ru-RU" dirty="0" smtClean="0"/>
              <a:t>. </a:t>
            </a:r>
            <a:endParaRPr lang="uk-UA" dirty="0"/>
          </a:p>
        </p:txBody>
      </p:sp>
      <p:pic>
        <p:nvPicPr>
          <p:cNvPr id="4" name="Рисунок 3" descr="e37492250bc31fa8f06a39e7941d1a802e739f2d_sh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0"/>
            <a:ext cx="4000496" cy="3357562"/>
          </a:xfrm>
          <a:prstGeom prst="rect">
            <a:avLst/>
          </a:prstGeom>
        </p:spPr>
      </p:pic>
      <p:pic>
        <p:nvPicPr>
          <p:cNvPr id="5" name="Рисунок 4" descr="20090210-125428-2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5"/>
            <a:ext cx="4762500" cy="3571875"/>
          </a:xfrm>
          <a:prstGeom prst="rect">
            <a:avLst/>
          </a:prstGeom>
        </p:spPr>
      </p:pic>
      <p:pic>
        <p:nvPicPr>
          <p:cNvPr id="6" name="Рисунок 5" descr="4d0d80a5c53b93d11b90e199b58f24ca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286124"/>
            <a:ext cx="4357686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uk-UA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757742" cy="4525963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Основний</a:t>
            </a:r>
            <a:r>
              <a:rPr lang="ru-RU" sz="2800" dirty="0" smtClean="0"/>
              <a:t> вид транспорту у </a:t>
            </a:r>
            <a:r>
              <a:rPr lang="ru-RU" sz="2800" dirty="0" err="1" smtClean="0"/>
              <a:t>Венесуелі</a:t>
            </a:r>
            <a:r>
              <a:rPr lang="ru-RU" sz="2800" dirty="0" smtClean="0"/>
              <a:t> — </a:t>
            </a:r>
            <a:r>
              <a:rPr lang="ru-RU" sz="2800" dirty="0" err="1" smtClean="0"/>
              <a:t>автомобільний</a:t>
            </a:r>
            <a:r>
              <a:rPr lang="ru-RU" sz="2800" dirty="0" smtClean="0"/>
              <a:t> транспорт, </a:t>
            </a:r>
            <a:r>
              <a:rPr lang="ru-RU" sz="2800" dirty="0" err="1" smtClean="0"/>
              <a:t>майже</a:t>
            </a:r>
            <a:r>
              <a:rPr lang="ru-RU" sz="2800" dirty="0" smtClean="0"/>
              <a:t> 90% </a:t>
            </a:r>
            <a:r>
              <a:rPr lang="ru-RU" sz="2800" dirty="0" err="1" smtClean="0"/>
              <a:t>всіх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перевезень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пасажирів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вантажу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здійснюються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автомобільним</a:t>
            </a:r>
            <a:r>
              <a:rPr lang="ru-RU" sz="2800" dirty="0" smtClean="0"/>
              <a:t> транспортом. </a:t>
            </a:r>
            <a:r>
              <a:rPr lang="ru-RU" sz="2800" dirty="0" err="1" smtClean="0"/>
              <a:t>Загальна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протяжність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автомобільних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доріг</a:t>
            </a:r>
            <a:r>
              <a:rPr lang="ru-RU" sz="2800" dirty="0" smtClean="0"/>
              <a:t> становить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100 тис. км </a:t>
            </a:r>
          </a:p>
          <a:p>
            <a:endParaRPr lang="ru-RU" sz="2800" dirty="0"/>
          </a:p>
        </p:txBody>
      </p:sp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348" y="1000108"/>
            <a:ext cx="3857652" cy="2708451"/>
          </a:xfrm>
          <a:prstGeom prst="rect">
            <a:avLst/>
          </a:prstGeom>
        </p:spPr>
      </p:pic>
      <p:pic>
        <p:nvPicPr>
          <p:cNvPr id="25601" name="Picture 1" descr="D:\паллм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965" y="3844966"/>
            <a:ext cx="3013035" cy="3013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290"/>
            <a:ext cx="5429256" cy="4525963"/>
          </a:xfrm>
        </p:spPr>
        <p:txBody>
          <a:bodyPr/>
          <a:lstStyle/>
          <a:p>
            <a:r>
              <a:rPr lang="uk-UA" b="1" dirty="0" smtClean="0"/>
              <a:t>Розвинений морський </a:t>
            </a:r>
            <a:r>
              <a:rPr lang="uk-UA" b="1" dirty="0" smtClean="0"/>
              <a:t>транспорт</a:t>
            </a:r>
            <a:endParaRPr lang="uk-UA" b="1" dirty="0" smtClean="0"/>
          </a:p>
          <a:p>
            <a:r>
              <a:rPr lang="uk-UA" b="1" dirty="0" smtClean="0"/>
              <a:t>Планується розвиток залізничного транспорту</a:t>
            </a:r>
          </a:p>
          <a:p>
            <a:r>
              <a:rPr lang="uk-UA" b="1" dirty="0" smtClean="0"/>
              <a:t>Повітряні перевезення здійснюють 6 авіаліній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6" descr="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3888" y="357166"/>
            <a:ext cx="3715830" cy="2857520"/>
          </a:xfrm>
          <a:prstGeom prst="rect">
            <a:avLst/>
          </a:prstGeom>
        </p:spPr>
      </p:pic>
      <p:pic>
        <p:nvPicPr>
          <p:cNvPr id="5" name="Picture 9" descr="Венесуэла Исла де Маргарита Рыба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3245" y="3714752"/>
            <a:ext cx="4054507" cy="2896686"/>
          </a:xfrm>
          <a:prstGeom prst="rect">
            <a:avLst/>
          </a:prstGeom>
        </p:spPr>
      </p:pic>
      <p:pic>
        <p:nvPicPr>
          <p:cNvPr id="24577" name="Picture 1" descr="D:\Transpor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286148"/>
            <a:ext cx="3500438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uk-UA" dirty="0" smtClean="0"/>
              <a:t>Збройні сили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5572164" cy="564360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000" dirty="0" smtClean="0"/>
              <a:t>    </a:t>
            </a:r>
            <a:r>
              <a:rPr lang="ru-RU" sz="3000" dirty="0" err="1" smtClean="0"/>
              <a:t>Національні</a:t>
            </a:r>
            <a:r>
              <a:rPr lang="ru-RU" sz="3000" dirty="0" smtClean="0"/>
              <a:t> </a:t>
            </a:r>
            <a:r>
              <a:rPr lang="ru-RU" sz="3000" dirty="0" err="1" smtClean="0"/>
              <a:t>збройні</a:t>
            </a:r>
            <a:r>
              <a:rPr lang="ru-RU" sz="3000" dirty="0" smtClean="0"/>
              <a:t> </a:t>
            </a:r>
            <a:r>
              <a:rPr lang="ru-RU" sz="3000" dirty="0" err="1" smtClean="0"/>
              <a:t>сили</a:t>
            </a:r>
            <a:r>
              <a:rPr lang="ru-RU" sz="3000" dirty="0" smtClean="0"/>
              <a:t> </a:t>
            </a:r>
            <a:r>
              <a:rPr lang="ru-RU" sz="3000" dirty="0" err="1" smtClean="0"/>
              <a:t>Венесуели</a:t>
            </a:r>
            <a:r>
              <a:rPr lang="ru-RU" sz="3000" dirty="0" smtClean="0"/>
              <a:t> </a:t>
            </a:r>
            <a:r>
              <a:rPr lang="ru-RU" sz="3000" dirty="0" err="1" smtClean="0"/>
              <a:t>нараховують</a:t>
            </a:r>
            <a:r>
              <a:rPr lang="ru-RU" sz="3000" dirty="0" smtClean="0"/>
              <a:t> </a:t>
            </a:r>
            <a:r>
              <a:rPr lang="ru-RU" sz="3000" dirty="0" err="1" smtClean="0"/>
              <a:t>приблизно</a:t>
            </a:r>
            <a:r>
              <a:rPr lang="ru-RU" sz="3000" dirty="0" smtClean="0"/>
              <a:t> 129 </a:t>
            </a:r>
            <a:r>
              <a:rPr lang="ru-RU" sz="3000" dirty="0" err="1" smtClean="0"/>
              <a:t>тисяч</a:t>
            </a:r>
            <a:r>
              <a:rPr lang="ru-RU" sz="3000" dirty="0" smtClean="0"/>
              <a:t> </a:t>
            </a:r>
            <a:r>
              <a:rPr lang="ru-RU" sz="3000" dirty="0" err="1" smtClean="0"/>
              <a:t>військовослужбовців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поділяються</a:t>
            </a:r>
            <a:r>
              <a:rPr lang="ru-RU" sz="3000" dirty="0" smtClean="0"/>
              <a:t> на:</a:t>
            </a:r>
          </a:p>
          <a:p>
            <a:r>
              <a:rPr lang="ru-RU" sz="3000" dirty="0" err="1" smtClean="0"/>
              <a:t>Сухопутні</a:t>
            </a:r>
            <a:r>
              <a:rPr lang="ru-RU" sz="3000" dirty="0" smtClean="0"/>
              <a:t> </a:t>
            </a:r>
            <a:r>
              <a:rPr lang="ru-RU" sz="3000" dirty="0" err="1" smtClean="0"/>
              <a:t>війська</a:t>
            </a:r>
            <a:r>
              <a:rPr lang="ru-RU" sz="3000" dirty="0" smtClean="0"/>
              <a:t> —</a:t>
            </a:r>
            <a:r>
              <a:rPr lang="ru-RU" sz="3000" b="1" dirty="0" smtClean="0"/>
              <a:t>63 </a:t>
            </a:r>
            <a:r>
              <a:rPr lang="ru-RU" sz="3000" b="1" dirty="0" smtClean="0"/>
              <a:t>тис.;</a:t>
            </a:r>
            <a:endParaRPr lang="ru-RU" sz="3000" b="1" dirty="0" smtClean="0"/>
          </a:p>
          <a:p>
            <a:r>
              <a:rPr lang="ru-RU" sz="3000" dirty="0" err="1" smtClean="0"/>
              <a:t>Військово-морські</a:t>
            </a:r>
            <a:r>
              <a:rPr lang="ru-RU" sz="3000" dirty="0" smtClean="0"/>
              <a:t> </a:t>
            </a:r>
            <a:r>
              <a:rPr lang="ru-RU" sz="3000" dirty="0" err="1" smtClean="0"/>
              <a:t>сили</a:t>
            </a:r>
            <a:r>
              <a:rPr lang="ru-RU" sz="3000" dirty="0" smtClean="0"/>
              <a:t> — </a:t>
            </a:r>
            <a:r>
              <a:rPr lang="ru-RU" sz="3000" b="1" dirty="0" smtClean="0"/>
              <a:t>18 тис</a:t>
            </a:r>
            <a:r>
              <a:rPr lang="ru-RU" sz="3000" dirty="0" smtClean="0"/>
              <a:t>. </a:t>
            </a:r>
            <a:r>
              <a:rPr lang="ru-RU" sz="3000" dirty="0" smtClean="0"/>
              <a:t>(</a:t>
            </a:r>
            <a:r>
              <a:rPr lang="ru-RU" sz="3000" dirty="0" err="1" smtClean="0"/>
              <a:t>з</a:t>
            </a:r>
            <a:r>
              <a:rPr lang="ru-RU" sz="3000" dirty="0" smtClean="0"/>
              <a:t> них </a:t>
            </a:r>
            <a:r>
              <a:rPr lang="ru-RU" sz="3000" dirty="0" err="1" smtClean="0"/>
              <a:t>морська</a:t>
            </a:r>
            <a:r>
              <a:rPr lang="ru-RU" sz="3000" dirty="0" smtClean="0"/>
              <a:t> </a:t>
            </a:r>
            <a:r>
              <a:rPr lang="ru-RU" sz="3000" dirty="0" err="1" smtClean="0"/>
              <a:t>піхота</a:t>
            </a:r>
            <a:r>
              <a:rPr lang="ru-RU" sz="3000" dirty="0" smtClean="0"/>
              <a:t> — 8 тис.);</a:t>
            </a:r>
          </a:p>
          <a:p>
            <a:r>
              <a:rPr lang="ru-RU" sz="3000" dirty="0" err="1" smtClean="0"/>
              <a:t>Національна</a:t>
            </a:r>
            <a:r>
              <a:rPr lang="ru-RU" sz="3000" dirty="0" smtClean="0"/>
              <a:t> </a:t>
            </a:r>
            <a:r>
              <a:rPr lang="ru-RU" sz="3000" dirty="0" err="1" smtClean="0"/>
              <a:t>гвардія</a:t>
            </a:r>
            <a:r>
              <a:rPr lang="ru-RU" sz="3000" dirty="0" smtClean="0"/>
              <a:t> — </a:t>
            </a:r>
            <a:r>
              <a:rPr lang="ru-RU" sz="3000" b="1" dirty="0" smtClean="0"/>
              <a:t>36 тис.</a:t>
            </a:r>
          </a:p>
          <a:p>
            <a:endParaRPr lang="ru-RU" sz="3000" dirty="0"/>
          </a:p>
        </p:txBody>
      </p:sp>
      <p:pic>
        <p:nvPicPr>
          <p:cNvPr id="23553" name="Picture 1" descr="D:\army_b.jpg"/>
          <p:cNvPicPr>
            <a:picLocks noChangeAspect="1" noChangeArrowheads="1"/>
          </p:cNvPicPr>
          <p:nvPr/>
        </p:nvPicPr>
        <p:blipFill>
          <a:blip r:embed="rId2"/>
          <a:srcRect l="12118"/>
          <a:stretch>
            <a:fillRect/>
          </a:stretch>
        </p:blipFill>
        <p:spPr bwMode="auto">
          <a:xfrm>
            <a:off x="5361055" y="857232"/>
            <a:ext cx="3640101" cy="2761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КУЛЬТ СИМОНА БОЛІВАРА </a:t>
            </a:r>
            <a:br>
              <a:rPr lang="ru-RU" dirty="0" smtClean="0"/>
            </a:br>
            <a:r>
              <a:rPr lang="ru-RU" dirty="0" smtClean="0"/>
              <a:t>В ВЕНЕСУЕЛІ 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-32" y="1600200"/>
            <a:ext cx="4257676" cy="452596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Симон</a:t>
            </a:r>
            <a:r>
              <a:rPr lang="ru-RU" dirty="0"/>
              <a:t> </a:t>
            </a:r>
            <a:r>
              <a:rPr lang="ru-RU" dirty="0" err="1"/>
              <a:t>Болівар</a:t>
            </a:r>
            <a:r>
              <a:rPr lang="ru-RU" dirty="0"/>
              <a:t> - </a:t>
            </a:r>
            <a:r>
              <a:rPr lang="ru-RU" dirty="0" err="1"/>
              <a:t>найзнаменитіший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Америки, чий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авторитет 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XIX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змусили</a:t>
            </a:r>
            <a:r>
              <a:rPr lang="ru-RU" dirty="0"/>
              <a:t> </a:t>
            </a:r>
            <a:r>
              <a:rPr lang="ru-RU" dirty="0" err="1"/>
              <a:t>рахуватися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думкою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півсвіту</a:t>
            </a:r>
            <a:r>
              <a:rPr lang="ru-RU" dirty="0"/>
              <a:t>.</a:t>
            </a:r>
          </a:p>
        </p:txBody>
      </p:sp>
      <p:pic>
        <p:nvPicPr>
          <p:cNvPr id="5" name="Picture 4" descr="0200203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379" y="1638766"/>
            <a:ext cx="2430761" cy="3330103"/>
          </a:xfrm>
          <a:prstGeom prst="rect">
            <a:avLst/>
          </a:prstGeom>
          <a:noFill/>
        </p:spPr>
      </p:pic>
      <p:pic>
        <p:nvPicPr>
          <p:cNvPr id="6" name="Picture 5" descr="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1544" y="1643050"/>
            <a:ext cx="2322488" cy="3336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5214942" cy="350046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 </a:t>
            </a:r>
            <a:r>
              <a:rPr lang="uk-UA" sz="2400" b="1" dirty="0" smtClean="0">
                <a:solidFill>
                  <a:srgbClr val="FF0000"/>
                </a:solidFill>
              </a:rPr>
              <a:t>Імпорт</a:t>
            </a:r>
            <a:r>
              <a:rPr lang="uk-UA" sz="2400" dirty="0" smtClean="0">
                <a:solidFill>
                  <a:srgbClr val="FF0000"/>
                </a:solidFill>
              </a:rPr>
              <a:t> </a:t>
            </a:r>
            <a:r>
              <a:rPr lang="uk-UA" sz="2400" dirty="0" smtClean="0"/>
              <a:t>(машини і транспортне обладнання, запчастини, хімічні продукти і продовольство) — $ 19,3 </a:t>
            </a:r>
            <a:r>
              <a:rPr lang="uk-UA" sz="2400" dirty="0" err="1" smtClean="0"/>
              <a:t>млрд</a:t>
            </a:r>
            <a:r>
              <a:rPr lang="uk-UA" sz="2400" dirty="0" smtClean="0"/>
              <a:t> (головним чином США — 53,4%; Саудівська Аравія — 7,0%; Японія — 5,3%; Колумбія — 5,3%; Італія — 5,1%).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3357562"/>
            <a:ext cx="5000661" cy="300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 </a:t>
            </a:r>
            <a:r>
              <a:rPr lang="uk-UA" sz="2400" b="1" dirty="0" smtClean="0">
                <a:solidFill>
                  <a:srgbClr val="FF0000"/>
                </a:solidFill>
              </a:rPr>
              <a:t>Експорт </a:t>
            </a:r>
            <a:r>
              <a:rPr lang="uk-UA" sz="2400" dirty="0" smtClean="0"/>
              <a:t>(головним чином нафта і нафтопродукти — </a:t>
            </a:r>
            <a:r>
              <a:rPr lang="uk-UA" sz="2400" dirty="0" err="1" smtClean="0"/>
              <a:t>бл</a:t>
            </a:r>
            <a:r>
              <a:rPr lang="uk-UA" sz="2400" dirty="0" smtClean="0"/>
              <a:t>. 90%, а також алюміній і залізняк)- $ 25 </a:t>
            </a:r>
            <a:r>
              <a:rPr lang="uk-UA" sz="2400" dirty="0" err="1" smtClean="0"/>
              <a:t>млрд</a:t>
            </a:r>
            <a:r>
              <a:rPr lang="uk-UA" sz="2400" dirty="0" smtClean="0"/>
              <a:t> (головним чином США — 56,7%; Колумбія — 5,7%; Бразилія — 4,5%; Німеччина — 1,6%; Японія — 1,4%).</a:t>
            </a:r>
          </a:p>
          <a:p>
            <a:endParaRPr lang="uk-UA" dirty="0"/>
          </a:p>
        </p:txBody>
      </p:sp>
      <p:pic>
        <p:nvPicPr>
          <p:cNvPr id="6" name="Рисунок 5" descr="dialog_venesue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57166"/>
            <a:ext cx="2659070" cy="2659070"/>
          </a:xfrm>
          <a:prstGeom prst="rect">
            <a:avLst/>
          </a:prstGeom>
        </p:spPr>
      </p:pic>
      <p:pic>
        <p:nvPicPr>
          <p:cNvPr id="7" name="Рисунок 6" descr="09147ace70bed443a23cc0c1b20c01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201" y="4000504"/>
            <a:ext cx="3816831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93169_64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http://uk.wikipedia.org/wiki/%D0%93%D0%BE%D0%BB%D0%BE%D0%B2%D0%BD%D0%B0_%</a:t>
            </a:r>
            <a:r>
              <a:rPr lang="en-US" sz="2800" dirty="0" smtClean="0"/>
              <a:t>D1%81%D1%82%D0%BE%D1%80%D1%96%D0%BD%D0%BA%D0%B0</a:t>
            </a:r>
            <a:endParaRPr lang="uk-UA" sz="2800" dirty="0" smtClean="0"/>
          </a:p>
          <a:p>
            <a:r>
              <a:rPr lang="en-US" sz="2800" dirty="0" smtClean="0"/>
              <a:t>http://</a:t>
            </a:r>
            <a:r>
              <a:rPr lang="en-US" sz="2800" dirty="0" smtClean="0"/>
              <a:t>ppt4web.ru/geografija/venesuehla.html</a:t>
            </a:r>
            <a:endParaRPr lang="uk-UA" sz="2800" dirty="0" smtClean="0"/>
          </a:p>
          <a:p>
            <a:r>
              <a:rPr lang="en-US" sz="2800" dirty="0" smtClean="0"/>
              <a:t>http://</a:t>
            </a:r>
            <a:r>
              <a:rPr lang="en-US" sz="2800" dirty="0" smtClean="0"/>
              <a:t>iqwer.ru/powerpoint/ppt-07/ind~1041.htm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572032" cy="6429420"/>
          </a:xfrm>
        </p:spPr>
        <p:txBody>
          <a:bodyPr>
            <a:normAutofit lnSpcReduction="10000"/>
          </a:bodyPr>
          <a:lstStyle/>
          <a:p>
            <a:pPr fontAlgn="base">
              <a:buFont typeface="Wingdings" pitchFamily="2" charset="2"/>
              <a:buChar char="Ø"/>
            </a:pPr>
            <a:r>
              <a:rPr lang="uk-UA" dirty="0" smtClean="0"/>
              <a:t> Площа: 916,4 тис. км</a:t>
            </a:r>
            <a:r>
              <a:rPr lang="uk-UA" baseline="30000" dirty="0" smtClean="0"/>
              <a:t>2</a:t>
            </a:r>
            <a:endParaRPr lang="uk-UA" dirty="0" smtClean="0"/>
          </a:p>
          <a:p>
            <a:pPr fontAlgn="base">
              <a:buFont typeface="Wingdings" pitchFamily="2" charset="2"/>
              <a:buChar char="Ø"/>
            </a:pPr>
            <a:r>
              <a:rPr lang="uk-UA" dirty="0" smtClean="0"/>
              <a:t> Кількість населення: 27,2 млн. осіб (2010)</a:t>
            </a:r>
          </a:p>
          <a:p>
            <a:pPr fontAlgn="base">
              <a:buFont typeface="Wingdings" pitchFamily="2" charset="2"/>
              <a:buChar char="Ø"/>
            </a:pPr>
            <a:r>
              <a:rPr lang="uk-UA" dirty="0" smtClean="0"/>
              <a:t>Густота населення: 30 </a:t>
            </a:r>
            <a:r>
              <a:rPr lang="uk-UA" dirty="0" smtClean="0"/>
              <a:t>осіб/км</a:t>
            </a:r>
            <a:r>
              <a:rPr lang="uk-UA" baseline="30000" dirty="0" smtClean="0"/>
              <a:t>2</a:t>
            </a:r>
            <a:endParaRPr lang="uk-UA" dirty="0" smtClean="0"/>
          </a:p>
          <a:p>
            <a:pPr fontAlgn="base">
              <a:buFont typeface="Wingdings" pitchFamily="2" charset="2"/>
              <a:buChar char="Ø"/>
            </a:pPr>
            <a:r>
              <a:rPr lang="uk-UA" dirty="0" smtClean="0"/>
              <a:t> Домінуюча релігія: католицизм. Релігійний склад: римо-католики – 96%, протестанти - 2, інші – 2%</a:t>
            </a:r>
          </a:p>
          <a:p>
            <a:pPr fontAlgn="base">
              <a:buFont typeface="Wingdings" pitchFamily="2" charset="2"/>
              <a:buChar char="Ø"/>
            </a:pPr>
            <a:r>
              <a:rPr lang="uk-UA" dirty="0" smtClean="0"/>
              <a:t> Офіційна мова: іспанська (кастильська)</a:t>
            </a:r>
          </a:p>
          <a:p>
            <a:endParaRPr lang="uk-UA" dirty="0"/>
          </a:p>
        </p:txBody>
      </p:sp>
      <p:pic>
        <p:nvPicPr>
          <p:cNvPr id="4" name="Рисунок 3" descr="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4929222" cy="6143668"/>
          </a:xfrm>
        </p:spPr>
        <p:txBody>
          <a:bodyPr>
            <a:noAutofit/>
          </a:bodyPr>
          <a:lstStyle/>
          <a:p>
            <a:pPr fontAlgn="base"/>
            <a:r>
              <a:rPr lang="uk-UA" sz="2400" dirty="0" smtClean="0"/>
              <a:t>Грошова одиниця: болівар</a:t>
            </a:r>
          </a:p>
          <a:p>
            <a:pPr fontAlgn="base"/>
            <a:r>
              <a:rPr lang="uk-UA" sz="2400" dirty="0" smtClean="0"/>
              <a:t>Місце в світі за Індексом розвитку людського потенціалу (ІРЛП): 73 (2011)</a:t>
            </a:r>
          </a:p>
          <a:p>
            <a:pPr fontAlgn="base"/>
            <a:r>
              <a:rPr lang="uk-UA" sz="2400" dirty="0" smtClean="0"/>
              <a:t>Членство в міжнародних організаціях: ООН, </a:t>
            </a:r>
            <a:r>
              <a:rPr lang="en-US" sz="2400" dirty="0" smtClean="0"/>
              <a:t>LAES, LAIA, UNASUR, </a:t>
            </a:r>
            <a:r>
              <a:rPr lang="uk-UA" sz="2400" dirty="0" smtClean="0"/>
              <a:t>Латинський Союз, </a:t>
            </a:r>
            <a:r>
              <a:rPr lang="uk-UA" sz="2400" dirty="0" smtClean="0"/>
              <a:t>СОТ</a:t>
            </a:r>
            <a:endParaRPr lang="uk-UA" sz="2400" dirty="0" smtClean="0"/>
          </a:p>
          <a:p>
            <a:pPr fontAlgn="base"/>
            <a:r>
              <a:rPr lang="ru-RU" sz="2400" dirty="0" smtClean="0"/>
              <a:t> </a:t>
            </a:r>
            <a:r>
              <a:rPr lang="ru-RU" sz="2400" dirty="0" err="1" smtClean="0"/>
              <a:t>Державний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устрій</a:t>
            </a:r>
            <a:r>
              <a:rPr lang="ru-RU" sz="2400" dirty="0" smtClean="0"/>
              <a:t>: </a:t>
            </a:r>
            <a:r>
              <a:rPr lang="ru-RU" sz="2400" dirty="0" err="1" smtClean="0"/>
              <a:t>федеративний</a:t>
            </a:r>
            <a:endParaRPr lang="ru-RU" sz="2400" dirty="0" smtClean="0"/>
          </a:p>
          <a:p>
            <a:pPr fontAlgn="base"/>
            <a:r>
              <a:rPr lang="ru-RU" sz="2400" dirty="0" smtClean="0"/>
              <a:t>  Форма державного </a:t>
            </a:r>
            <a:r>
              <a:rPr lang="ru-RU" sz="2400" dirty="0" err="1" smtClean="0"/>
              <a:t>правління</a:t>
            </a:r>
            <a:r>
              <a:rPr lang="ru-RU" sz="2400" dirty="0" smtClean="0"/>
              <a:t>: </a:t>
            </a:r>
            <a:r>
              <a:rPr lang="ru-RU" sz="2400" dirty="0" err="1" smtClean="0"/>
              <a:t>президентська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республіка</a:t>
            </a:r>
            <a:r>
              <a:rPr lang="ru-RU" sz="2400" dirty="0" smtClean="0"/>
              <a:t> (президент </a:t>
            </a:r>
            <a:r>
              <a:rPr lang="ru-RU" sz="2400" dirty="0" err="1" smtClean="0"/>
              <a:t>обирається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строком</a:t>
            </a:r>
            <a:r>
              <a:rPr lang="ru-RU" sz="2400" dirty="0" smtClean="0"/>
              <a:t> на 6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)</a:t>
            </a:r>
            <a:endParaRPr lang="ru-RU" sz="2400" dirty="0" smtClean="0"/>
          </a:p>
        </p:txBody>
      </p:sp>
      <p:pic>
        <p:nvPicPr>
          <p:cNvPr id="5" name="Рисунок 4" descr="3906445057_b8bb2b8e25_z.jpg"/>
          <p:cNvPicPr>
            <a:picLocks noChangeAspect="1"/>
          </p:cNvPicPr>
          <p:nvPr/>
        </p:nvPicPr>
        <p:blipFill>
          <a:blip r:embed="rId2"/>
          <a:srcRect r="11857"/>
          <a:stretch>
            <a:fillRect/>
          </a:stretch>
        </p:blipFill>
        <p:spPr>
          <a:xfrm>
            <a:off x="4895764" y="3195652"/>
            <a:ext cx="4248236" cy="2733678"/>
          </a:xfrm>
          <a:prstGeom prst="rect">
            <a:avLst/>
          </a:prstGeom>
        </p:spPr>
      </p:pic>
      <p:pic>
        <p:nvPicPr>
          <p:cNvPr id="6" name="Рисунок 5" descr="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771" y="0"/>
            <a:ext cx="4000229" cy="24989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6097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2890"/>
            <a:ext cx="8066040" cy="682511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046177"/>
            <a:ext cx="7286676" cy="5240343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Batang" pitchFamily="18" charset="-127"/>
              </a:rPr>
              <a:t>Венесуела - </a:t>
            </a:r>
            <a:r>
              <a:rPr lang="ru-RU" dirty="0" err="1" smtClean="0">
                <a:latin typeface="Batang" pitchFamily="18" charset="-127"/>
              </a:rPr>
              <a:t>країна</a:t>
            </a:r>
            <a:r>
              <a:rPr lang="ru-RU" dirty="0" smtClean="0">
                <a:latin typeface="Batang" pitchFamily="18" charset="-127"/>
              </a:rPr>
              <a:t> на </a:t>
            </a:r>
            <a:r>
              <a:rPr lang="ru-RU" dirty="0" err="1" smtClean="0">
                <a:latin typeface="Batang" pitchFamily="18" charset="-127"/>
              </a:rPr>
              <a:t>півночі</a:t>
            </a:r>
            <a:r>
              <a:rPr lang="ru-RU" dirty="0" smtClean="0">
                <a:latin typeface="Batang" pitchFamily="18" charset="-127"/>
              </a:rPr>
              <a:t> </a:t>
            </a:r>
            <a:r>
              <a:rPr lang="ru-RU" dirty="0" err="1" smtClean="0">
                <a:latin typeface="Batang" pitchFamily="18" charset="-127"/>
              </a:rPr>
              <a:t>Південної</a:t>
            </a:r>
            <a:r>
              <a:rPr lang="ru-RU" dirty="0" smtClean="0">
                <a:latin typeface="Batang" pitchFamily="18" charset="-127"/>
              </a:rPr>
              <a:t> Америки на </a:t>
            </a:r>
            <a:r>
              <a:rPr lang="ru-RU" dirty="0" err="1" smtClean="0">
                <a:latin typeface="Batang" pitchFamily="18" charset="-127"/>
              </a:rPr>
              <a:t>узбережжі</a:t>
            </a:r>
            <a:r>
              <a:rPr lang="ru-RU" dirty="0" smtClean="0">
                <a:latin typeface="Batang" pitchFamily="18" charset="-127"/>
              </a:rPr>
              <a:t> </a:t>
            </a:r>
            <a:r>
              <a:rPr lang="ru-RU" dirty="0" err="1" smtClean="0">
                <a:latin typeface="Batang" pitchFamily="18" charset="-127"/>
              </a:rPr>
              <a:t>Карибського</a:t>
            </a:r>
            <a:r>
              <a:rPr lang="ru-RU" dirty="0" smtClean="0">
                <a:latin typeface="Batang" pitchFamily="18" charset="-127"/>
              </a:rPr>
              <a:t> моря, </a:t>
            </a:r>
            <a:r>
              <a:rPr lang="ru-RU" dirty="0" err="1" smtClean="0">
                <a:latin typeface="Batang" pitchFamily="18" charset="-127"/>
              </a:rPr>
              <a:t>межує</a:t>
            </a:r>
            <a:r>
              <a:rPr lang="ru-RU" dirty="0" smtClean="0">
                <a:latin typeface="Batang" pitchFamily="18" charset="-127"/>
              </a:rPr>
              <a:t> на </a:t>
            </a:r>
            <a:r>
              <a:rPr lang="ru-RU" dirty="0" err="1" smtClean="0">
                <a:latin typeface="Batang" pitchFamily="18" charset="-127"/>
              </a:rPr>
              <a:t>сході</a:t>
            </a:r>
            <a:r>
              <a:rPr lang="ru-RU" dirty="0" smtClean="0">
                <a:latin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</a:rPr>
              <a:t>з</a:t>
            </a:r>
            <a:r>
              <a:rPr lang="ru-RU" dirty="0" smtClean="0">
                <a:latin typeface="Batang" pitchFamily="18" charset="-127"/>
              </a:rPr>
              <a:t> </a:t>
            </a:r>
            <a:r>
              <a:rPr lang="ru-RU" dirty="0" smtClean="0">
                <a:latin typeface="Batang" pitchFamily="18" charset="-127"/>
              </a:rPr>
              <a:t>Гайаною</a:t>
            </a:r>
            <a:r>
              <a:rPr lang="ru-RU" dirty="0" smtClean="0">
                <a:latin typeface="Batang" pitchFamily="18" charset="-127"/>
              </a:rPr>
              <a:t>, </a:t>
            </a:r>
            <a:r>
              <a:rPr lang="ru-RU" dirty="0" smtClean="0">
                <a:latin typeface="Batang" pitchFamily="18" charset="-127"/>
              </a:rPr>
              <a:t>на </a:t>
            </a:r>
            <a:r>
              <a:rPr lang="ru-RU" dirty="0" err="1" smtClean="0">
                <a:latin typeface="Batang" pitchFamily="18" charset="-127"/>
              </a:rPr>
              <a:t>півдні</a:t>
            </a:r>
            <a:r>
              <a:rPr lang="ru-RU" dirty="0" smtClean="0">
                <a:latin typeface="Batang" pitchFamily="18" charset="-127"/>
              </a:rPr>
              <a:t> — </a:t>
            </a:r>
            <a:r>
              <a:rPr lang="ru-RU" dirty="0" err="1" smtClean="0">
                <a:latin typeface="Batang" pitchFamily="18" charset="-127"/>
              </a:rPr>
              <a:t>з</a:t>
            </a:r>
            <a:r>
              <a:rPr lang="ru-RU" dirty="0" smtClean="0">
                <a:latin typeface="Batang" pitchFamily="18" charset="-127"/>
              </a:rPr>
              <a:t> </a:t>
            </a:r>
            <a:r>
              <a:rPr lang="ru-RU" dirty="0" err="1" smtClean="0">
                <a:latin typeface="Batang" pitchFamily="18" charset="-127"/>
              </a:rPr>
              <a:t>Бразилією</a:t>
            </a:r>
            <a:r>
              <a:rPr lang="ru-RU" dirty="0" smtClean="0">
                <a:latin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</a:rPr>
              <a:t>на</a:t>
            </a:r>
            <a:r>
              <a:rPr lang="ru-RU" dirty="0" smtClean="0">
                <a:latin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</a:rPr>
              <a:t>заході</a:t>
            </a:r>
            <a:r>
              <a:rPr lang="ru-RU" dirty="0" smtClean="0">
                <a:latin typeface="Batang" pitchFamily="18" charset="-127"/>
              </a:rPr>
              <a:t> — </a:t>
            </a:r>
            <a:r>
              <a:rPr lang="ru-RU" dirty="0" err="1" smtClean="0">
                <a:latin typeface="Batang" pitchFamily="18" charset="-127"/>
              </a:rPr>
              <a:t>з</a:t>
            </a:r>
            <a:r>
              <a:rPr lang="ru-RU" dirty="0" smtClean="0">
                <a:latin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</a:rPr>
              <a:t>Колумбією</a:t>
            </a:r>
            <a:r>
              <a:rPr lang="ru-RU" dirty="0" smtClean="0">
                <a:latin typeface="Batang" pitchFamily="18" charset="-127"/>
              </a:rPr>
              <a:t> . До складу </a:t>
            </a:r>
            <a:r>
              <a:rPr lang="ru-RU" dirty="0" err="1" smtClean="0">
                <a:latin typeface="Batang" pitchFamily="18" charset="-127"/>
              </a:rPr>
              <a:t>Венесуели</a:t>
            </a:r>
            <a:r>
              <a:rPr lang="ru-RU" dirty="0" smtClean="0">
                <a:latin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</a:rPr>
              <a:t>входять</a:t>
            </a:r>
            <a:r>
              <a:rPr lang="ru-RU" dirty="0" smtClean="0">
                <a:latin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</a:rPr>
              <a:t>також</a:t>
            </a:r>
            <a:r>
              <a:rPr lang="ru-RU" dirty="0" smtClean="0">
                <a:latin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</a:rPr>
              <a:t>близько</a:t>
            </a:r>
            <a:r>
              <a:rPr lang="ru-RU" dirty="0" smtClean="0">
                <a:latin typeface="Batang" pitchFamily="18" charset="-127"/>
              </a:rPr>
              <a:t> сорока </a:t>
            </a:r>
            <a:r>
              <a:rPr lang="ru-RU" dirty="0" err="1" smtClean="0">
                <a:latin typeface="Batang" pitchFamily="18" charset="-127"/>
              </a:rPr>
              <a:t>островів</a:t>
            </a:r>
            <a:r>
              <a:rPr lang="ru-RU" dirty="0" smtClean="0">
                <a:latin typeface="Batang" pitchFamily="18" charset="-127"/>
              </a:rPr>
              <a:t>, </a:t>
            </a:r>
            <a:r>
              <a:rPr lang="ru-RU" dirty="0" err="1" smtClean="0">
                <a:latin typeface="Batang" pitchFamily="18" charset="-127"/>
              </a:rPr>
              <a:t>найбільший</a:t>
            </a:r>
            <a:r>
              <a:rPr lang="ru-RU" dirty="0" smtClean="0">
                <a:latin typeface="Batang" pitchFamily="18" charset="-127"/>
              </a:rPr>
              <a:t> — </a:t>
            </a:r>
            <a:r>
              <a:rPr lang="ru-RU" dirty="0" err="1" smtClean="0">
                <a:latin typeface="Batang" pitchFamily="18" charset="-127"/>
              </a:rPr>
              <a:t>острів</a:t>
            </a:r>
            <a:r>
              <a:rPr lang="ru-RU" dirty="0" smtClean="0">
                <a:latin typeface="Batang" pitchFamily="18" charset="-127"/>
              </a:rPr>
              <a:t> Маргарита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23" descr="ANd9GcSZaG8ouuj2J31zE9ciGYrPIJ3H2W_Iv3SoO8Df5IYWeO1V6njFjZvN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357431"/>
            <a:ext cx="2000264" cy="2000264"/>
          </a:xfrm>
          <a:prstGeom prst="rect">
            <a:avLst/>
          </a:prstGeom>
          <a:noFill/>
          <a:ln w="76200">
            <a:pattFill prst="sphere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rganization Chart 5"/>
          <p:cNvGraphicFramePr>
            <a:graphicFrameLocks/>
          </p:cNvGraphicFramePr>
          <p:nvPr/>
        </p:nvGraphicFramePr>
        <p:xfrm>
          <a:off x="536577" y="571480"/>
          <a:ext cx="8035951" cy="4500594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361</Words>
  <PresentationFormat>Экран (4:3)</PresentationFormat>
  <Paragraphs>75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Венесуела</vt:lpstr>
      <vt:lpstr>Слайд 2</vt:lpstr>
      <vt:lpstr>КУЛЬТ СИМОНА БОЛІВАРА  В ВЕНЕСУЕЛІ </vt:lpstr>
      <vt:lpstr>Слайд 4</vt:lpstr>
      <vt:lpstr>Слайд 5</vt:lpstr>
      <vt:lpstr>Слайд 6</vt:lpstr>
      <vt:lpstr>Слайд 7</vt:lpstr>
      <vt:lpstr>Географічне положення</vt:lpstr>
      <vt:lpstr>Слайд 9</vt:lpstr>
      <vt:lpstr>Слайд 10</vt:lpstr>
      <vt:lpstr>Слайд 11</vt:lpstr>
      <vt:lpstr>Слайд 12</vt:lpstr>
      <vt:lpstr>Слайд 13</vt:lpstr>
      <vt:lpstr>Водні ресурси</vt:lpstr>
      <vt:lpstr>Слайд 15</vt:lpstr>
      <vt:lpstr>Слайд 16</vt:lpstr>
      <vt:lpstr>Лісові ресурси</vt:lpstr>
      <vt:lpstr>Рослинний світ</vt:lpstr>
      <vt:lpstr>Населення</vt:lpstr>
      <vt:lpstr>Національний склад</vt:lpstr>
      <vt:lpstr>Слайд 21</vt:lpstr>
      <vt:lpstr>Слайд 22</vt:lpstr>
      <vt:lpstr>Економіка</vt:lpstr>
      <vt:lpstr>Слайд 24</vt:lpstr>
      <vt:lpstr>Слайд 25</vt:lpstr>
      <vt:lpstr>Слайд 26</vt:lpstr>
      <vt:lpstr>Транспорт</vt:lpstr>
      <vt:lpstr>Слайд 28</vt:lpstr>
      <vt:lpstr>Збройні сили </vt:lpstr>
      <vt:lpstr>Слайд 30</vt:lpstr>
      <vt:lpstr>Слайд 31</vt:lpstr>
      <vt:lpstr>Використані ресурси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1</cp:lastModifiedBy>
  <cp:revision>16</cp:revision>
  <dcterms:created xsi:type="dcterms:W3CDTF">2014-04-15T15:36:56Z</dcterms:created>
  <dcterms:modified xsi:type="dcterms:W3CDTF">2015-02-18T08:27:00Z</dcterms:modified>
</cp:coreProperties>
</file>