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9200-FAD8-4C62-B393-84D301663619}" type="datetimeFigureOut">
              <a:rPr lang="uk-UA" smtClean="0"/>
              <a:pPr/>
              <a:t>23.11.2023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1A83-491C-40A4-A6CD-71229280472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Віртуальна книжкова виставка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>
                <a:solidFill>
                  <a:srgbClr val="00B050"/>
                </a:solidFill>
              </a:rPr>
              <a:t>О</a:t>
            </a:r>
            <a:r>
              <a:rPr lang="uk-UA" dirty="0" smtClean="0">
                <a:solidFill>
                  <a:srgbClr val="00B050"/>
                </a:solidFill>
              </a:rPr>
              <a:t>льга </a:t>
            </a:r>
            <a:r>
              <a:rPr lang="uk-UA" dirty="0" err="1" smtClean="0">
                <a:solidFill>
                  <a:srgbClr val="00B050"/>
                </a:solidFill>
              </a:rPr>
              <a:t>Кобилянська-царівна</a:t>
            </a:r>
            <a:r>
              <a:rPr lang="uk-UA" dirty="0" smtClean="0">
                <a:solidFill>
                  <a:srgbClr val="00B050"/>
                </a:solidFill>
              </a:rPr>
              <a:t> української  прози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>( </a:t>
            </a:r>
            <a:r>
              <a:rPr lang="uk-UA" sz="2800" dirty="0" smtClean="0">
                <a:solidFill>
                  <a:srgbClr val="00B050"/>
                </a:solidFill>
              </a:rPr>
              <a:t>до160-річчя від дня народження</a:t>
            </a:r>
            <a:r>
              <a:rPr lang="uk-UA" dirty="0" smtClean="0">
                <a:solidFill>
                  <a:srgbClr val="00B050"/>
                </a:solidFill>
              </a:rPr>
              <a:t>)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786190"/>
            <a:ext cx="7620000" cy="2524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002">
            <a:schemeClr val="lt1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14422"/>
            <a:ext cx="3105150" cy="4267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4929190" y="1428736"/>
            <a:ext cx="3571900" cy="39703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b="1" dirty="0" smtClean="0"/>
              <a:t>  Кобилянська О. Ю.  Слова зворушеного серця : щоденники, автобіографії, листи, статті та спогади / Ольга Кобилянська. – </a:t>
            </a:r>
            <a:r>
              <a:rPr lang="uk-UA" b="1" dirty="0" smtClean="0"/>
              <a:t>Київ </a:t>
            </a:r>
            <a:r>
              <a:rPr lang="uk-UA" b="1" dirty="0" smtClean="0"/>
              <a:t>: Дніпро, 1982. – 359 с.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   Ліричні щоденники, автобіографічні матеріали, листи, спогади, що ввійшли до цієї книжки, розкривають духовний світ письменниці, формування її світогляду, особливостей творчої манери.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7752" y="642918"/>
            <a:ext cx="3429024" cy="20313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Семчук</a:t>
            </a:r>
            <a:r>
              <a:rPr lang="ru-RU" dirty="0" smtClean="0"/>
              <a:t> Д.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Ольги </a:t>
            </a:r>
            <a:r>
              <a:rPr lang="ru-RU" dirty="0" err="1" smtClean="0"/>
              <a:t>Кобилянської</a:t>
            </a:r>
            <a:r>
              <a:rPr lang="ru-RU" dirty="0" smtClean="0"/>
              <a:t> у </a:t>
            </a:r>
            <a:r>
              <a:rPr lang="ru-RU" dirty="0" err="1" smtClean="0"/>
              <a:t>школі</a:t>
            </a:r>
            <a:r>
              <a:rPr lang="ru-RU" dirty="0" smtClean="0"/>
              <a:t> / Д. </a:t>
            </a:r>
            <a:r>
              <a:rPr lang="ru-RU" dirty="0" err="1" smtClean="0"/>
              <a:t>Семчук</a:t>
            </a:r>
            <a:r>
              <a:rPr lang="ru-RU" dirty="0" smtClean="0"/>
              <a:t>. – </a:t>
            </a:r>
            <a:r>
              <a:rPr lang="ru-RU" dirty="0" err="1" smtClean="0"/>
              <a:t>Тернопіль</a:t>
            </a:r>
            <a:r>
              <a:rPr lang="ru-RU" dirty="0" smtClean="0"/>
              <a:t> : </a:t>
            </a:r>
            <a:r>
              <a:rPr lang="ru-RU" dirty="0" err="1" smtClean="0"/>
              <a:t>Мандрівець</a:t>
            </a:r>
            <a:r>
              <a:rPr lang="ru-RU" dirty="0" smtClean="0"/>
              <a:t>, 2008. – 167 с.</a:t>
            </a:r>
          </a:p>
          <a:p>
            <a:endParaRPr lang="ru-RU" dirty="0" smtClean="0"/>
          </a:p>
          <a:p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-49515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.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071678"/>
            <a:ext cx="3429024" cy="39703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Посібник узагальнює досвід дослідницької, творчо-пошукової, навчальної роботи за творчістю Ольги Кобилянської. Систематизований у ньому матеріал допоможе краще зрозуміти внутрішні світовідчуття письменниці, її захоплення, переживання, душевний неспокій крізь призму творчої, автобіографічної, мемуарної та епістолярної спадщини. </a:t>
            </a:r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714356"/>
            <a:ext cx="3219450" cy="469915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0562" y="1214422"/>
            <a:ext cx="3643338" cy="485778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uk-UA" dirty="0" smtClean="0"/>
              <a:t>Ольга Кобилянська (1863—1942) — відома українська письменниця. Її творча спадщина велика і різноманітна: поезії в прозі, новели, оповідання, повісті, романи. Кобилянська однією з перших в українській літературі звернулася до теми рівноправ’я чоловіків і жінок, торкалася письменниця й теми «інтелігенція і народ», тому вона мала повне право сказати про себе: «Одна праця, одне перо та власне моє «я» зробили мене тим, чим я є, — робітницею свого народу».</a:t>
            </a:r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571612"/>
            <a:ext cx="2979420" cy="39389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286248" y="500042"/>
            <a:ext cx="4143404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err="1" smtClean="0"/>
              <a:t>Вознюк</a:t>
            </a:r>
            <a:r>
              <a:rPr lang="ru-RU" b="1" dirty="0" smtClean="0"/>
              <a:t> В. А.</a:t>
            </a:r>
            <a:r>
              <a:rPr lang="ru-RU" dirty="0" smtClean="0"/>
              <a:t> Ольга </a:t>
            </a:r>
            <a:r>
              <a:rPr lang="ru-RU" dirty="0" err="1" smtClean="0"/>
              <a:t>Кобилянська</a:t>
            </a:r>
            <a:r>
              <a:rPr lang="ru-RU" dirty="0" smtClean="0"/>
              <a:t> / В. А. </a:t>
            </a:r>
            <a:r>
              <a:rPr lang="ru-RU" dirty="0" err="1" smtClean="0"/>
              <a:t>Вознюк</a:t>
            </a:r>
            <a:r>
              <a:rPr lang="ru-RU" dirty="0" smtClean="0"/>
              <a:t>. </a:t>
            </a:r>
            <a:r>
              <a:rPr lang="ru-RU" dirty="0" smtClean="0"/>
              <a:t>– </a:t>
            </a:r>
            <a:r>
              <a:rPr lang="ru-RU" dirty="0" err="1" smtClean="0"/>
              <a:t>Харків</a:t>
            </a:r>
            <a:r>
              <a:rPr lang="ru-RU" dirty="0" smtClean="0"/>
              <a:t>: </a:t>
            </a:r>
            <a:r>
              <a:rPr lang="ru-RU" dirty="0" err="1" smtClean="0"/>
              <a:t>Фоліо</a:t>
            </a:r>
            <a:r>
              <a:rPr lang="ru-RU" dirty="0" smtClean="0"/>
              <a:t>, </a:t>
            </a:r>
            <a:r>
              <a:rPr lang="ru-RU" dirty="0" smtClean="0"/>
              <a:t>2012. - </a:t>
            </a:r>
            <a:r>
              <a:rPr lang="ru-RU" dirty="0" smtClean="0"/>
              <a:t>160 </a:t>
            </a:r>
            <a:r>
              <a:rPr lang="ru-RU" dirty="0" smtClean="0"/>
              <a:t>с.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214422"/>
            <a:ext cx="3030474" cy="40614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5072066" y="285729"/>
            <a:ext cx="3286148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uk-UA" dirty="0" smtClean="0"/>
          </a:p>
          <a:p>
            <a:r>
              <a:rPr lang="uk-UA" dirty="0" smtClean="0"/>
              <a:t>Кирилюк С. Кобилянська від А до Я / С. Кирилюк. – Львів: Видавництво Старого Лева, 2020.  – 72 с.</a:t>
            </a:r>
          </a:p>
          <a:p>
            <a:endParaRPr lang="uk-UA" dirty="0" smtClean="0"/>
          </a:p>
          <a:p>
            <a:r>
              <a:rPr lang="uk-UA" dirty="0" smtClean="0"/>
              <a:t>На </a:t>
            </a:r>
            <a:r>
              <a:rPr lang="uk-UA" dirty="0" smtClean="0"/>
              <a:t>сторінках книги авторка Світлана Кирилюк розкриває читачам цікаві факти з біографії письменниці – про дитинство, родину, мандри, друзів та товаришок, епоху й традиції, у яких виростала та проходила шлях становлення відома українка. 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4429132"/>
            <a:ext cx="3286148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Книжка розповідає про тонку творчу особистість, мрійницю, сміливу і ніжну жінку, яка вміла любити по-справжньому, писати емоційно про сильних духом жінок і любов до рідної землі.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/>
              <a:t>«Зміст </a:t>
            </a:r>
            <a:r>
              <a:rPr lang="uk-UA" b="1" i="1" dirty="0"/>
              <a:t>усієї творчості О.Кобилянської – се музика…</a:t>
            </a:r>
            <a:r>
              <a:rPr lang="uk-UA" dirty="0"/>
              <a:t/>
            </a:r>
            <a:br>
              <a:rPr lang="uk-UA" dirty="0"/>
            </a:br>
            <a:r>
              <a:rPr lang="uk-UA" b="1" i="1" dirty="0"/>
              <a:t>Ся музика не усипляє, а вічно нагадуючи</a:t>
            </a:r>
            <a:r>
              <a:rPr lang="uk-UA" dirty="0"/>
              <a:t/>
            </a:r>
            <a:br>
              <a:rPr lang="uk-UA" dirty="0"/>
            </a:br>
            <a:r>
              <a:rPr lang="uk-UA" b="1" i="1" dirty="0"/>
              <a:t>про красний світ, про гармонію, красу, – нагадує</a:t>
            </a:r>
            <a:r>
              <a:rPr lang="uk-UA" dirty="0"/>
              <a:t/>
            </a:r>
            <a:br>
              <a:rPr lang="uk-UA" dirty="0"/>
            </a:br>
            <a:r>
              <a:rPr lang="uk-UA" b="1" i="1" dirty="0"/>
              <a:t> тобі самого тебе і твій головний обов’язок:</a:t>
            </a:r>
            <a:r>
              <a:rPr lang="uk-UA" dirty="0"/>
              <a:t/>
            </a:r>
            <a:br>
              <a:rPr lang="uk-UA" dirty="0"/>
            </a:br>
            <a:r>
              <a:rPr lang="uk-UA" b="1" i="1" dirty="0"/>
              <a:t>боротьбу за твою красну душу»</a:t>
            </a:r>
            <a:r>
              <a:rPr lang="uk-UA" dirty="0"/>
              <a:t/>
            </a:r>
            <a:br>
              <a:rPr lang="uk-UA" dirty="0"/>
            </a:br>
            <a:r>
              <a:rPr lang="uk-UA" b="1" i="1" dirty="0"/>
              <a:t>М. </a:t>
            </a:r>
            <a:r>
              <a:rPr lang="uk-UA" b="1" i="1" dirty="0" smtClean="0"/>
              <a:t>Євшан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629" y="1643063"/>
            <a:ext cx="3571899" cy="44831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uk-UA" sz="2000" b="1" dirty="0"/>
              <a:t>Кобилянська О. Ю.  Земля : повість / Ольга Кобилянська. – Київ : Знання, 2017. – 318 с.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/>
              <a:t>  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/>
              <a:t>   </a:t>
            </a:r>
            <a:r>
              <a:rPr lang="uk-UA" sz="2000" i="1" dirty="0"/>
              <a:t>Повість «Земля» - соціально-психологічний твір , що став знаменним явищем в українській літературі і поставив авторку у ряд найвидатніших художників світу. На прикладі життя однієї сім’ї письменниця показує внутрішній світ героїв твору і коріння злочину шукає не стільки у прагненні володіти власністю, скільки в глибинах людських сердець.</a:t>
            </a:r>
            <a:endParaRPr lang="uk-U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928670"/>
            <a:ext cx="3143250" cy="47463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857232"/>
            <a:ext cx="2476500" cy="3810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4643438" y="500042"/>
            <a:ext cx="4071966" cy="563231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 err="1" smtClean="0"/>
              <a:t>Кобилянська</a:t>
            </a:r>
            <a:r>
              <a:rPr lang="ru-RU" dirty="0" smtClean="0"/>
              <a:t> О. </a:t>
            </a:r>
            <a:r>
              <a:rPr lang="ru-RU" dirty="0" err="1" smtClean="0"/>
              <a:t>Царівна</a:t>
            </a:r>
            <a:r>
              <a:rPr lang="ru-RU" dirty="0" smtClean="0"/>
              <a:t>  </a:t>
            </a:r>
            <a:r>
              <a:rPr lang="ru-RU" dirty="0"/>
              <a:t>/ </a:t>
            </a:r>
            <a:r>
              <a:rPr lang="ru-RU" dirty="0" smtClean="0"/>
              <a:t>                           О</a:t>
            </a:r>
            <a:r>
              <a:rPr lang="ru-RU" dirty="0"/>
              <a:t>. </a:t>
            </a:r>
            <a:r>
              <a:rPr lang="ru-RU" dirty="0" err="1" smtClean="0"/>
              <a:t>Кобилянська</a:t>
            </a:r>
            <a:r>
              <a:rPr lang="ru-RU" dirty="0"/>
              <a:t>. - </a:t>
            </a:r>
            <a:r>
              <a:rPr lang="ru-RU" dirty="0" err="1" smtClean="0"/>
              <a:t>Харків</a:t>
            </a:r>
            <a:r>
              <a:rPr lang="ru-RU" dirty="0" smtClean="0"/>
              <a:t> </a:t>
            </a:r>
            <a:r>
              <a:rPr lang="ru-RU" dirty="0"/>
              <a:t>: </a:t>
            </a:r>
            <a:r>
              <a:rPr lang="ru-RU" dirty="0" err="1" smtClean="0"/>
              <a:t>Фоліо</a:t>
            </a:r>
            <a:r>
              <a:rPr lang="ru-RU" dirty="0"/>
              <a:t>, 2012. - 700 с. - </a:t>
            </a:r>
            <a:r>
              <a:rPr lang="ru-RU" dirty="0" smtClean="0"/>
              <a:t>(</a:t>
            </a:r>
            <a:r>
              <a:rPr lang="ru-RU" dirty="0" err="1"/>
              <a:t>Ш</a:t>
            </a:r>
            <a:r>
              <a:rPr lang="ru-RU" dirty="0" err="1" smtClean="0"/>
              <a:t>кiльна</a:t>
            </a:r>
            <a:r>
              <a:rPr lang="ru-RU" dirty="0" smtClean="0"/>
              <a:t> </a:t>
            </a:r>
            <a:r>
              <a:rPr lang="ru-RU" dirty="0" err="1" smtClean="0"/>
              <a:t>бiблioтека</a:t>
            </a:r>
            <a:r>
              <a:rPr lang="ru-RU" dirty="0" smtClean="0"/>
              <a:t> </a:t>
            </a:r>
            <a:r>
              <a:rPr lang="ru-RU" dirty="0" err="1" smtClean="0"/>
              <a:t>укpaїнcькoi</a:t>
            </a:r>
            <a:r>
              <a:rPr lang="ru-RU" dirty="0" smtClean="0"/>
              <a:t> та </a:t>
            </a:r>
            <a:r>
              <a:rPr lang="ru-RU" dirty="0" err="1" smtClean="0"/>
              <a:t>cвітової</a:t>
            </a:r>
            <a:r>
              <a:rPr lang="ru-RU" dirty="0" smtClean="0"/>
              <a:t> </a:t>
            </a:r>
            <a:r>
              <a:rPr lang="ru-RU" dirty="0" err="1" smtClean="0"/>
              <a:t>лiтератури</a:t>
            </a:r>
            <a:r>
              <a:rPr lang="ru-RU" dirty="0" smtClean="0"/>
              <a:t>).</a:t>
            </a:r>
          </a:p>
          <a:p>
            <a:endParaRPr lang="uk-UA" dirty="0" smtClean="0"/>
          </a:p>
          <a:p>
            <a:r>
              <a:rPr lang="uk-UA" dirty="0" smtClean="0"/>
              <a:t>Однією </a:t>
            </a:r>
            <a:r>
              <a:rPr lang="uk-UA" dirty="0"/>
              <a:t>з проблем, які глибоко хвилювали письменницю, була доля жінки, її право на освіту, працю, на громадське життя. Цій проблемі й присвячена повість письменниці «Царівна» (1895), про яку свого часу Леся Українка писала: «Краса цієї повісті не так в її ідеях, як у глибокій, тонкій, логічній психології героїні Наталки. Читаючи історію думки Наталчиної, я немов бачила перед собою історію цілого нещасливого нашого інтелігентного жіноцтва».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 descr="В неділю рано зілля копала… Ольга Кобилянська / Купити українську клас –  Sokolya Ukrainian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357166"/>
            <a:ext cx="4357718" cy="64633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b="1" dirty="0" smtClean="0"/>
              <a:t>Кобилянська О. Ю. 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неділю</a:t>
            </a:r>
            <a:r>
              <a:rPr lang="ru-RU" dirty="0" smtClean="0"/>
              <a:t> рано </a:t>
            </a:r>
            <a:r>
              <a:rPr lang="ru-RU" dirty="0" err="1" smtClean="0"/>
              <a:t>зілля</a:t>
            </a:r>
            <a:r>
              <a:rPr lang="ru-RU" dirty="0" smtClean="0"/>
              <a:t> </a:t>
            </a:r>
            <a:r>
              <a:rPr lang="ru-RU" dirty="0" smtClean="0"/>
              <a:t>копала…</a:t>
            </a:r>
            <a:r>
              <a:rPr lang="uk-UA" b="1" dirty="0" smtClean="0"/>
              <a:t>: </a:t>
            </a:r>
            <a:r>
              <a:rPr lang="uk-UA" b="1" dirty="0" smtClean="0"/>
              <a:t>повість / </a:t>
            </a:r>
            <a:r>
              <a:rPr lang="uk-UA" b="1" dirty="0" smtClean="0"/>
              <a:t>О. Кобилянська. – Тернопіль: Навчальна книга Богдан, 2022. - 272 с.</a:t>
            </a:r>
            <a:endParaRPr lang="uk-UA" dirty="0" smtClean="0"/>
          </a:p>
          <a:p>
            <a:r>
              <a:rPr lang="uk-UA" dirty="0" smtClean="0"/>
              <a:t>Свою </a:t>
            </a:r>
            <a:r>
              <a:rPr lang="uk-UA" dirty="0"/>
              <a:t>лірико-романтичну повість, в якій по вінця драматизму, О. </a:t>
            </a:r>
            <a:r>
              <a:rPr lang="uk-UA" dirty="0" smtClean="0"/>
              <a:t>Кобилянська </a:t>
            </a:r>
            <a:r>
              <a:rPr lang="uk-UA" dirty="0"/>
              <a:t>написала за мотивами народної пісні «Ой не ходи, Грицю, та й на вечорниці...». </a:t>
            </a:r>
            <a:r>
              <a:rPr lang="uk-UA" dirty="0" smtClean="0"/>
              <a:t>У </a:t>
            </a:r>
            <a:r>
              <a:rPr lang="uk-UA" dirty="0"/>
              <a:t>повісті порушуються такі споконвічні й </a:t>
            </a:r>
            <a:r>
              <a:rPr lang="uk-UA" dirty="0" err="1"/>
              <a:t>непроминущі</a:t>
            </a:r>
            <a:r>
              <a:rPr lang="uk-UA" dirty="0"/>
              <a:t> проблеми, як боротьба добра зі злом, любові — з ненавистю, кохання — зі зрадою. Дія твору відбувається в одному з гірських сіл Карпатського регіону. Неквапливе життя верховинців зворохоблює приїзд кочового циганського табору. Із плином часу починають розпалюватися бурхливі пристрасті, виникає класичний любовний трикутник, а невблаганний фатум веде головних героїв до загибелі.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142984"/>
            <a:ext cx="3409950" cy="46005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14438"/>
            <a:ext cx="2643206" cy="3810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5143504" y="357166"/>
            <a:ext cx="3286148" cy="614366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uk-UA" dirty="0" smtClean="0"/>
          </a:p>
          <a:p>
            <a:endParaRPr lang="uk-UA" dirty="0"/>
          </a:p>
          <a:p>
            <a:r>
              <a:rPr lang="ru-RU" dirty="0" err="1" smtClean="0"/>
              <a:t>Кобилянська</a:t>
            </a:r>
            <a:r>
              <a:rPr lang="ru-RU" dirty="0" smtClean="0"/>
              <a:t> О.  Людина  /                            О. </a:t>
            </a:r>
            <a:r>
              <a:rPr lang="ru-RU" dirty="0" err="1" smtClean="0"/>
              <a:t>Кобилянська</a:t>
            </a:r>
            <a:r>
              <a:rPr lang="ru-RU" dirty="0" smtClean="0"/>
              <a:t>. - </a:t>
            </a:r>
            <a:r>
              <a:rPr lang="ru-RU" dirty="0" err="1" smtClean="0"/>
              <a:t>Київ</a:t>
            </a:r>
            <a:r>
              <a:rPr lang="ru-RU" dirty="0" smtClean="0"/>
              <a:t> : </a:t>
            </a:r>
            <a:r>
              <a:rPr lang="ru-RU" dirty="0" err="1" smtClean="0"/>
              <a:t>Знання</a:t>
            </a:r>
            <a:r>
              <a:rPr lang="ru-RU" dirty="0" smtClean="0"/>
              <a:t>, 2014. - 208 с.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uk-UA" dirty="0" smtClean="0"/>
              <a:t>У </a:t>
            </a:r>
            <a:r>
              <a:rPr lang="uk-UA" dirty="0"/>
              <a:t>повісті "Людина" перед читачем постає освічена, шляхетна дівчина, вихована у дусі новітніх ідей сучасної Європи, що відстоює своє право самостійно обирати власну долю. Але її життя скла дається драматично. Письменниця весь час тримає читача під впливом магічної сили своєї оповіді, і йому потрібно самому знайти відповідь на питання, що треба зробити, аби героїня повісті була щасливою.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3714776" cy="58959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4643438" y="785794"/>
            <a:ext cx="4000528" cy="53553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b="1" dirty="0" err="1" smtClean="0"/>
              <a:t>Кобилянська</a:t>
            </a:r>
            <a:r>
              <a:rPr lang="ru-RU" b="1" dirty="0" smtClean="0"/>
              <a:t> О.</a:t>
            </a:r>
            <a:r>
              <a:rPr lang="ru-RU" dirty="0" smtClean="0"/>
              <a:t> </a:t>
            </a:r>
            <a:r>
              <a:rPr lang="ru-RU" dirty="0" smtClean="0"/>
              <a:t>Аристократка </a:t>
            </a:r>
            <a:r>
              <a:rPr lang="ru-RU" dirty="0" smtClean="0"/>
              <a:t>: </a:t>
            </a:r>
            <a:r>
              <a:rPr lang="ru-RU" dirty="0" err="1" smtClean="0"/>
              <a:t>оповідання</a:t>
            </a:r>
            <a:r>
              <a:rPr lang="ru-RU" dirty="0" smtClean="0"/>
              <a:t>, </a:t>
            </a:r>
            <a:r>
              <a:rPr lang="ru-RU" dirty="0" err="1" smtClean="0"/>
              <a:t>повісті</a:t>
            </a:r>
            <a:r>
              <a:rPr lang="ru-RU" dirty="0" smtClean="0"/>
              <a:t>/ Ольга </a:t>
            </a:r>
            <a:r>
              <a:rPr lang="ru-RU" dirty="0" err="1" smtClean="0"/>
              <a:t>Кобилянська</a:t>
            </a:r>
            <a:r>
              <a:rPr lang="ru-RU" dirty="0" smtClean="0"/>
              <a:t>.—</a:t>
            </a:r>
            <a:r>
              <a:rPr lang="ru-RU" dirty="0" err="1" smtClean="0"/>
              <a:t>Київ</a:t>
            </a:r>
            <a:r>
              <a:rPr lang="ru-RU" dirty="0" smtClean="0"/>
              <a:t> </a:t>
            </a:r>
            <a:r>
              <a:rPr lang="ru-RU" dirty="0" smtClean="0"/>
              <a:t>: </a:t>
            </a:r>
            <a:r>
              <a:rPr lang="ru-RU" dirty="0" err="1" smtClean="0"/>
              <a:t>Основи</a:t>
            </a:r>
            <a:r>
              <a:rPr lang="ru-RU" dirty="0" smtClean="0"/>
              <a:t>, 2001. – 697 </a:t>
            </a:r>
            <a:r>
              <a:rPr lang="ru-RU" dirty="0" smtClean="0"/>
              <a:t>с.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uk-UA" dirty="0" smtClean="0"/>
              <a:t>До </a:t>
            </a:r>
            <a:r>
              <a:rPr lang="uk-UA" dirty="0" smtClean="0"/>
              <a:t>збірки ввійшли повісті та оповідання письменниці про життя буковинської інтелігенції та селянства.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14422"/>
            <a:ext cx="3000396" cy="464346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4786314" y="1571612"/>
            <a:ext cx="3643338" cy="40005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uk-UA" dirty="0" smtClean="0"/>
              <a:t> Врублевська В. В.  </a:t>
            </a:r>
            <a:r>
              <a:rPr lang="uk-UA" dirty="0" err="1" smtClean="0"/>
              <a:t>Шарітка</a:t>
            </a:r>
            <a:r>
              <a:rPr lang="uk-UA" dirty="0" smtClean="0"/>
              <a:t> з </a:t>
            </a:r>
            <a:r>
              <a:rPr lang="uk-UA" dirty="0" err="1" smtClean="0"/>
              <a:t>Рунгу</a:t>
            </a:r>
            <a:r>
              <a:rPr lang="uk-UA" dirty="0" smtClean="0"/>
              <a:t> : біогр. роман про Ольгу Кобилянську / </a:t>
            </a:r>
            <a:r>
              <a:rPr lang="uk-UA" dirty="0" smtClean="0"/>
              <a:t>В.. </a:t>
            </a:r>
            <a:r>
              <a:rPr lang="uk-UA" dirty="0" smtClean="0"/>
              <a:t>Врублевська. – </a:t>
            </a:r>
            <a:r>
              <a:rPr lang="uk-UA" dirty="0" smtClean="0"/>
              <a:t>Київ </a:t>
            </a:r>
            <a:r>
              <a:rPr lang="uk-UA" dirty="0" smtClean="0"/>
              <a:t>: Академія, 2007. – 512 с. – (Автографи часу).</a:t>
            </a:r>
          </a:p>
          <a:p>
            <a:pPr algn="just"/>
            <a:r>
              <a:rPr lang="uk-UA" dirty="0" smtClean="0"/>
              <a:t> </a:t>
            </a:r>
          </a:p>
          <a:p>
            <a:r>
              <a:rPr lang="uk-UA" dirty="0" smtClean="0"/>
              <a:t>   Ольга Кобилянська, як і герої її творів, любила свої мрії, любила рідних, друзів. Любила… </a:t>
            </a:r>
            <a:r>
              <a:rPr lang="uk-UA" dirty="0" smtClean="0"/>
              <a:t>Переборювала  обставини</a:t>
            </a:r>
            <a:r>
              <a:rPr lang="uk-UA" dirty="0" smtClean="0"/>
              <a:t>, нерідко-і себе. Все вона прощала, все терпіла. ЇЇ унікальне життя є основою роману.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85860"/>
            <a:ext cx="2982373" cy="374656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4500562" y="500042"/>
            <a:ext cx="4143404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 </a:t>
            </a:r>
            <a:r>
              <a:rPr lang="uk-UA" dirty="0" err="1" smtClean="0"/>
              <a:t>Панчук</a:t>
            </a:r>
            <a:r>
              <a:rPr lang="uk-UA" dirty="0" smtClean="0"/>
              <a:t>  Е.М. </a:t>
            </a:r>
            <a:r>
              <a:rPr lang="uk-UA" dirty="0" smtClean="0"/>
              <a:t>    Гірська орлиця </a:t>
            </a:r>
            <a:r>
              <a:rPr lang="uk-UA" dirty="0" smtClean="0"/>
              <a:t> </a:t>
            </a:r>
            <a:r>
              <a:rPr lang="uk-UA" dirty="0" smtClean="0"/>
              <a:t>: спогади / Е. </a:t>
            </a:r>
            <a:r>
              <a:rPr lang="uk-UA" dirty="0" smtClean="0"/>
              <a:t>М. </a:t>
            </a:r>
            <a:r>
              <a:rPr lang="uk-UA" dirty="0" err="1" smtClean="0"/>
              <a:t>Панчук</a:t>
            </a:r>
            <a:r>
              <a:rPr lang="uk-UA" dirty="0" smtClean="0"/>
              <a:t>. - Ужгород : Карпати, 1976. </a:t>
            </a:r>
            <a:r>
              <a:rPr lang="uk-UA" dirty="0" smtClean="0"/>
              <a:t>- 124 с. 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2143116"/>
            <a:ext cx="4500594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Про </a:t>
            </a:r>
            <a:r>
              <a:rPr lang="uk-UA" dirty="0" smtClean="0"/>
              <a:t>найглибші болі </a:t>
            </a:r>
            <a:r>
              <a:rPr lang="uk-UA" dirty="0" smtClean="0"/>
              <a:t>та найвищі радощі письменниці, яка жила думами і мріями свого народу, розповідає один з найближчих її помічників, нині науковий працівник Чернівецького </a:t>
            </a:r>
            <a:r>
              <a:rPr lang="uk-UA" dirty="0" smtClean="0"/>
              <a:t>літературно-меморіального </a:t>
            </a:r>
            <a:r>
              <a:rPr lang="uk-UA" dirty="0" smtClean="0"/>
              <a:t>музею Ольги Кобилянської. Фотоілюстрації на окремих аркушах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405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Віртуальна книжкова виставка Ольга Кобилянська-царівна української  прози ( до160-річчя від дня народження)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Віртуальна книжкова виставка Ольга Кобилянська-царівна української  прози ( до160-річчя від дня народження)</dc:title>
  <dc:creator>Маяцька</dc:creator>
  <cp:lastModifiedBy>Маяцька</cp:lastModifiedBy>
  <cp:revision>34</cp:revision>
  <dcterms:created xsi:type="dcterms:W3CDTF">2023-11-22T13:11:46Z</dcterms:created>
  <dcterms:modified xsi:type="dcterms:W3CDTF">2023-11-23T13:10:03Z</dcterms:modified>
</cp:coreProperties>
</file>