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64" r:id="rId3"/>
    <p:sldId id="289" r:id="rId4"/>
    <p:sldId id="290" r:id="rId5"/>
    <p:sldId id="270" r:id="rId6"/>
    <p:sldId id="271" r:id="rId7"/>
    <p:sldId id="258" r:id="rId8"/>
    <p:sldId id="259" r:id="rId9"/>
    <p:sldId id="278" r:id="rId10"/>
    <p:sldId id="281" r:id="rId11"/>
    <p:sldId id="282" r:id="rId12"/>
    <p:sldId id="285" r:id="rId13"/>
    <p:sldId id="272" r:id="rId14"/>
    <p:sldId id="296" r:id="rId15"/>
    <p:sldId id="275" r:id="rId16"/>
    <p:sldId id="286" r:id="rId17"/>
    <p:sldId id="287" r:id="rId18"/>
    <p:sldId id="273" r:id="rId19"/>
    <p:sldId id="293" r:id="rId20"/>
    <p:sldId id="265" r:id="rId21"/>
    <p:sldId id="295" r:id="rId22"/>
    <p:sldId id="260" r:id="rId23"/>
    <p:sldId id="301" r:id="rId24"/>
    <p:sldId id="257" r:id="rId25"/>
    <p:sldId id="276" r:id="rId26"/>
    <p:sldId id="303" r:id="rId27"/>
    <p:sldId id="277" r:id="rId28"/>
    <p:sldId id="284" r:id="rId29"/>
    <p:sldId id="274" r:id="rId30"/>
    <p:sldId id="304" r:id="rId31"/>
    <p:sldId id="280" r:id="rId32"/>
    <p:sldId id="294" r:id="rId33"/>
    <p:sldId id="299" r:id="rId34"/>
    <p:sldId id="269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A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06" autoAdjust="0"/>
    <p:restoredTop sz="94660"/>
  </p:normalViewPr>
  <p:slideViewPr>
    <p:cSldViewPr>
      <p:cViewPr>
        <p:scale>
          <a:sx n="75" d="100"/>
          <a:sy n="75" d="100"/>
        </p:scale>
        <p:origin x="-106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C815643-1C14-4D88-9FD1-7174D3F2E103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53AF072-37DF-47B8-B780-0D5CA93120F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5770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A50721-4E9C-485A-93C0-3014FB0241D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19C2A3D-4FC9-4A38-B902-57FDACBB423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EBAD14E-267A-4FA7-AC24-88FFE6ADCAE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163D4-C37E-4180-B7F8-DF4DDBB4D00A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71AAD-F3CB-43D8-B1F1-9639057B9C3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E1BA0-0814-4116-833E-A54A329900B5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CE1D5-7F50-4400-BE96-0B9E0ACC78C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5D190-D9D4-4105-8139-31F1CCBCB9F2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544B1-0779-43A2-8611-BD476424DEF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7A49F-96C4-45EE-9182-905C67EF3E1C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77E1B-61F4-4DDE-A998-183FCDAF156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7EDA8-A32D-4B69-A547-8E6C6B288FDA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93900-D5C0-46B8-AB21-AE9AABBA0A4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06D50-B150-4F17-AA1D-1CB9D8E2DB5D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9792B-001F-42EE-8585-EEAFF153042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844C3-C73B-49D9-BF67-D224835D7B35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9B369-F5F9-459F-B3E4-FA8EE5B9B0B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985A6-543A-45B5-8EC7-776904BC34E9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9DC45-F3ED-48EA-9B36-93B51F96717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EEA83-8D4F-4DC4-8A8D-A1F48B7C300E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F4C30-B25A-4254-9EA1-6C65DD75598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B7AE7-683F-4DA9-A71C-7720A156C322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496C1-62EB-4D6B-BFA2-5E9D04FC920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5290A-3034-4099-804D-3A6DEE129EE4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C2078-2131-4355-B1D8-010D2507B68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cover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215841-966E-48A2-AFFC-96422C255AC6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69A076B-6A82-4D18-8AF2-AD917DB65F9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over dir="ru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52;&#1057;&#1064;\&#1050;&#1086;&#1073;&#1079;&#1072;&#1088;&#1110;%20&#1090;&#1072;%20&#1083;&#1110;&#1088;&#1085;&#1080;&#1082;&#1080;\&#1059;&#1082;&#1088;&#1072;&#1111;&#1085;&#1086;%20&#1084;&#1072;&#1103;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&#1058;&#1110;,&#1097;&#1086;%20&#1087;&#1110;&#1076;&#1082;&#1086;&#1088;&#1080;&#1083;&#1080;%20&#1082;&#1086;&#1089;&#1084;&#1086;&#1089;.pptx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5;&#1091;&#1083;&#1102;&#1081;%20&#1030;&#1074;&#1072;&#1085;%20&#1055;&#1072;&#1074;&#1083;&#1086;&#1074;&#1080;&#1095;.mp4" TargetMode="External"/><Relationship Id="rId5" Type="http://schemas.openxmlformats.org/officeDocument/2006/relationships/image" Target="../media/image32.jpe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hyperlink" Target="&#1054;&#1073;&#1083;&#1080;&#1095;&#1095;&#1103;%20&#1091;&#1082;&#1088;&#1072;&#1111;&#1085;&#1089;&#1100;&#1082;&#1086;&#1111;%20&#1110;&#1089;&#1090;&#1086;&#1088;&#1110;&#1111;.%20&#1028;&#1074;&#1075;&#1077;&#1085;%20&#1055;&#1072;&#1090;&#1086;&#1085;.mp4" TargetMode="External"/><Relationship Id="rId4" Type="http://schemas.openxmlformats.org/officeDocument/2006/relationships/image" Target="../media/image3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kip/" TargetMode="External"/><Relationship Id="rId2" Type="http://schemas.openxmlformats.org/officeDocument/2006/relationships/hyperlink" Target="https://www.google.ua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4928" y="1476359"/>
            <a:ext cx="6143668" cy="3041661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5400" b="1" i="1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Внесок </a:t>
            </a:r>
            <a:r>
              <a:rPr lang="uk-UA" sz="5400" b="1" i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українських учених </a:t>
            </a:r>
            <a:r>
              <a:rPr lang="uk-UA" sz="5400" b="1" i="1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розвиток і  становлення  фізики</a:t>
            </a:r>
            <a:endParaRPr lang="ru-RU" sz="5400" b="1" i="1" dirty="0">
              <a:ln>
                <a:solidFill>
                  <a:srgbClr val="FF0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6013" y="4868863"/>
            <a:ext cx="5500687" cy="82391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sz="2400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7429500" y="0"/>
            <a:ext cx="1768475" cy="1714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857250" cy="1285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34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5"/>
            <a:ext cx="928688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43000"/>
            <a:ext cx="8572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00563"/>
            <a:ext cx="928688" cy="139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572125"/>
            <a:ext cx="8572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952354" y="4786322"/>
            <a:ext cx="3191646" cy="20716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6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214563"/>
            <a:ext cx="928688" cy="139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Україно м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357188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9" name="Rectangle 13"/>
          <p:cNvSpPr>
            <a:spLocks noChangeArrowheads="1"/>
          </p:cNvSpPr>
          <p:nvPr/>
        </p:nvSpPr>
        <p:spPr bwMode="auto">
          <a:xfrm rot="10847695" flipV="1">
            <a:off x="1328738" y="5011738"/>
            <a:ext cx="489426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b="1" dirty="0">
                <a:solidFill>
                  <a:srgbClr val="002060"/>
                </a:solidFill>
              </a:rPr>
              <a:t>Степанець Світлана Анатоліївна</a:t>
            </a:r>
            <a:r>
              <a:rPr lang="uk-UA" b="1" dirty="0"/>
              <a:t>, учитель фізики і математики </a:t>
            </a:r>
            <a:r>
              <a:rPr lang="uk-UA" b="1" dirty="0" err="1"/>
              <a:t>Степанецької</a:t>
            </a:r>
            <a:r>
              <a:rPr lang="uk-UA" b="1" dirty="0"/>
              <a:t> спеціалізованої школи       І-ІІІ ступенів Канівської районної ради Черкаської області</a:t>
            </a:r>
            <a:endParaRPr lang="ru-RU" b="1" dirty="0"/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34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6858016" y="-428652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3558" name="TextBox 14"/>
          <p:cNvSpPr txBox="1">
            <a:spLocks noChangeArrowheads="1"/>
          </p:cNvSpPr>
          <p:nvPr/>
        </p:nvSpPr>
        <p:spPr bwMode="auto">
          <a:xfrm>
            <a:off x="3357563" y="1928813"/>
            <a:ext cx="4786312" cy="290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>
                <a:latin typeface="Calibri" pitchFamily="34" charset="0"/>
              </a:rPr>
              <a:t>Г. К. Суслов</a:t>
            </a:r>
            <a:r>
              <a:rPr lang="uk-UA">
                <a:latin typeface="Calibri" pitchFamily="34" charset="0"/>
              </a:rPr>
              <a:t> </a:t>
            </a:r>
            <a:r>
              <a:rPr lang="uk-UA" sz="2000">
                <a:latin typeface="Calibri" pitchFamily="34" charset="0"/>
              </a:rPr>
              <a:t>– професор Київського університету . Зробив  значний внесок у розвиток механіки  та методів її  викладання. Досліджував окремі питання руху  матеріальних  точок та абсолютно твердих тіл.</a:t>
            </a:r>
            <a:endParaRPr lang="ru-RU" sz="2000">
              <a:latin typeface="Calibri" pitchFamily="34" charset="0"/>
            </a:endParaRPr>
          </a:p>
        </p:txBody>
      </p:sp>
      <p:pic>
        <p:nvPicPr>
          <p:cNvPr id="12" name="Picture 6" descr="http://www.mathsociety.kiev.ua/Suslov_G.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357166"/>
            <a:ext cx="2255630" cy="2680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60" name="TextBox 12"/>
          <p:cNvSpPr txBox="1">
            <a:spLocks noChangeArrowheads="1"/>
          </p:cNvSpPr>
          <p:nvPr/>
        </p:nvSpPr>
        <p:spPr bwMode="auto">
          <a:xfrm>
            <a:off x="1357313" y="3000375"/>
            <a:ext cx="2357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latin typeface="Calibri" pitchFamily="34" charset="0"/>
              </a:rPr>
              <a:t> </a:t>
            </a:r>
            <a:r>
              <a:rPr lang="uk-UA">
                <a:latin typeface="Calibri" pitchFamily="34" charset="0"/>
              </a:rPr>
              <a:t>(1857 – 1835) 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7072330" y="-500090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4582" name="TextBox 6"/>
          <p:cNvSpPr txBox="1">
            <a:spLocks noChangeArrowheads="1"/>
          </p:cNvSpPr>
          <p:nvPr/>
        </p:nvSpPr>
        <p:spPr bwMode="auto">
          <a:xfrm>
            <a:off x="2071688" y="714375"/>
            <a:ext cx="5214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>
              <a:latin typeface="Calibri" pitchFamily="34" charset="0"/>
            </a:endParaRPr>
          </a:p>
          <a:p>
            <a:r>
              <a:rPr lang="uk-UA">
                <a:latin typeface="Calibri" pitchFamily="34" charset="0"/>
              </a:rPr>
              <a:t>  </a:t>
            </a:r>
            <a:endParaRPr lang="ru-RU">
              <a:latin typeface="Calibri" pitchFamily="34" charset="0"/>
            </a:endParaRPr>
          </a:p>
        </p:txBody>
      </p:sp>
      <p:sp>
        <p:nvSpPr>
          <p:cNvPr id="24583" name="TextBox 11"/>
          <p:cNvSpPr txBox="1">
            <a:spLocks noChangeArrowheads="1"/>
          </p:cNvSpPr>
          <p:nvPr/>
        </p:nvSpPr>
        <p:spPr bwMode="auto">
          <a:xfrm>
            <a:off x="1143000" y="1143000"/>
            <a:ext cx="750093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dirty="0" smtClean="0">
                <a:latin typeface="Calibri" pitchFamily="34" charset="0"/>
              </a:rPr>
              <a:t>        У </a:t>
            </a:r>
            <a:r>
              <a:rPr lang="uk-UA" sz="2000" dirty="0">
                <a:latin typeface="Calibri" pitchFamily="34" charset="0"/>
              </a:rPr>
              <a:t>60 - 70-ті роки ХХ ст.  почали працювати ряд інститутів.</a:t>
            </a:r>
          </a:p>
          <a:p>
            <a:pPr algn="just">
              <a:lnSpc>
                <a:spcPct val="150000"/>
              </a:lnSpc>
            </a:pPr>
            <a:r>
              <a:rPr lang="uk-UA" sz="2000" dirty="0">
                <a:latin typeface="Calibri" pitchFamily="34" charset="0"/>
              </a:rPr>
              <a:t>Наукові праці українських учених – механіків набувають </a:t>
            </a:r>
          </a:p>
          <a:p>
            <a:pPr algn="just">
              <a:lnSpc>
                <a:spcPct val="150000"/>
              </a:lnSpc>
            </a:pPr>
            <a:r>
              <a:rPr lang="uk-UA" sz="2000" dirty="0">
                <a:latin typeface="Calibri" pitchFamily="34" charset="0"/>
              </a:rPr>
              <a:t>визнання в усьому  світі.</a:t>
            </a:r>
          </a:p>
          <a:p>
            <a:pPr algn="just">
              <a:lnSpc>
                <a:spcPct val="150000"/>
              </a:lnSpc>
            </a:pPr>
            <a:r>
              <a:rPr lang="uk-UA" sz="2000" dirty="0" smtClean="0">
                <a:latin typeface="Calibri" pitchFamily="34" charset="0"/>
              </a:rPr>
              <a:t>         Сучасні </a:t>
            </a:r>
            <a:r>
              <a:rPr lang="uk-UA" sz="2000" dirty="0">
                <a:latin typeface="Calibri" pitchFamily="34" charset="0"/>
              </a:rPr>
              <a:t>дослідження вчених присвячені проблемам: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uk-UA" sz="2000" dirty="0">
                <a:latin typeface="Calibri" pitchFamily="34" charset="0"/>
              </a:rPr>
              <a:t> Підвищення міцності конструкцій та матеріалів, вивчення фізичних проблем руйнування, що дозволяє підвищити надійність елементів сучасної техніки;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uk-UA" sz="2000" dirty="0">
                <a:latin typeface="Calibri" pitchFamily="34" charset="0"/>
              </a:rPr>
              <a:t> Гідродинаміки споруд та гідротранспорту;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uk-UA" sz="2000" dirty="0">
                <a:latin typeface="Calibri" pitchFamily="34" charset="0"/>
              </a:rPr>
              <a:t> Теорія в</a:t>
            </a:r>
            <a:r>
              <a:rPr lang="en-US" sz="2000" dirty="0">
                <a:latin typeface="Calibri" pitchFamily="34" charset="0"/>
              </a:rPr>
              <a:t>’</a:t>
            </a:r>
            <a:r>
              <a:rPr lang="uk-UA" sz="2000" dirty="0" err="1">
                <a:latin typeface="Calibri" pitchFamily="34" charset="0"/>
              </a:rPr>
              <a:t>язкості</a:t>
            </a:r>
            <a:r>
              <a:rPr lang="uk-UA" sz="2000" dirty="0">
                <a:latin typeface="Calibri" pitchFamily="34" charset="0"/>
              </a:rPr>
              <a:t> рідини;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uk-UA" sz="2000" dirty="0">
                <a:latin typeface="Calibri" pitchFamily="34" charset="0"/>
              </a:rPr>
              <a:t> Динаміка атмосфери.</a:t>
            </a:r>
            <a:endParaRPr lang="ru-RU" sz="2000" dirty="0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6629" name="Прямоугольник 10"/>
          <p:cNvSpPr>
            <a:spLocks noChangeArrowheads="1"/>
          </p:cNvSpPr>
          <p:nvPr/>
        </p:nvSpPr>
        <p:spPr bwMode="auto">
          <a:xfrm>
            <a:off x="4572000" y="4000500"/>
            <a:ext cx="457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Calibri" pitchFamily="34" charset="0"/>
              </a:rPr>
              <a:t>    </a:t>
            </a:r>
          </a:p>
        </p:txBody>
      </p:sp>
      <p:sp>
        <p:nvSpPr>
          <p:cNvPr id="26630" name="TextBox 9"/>
          <p:cNvSpPr txBox="1">
            <a:spLocks noChangeArrowheads="1"/>
          </p:cNvSpPr>
          <p:nvPr/>
        </p:nvSpPr>
        <p:spPr bwMode="auto">
          <a:xfrm>
            <a:off x="1000125" y="1000125"/>
            <a:ext cx="68580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i="1" dirty="0">
                <a:latin typeface="Calibri" pitchFamily="34" charset="0"/>
              </a:rPr>
              <a:t>Розвиток механіки тісно був </a:t>
            </a:r>
            <a:r>
              <a:rPr lang="uk-UA" sz="2400" b="1" i="1" dirty="0" err="1">
                <a:latin typeface="Calibri" pitchFamily="34" charset="0"/>
              </a:rPr>
              <a:t>пов</a:t>
            </a:r>
            <a:r>
              <a:rPr lang="en-US" sz="2400" b="1" i="1" dirty="0">
                <a:latin typeface="Calibri" pitchFamily="34" charset="0"/>
              </a:rPr>
              <a:t>’</a:t>
            </a:r>
            <a:r>
              <a:rPr lang="uk-UA" sz="2400" b="1" i="1" dirty="0" err="1">
                <a:latin typeface="Calibri" pitchFamily="34" charset="0"/>
              </a:rPr>
              <a:t>язаний</a:t>
            </a:r>
            <a:r>
              <a:rPr lang="uk-UA" sz="2400" b="1" i="1" dirty="0">
                <a:latin typeface="Calibri" pitchFamily="34" charset="0"/>
              </a:rPr>
              <a:t> із авіацією та космонавтикою.</a:t>
            </a:r>
          </a:p>
          <a:p>
            <a:endParaRPr lang="uk-UA" sz="2400" b="1" i="1" dirty="0">
              <a:latin typeface="Calibri" pitchFamily="34" charset="0"/>
            </a:endParaRPr>
          </a:p>
          <a:p>
            <a:pPr algn="just"/>
            <a:r>
              <a:rPr lang="uk-UA" sz="2000" dirty="0" smtClean="0">
                <a:latin typeface="Calibri" pitchFamily="34" charset="0"/>
              </a:rPr>
              <a:t>      Протягом </a:t>
            </a:r>
            <a:r>
              <a:rPr lang="uk-UA" sz="2000" dirty="0">
                <a:latin typeface="Calibri" pitchFamily="34" charset="0"/>
              </a:rPr>
              <a:t>1909 – 1912 рр. у Києві було сконструйовано приблизно 40 різних типів експериментальних літаків. Це були конструкції  талановитих українських авіаконструкторів Д.П. Григоровича, Ф.Ш. </a:t>
            </a:r>
            <a:r>
              <a:rPr lang="uk-UA" sz="2000" dirty="0" err="1">
                <a:latin typeface="Calibri" pitchFamily="34" charset="0"/>
              </a:rPr>
              <a:t>Билінкіна</a:t>
            </a:r>
            <a:r>
              <a:rPr lang="uk-UA" sz="2000" dirty="0">
                <a:latin typeface="Calibri" pitchFamily="34" charset="0"/>
              </a:rPr>
              <a:t>, І.І. Сікорського та інших.</a:t>
            </a:r>
          </a:p>
          <a:p>
            <a:pPr algn="just"/>
            <a:r>
              <a:rPr lang="uk-UA" sz="2000" dirty="0">
                <a:latin typeface="Calibri" pitchFamily="34" charset="0"/>
              </a:rPr>
              <a:t>          Київський конструктор  Ф.Ф. </a:t>
            </a:r>
            <a:r>
              <a:rPr lang="uk-UA" sz="2000" dirty="0" err="1">
                <a:latin typeface="Calibri" pitchFamily="34" charset="0"/>
              </a:rPr>
              <a:t>Андерс</a:t>
            </a:r>
            <a:r>
              <a:rPr lang="uk-UA" sz="2000" dirty="0">
                <a:latin typeface="Calibri" pitchFamily="34" charset="0"/>
              </a:rPr>
              <a:t> побудував  у 1909-1912 рр. перший у Росії дирижабль </a:t>
            </a:r>
            <a:r>
              <a:rPr lang="uk-UA" sz="2000" dirty="0" err="1">
                <a:latin typeface="Calibri" pitchFamily="34" charset="0"/>
              </a:rPr>
              <a:t>“Київ”</a:t>
            </a:r>
            <a:r>
              <a:rPr lang="uk-UA" sz="2000" dirty="0">
                <a:latin typeface="Calibri" pitchFamily="34" charset="0"/>
              </a:rPr>
              <a:t>, на якому виконав більше 160 польотів та підняв у повітря понад 200 пасажирів.</a:t>
            </a:r>
          </a:p>
          <a:p>
            <a:pPr algn="just"/>
            <a:r>
              <a:rPr lang="uk-UA" sz="2000" dirty="0">
                <a:latin typeface="Calibri" pitchFamily="34" charset="0"/>
              </a:rPr>
              <a:t>          5 вересня 1912 р. П.М. Нестеров у Києві виконав першу в світі </a:t>
            </a:r>
            <a:r>
              <a:rPr lang="ru-RU" sz="2000" dirty="0">
                <a:latin typeface="Calibri" pitchFamily="34" charset="0"/>
              </a:rPr>
              <a:t>«</a:t>
            </a:r>
            <a:r>
              <a:rPr lang="ru-RU" sz="2000" dirty="0" err="1">
                <a:latin typeface="Calibri" pitchFamily="34" charset="0"/>
              </a:rPr>
              <a:t>мертву</a:t>
            </a:r>
            <a:r>
              <a:rPr lang="ru-RU" sz="2000" dirty="0">
                <a:latin typeface="Calibri" pitchFamily="34" charset="0"/>
              </a:rPr>
              <a:t> петлю» (петля Нестерова).</a:t>
            </a:r>
          </a:p>
        </p:txBody>
      </p:sp>
      <p:pic>
        <p:nvPicPr>
          <p:cNvPr id="13" name="Picture 3" descr="C:\WINDOWS\Temp\Rar$DIa0.134\дирижабл__Киiв.jpg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929198"/>
            <a:ext cx="2600325" cy="1762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32" name="TextBox 11"/>
          <p:cNvSpPr txBox="1">
            <a:spLocks noChangeArrowheads="1"/>
          </p:cNvSpPr>
          <p:nvPr/>
        </p:nvSpPr>
        <p:spPr bwMode="auto">
          <a:xfrm>
            <a:off x="3929063" y="6000750"/>
            <a:ext cx="22875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>
                <a:latin typeface="Calibri" pitchFamily="34" charset="0"/>
              </a:rPr>
              <a:t>Дирижабль “ Київ ”</a:t>
            </a:r>
            <a:endParaRPr lang="ru-RU" sz="2000">
              <a:latin typeface="Calibri" pitchFamily="34" charset="0"/>
            </a:endParaRPr>
          </a:p>
        </p:txBody>
      </p:sp>
      <p:pic>
        <p:nvPicPr>
          <p:cNvPr id="14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7215206" y="-571528"/>
            <a:ext cx="2731476" cy="278608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24" y="571480"/>
            <a:ext cx="2757919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54" name="TextBox 12"/>
          <p:cNvSpPr txBox="1">
            <a:spLocks noChangeArrowheads="1"/>
          </p:cNvSpPr>
          <p:nvPr/>
        </p:nvSpPr>
        <p:spPr bwMode="auto">
          <a:xfrm>
            <a:off x="3786188" y="1071563"/>
            <a:ext cx="4241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400" b="1" dirty="0">
                <a:latin typeface="Calibri" pitchFamily="34" charset="0"/>
                <a:cs typeface="Arial" charset="0"/>
              </a:rPr>
              <a:t> І.І. Сікорський </a:t>
            </a:r>
            <a:r>
              <a:rPr lang="uk-UA" sz="2000" dirty="0">
                <a:latin typeface="Calibri" pitchFamily="34" charset="0"/>
                <a:cs typeface="Arial" charset="0"/>
              </a:rPr>
              <a:t>у 1913-1914 рр. спроектував та побудував найбільші на той час у світі літаки </a:t>
            </a:r>
            <a:r>
              <a:rPr lang="ru-RU" sz="2000" dirty="0">
                <a:latin typeface="Calibri" pitchFamily="34" charset="0"/>
                <a:cs typeface="Arial" charset="0"/>
              </a:rPr>
              <a:t>«Русский Витязь» та «Илья</a:t>
            </a:r>
            <a:r>
              <a:rPr lang="ru-RU" sz="2000" dirty="0">
                <a:cs typeface="Arial" charset="0"/>
              </a:rPr>
              <a:t> </a:t>
            </a:r>
            <a:r>
              <a:rPr lang="ru-RU" sz="2000" dirty="0">
                <a:latin typeface="Calibri" pitchFamily="34" charset="0"/>
                <a:cs typeface="Arial" charset="0"/>
              </a:rPr>
              <a:t>Муромец</a:t>
            </a:r>
            <a:r>
              <a:rPr lang="ru-RU" sz="2000" dirty="0" smtClean="0">
                <a:latin typeface="Calibri" pitchFamily="34" charset="0"/>
                <a:cs typeface="Arial" charset="0"/>
              </a:rPr>
              <a:t>». </a:t>
            </a:r>
            <a:r>
              <a:rPr lang="ru-RU" sz="2000" dirty="0" err="1" smtClean="0">
                <a:latin typeface="Calibri" pitchFamily="34" charset="0"/>
                <a:cs typeface="Arial" charset="0"/>
              </a:rPr>
              <a:t>Сконструював</a:t>
            </a:r>
            <a:r>
              <a:rPr lang="ru-RU" sz="2000" dirty="0" smtClean="0">
                <a:latin typeface="Calibri" pitchFamily="34" charset="0"/>
                <a:cs typeface="Arial" charset="0"/>
              </a:rPr>
              <a:t> </a:t>
            </a:r>
            <a:r>
              <a:rPr lang="ru-RU" sz="2000" dirty="0">
                <a:latin typeface="Calibri" pitchFamily="34" charset="0"/>
                <a:cs typeface="Arial" charset="0"/>
              </a:rPr>
              <a:t>перший у </a:t>
            </a:r>
            <a:r>
              <a:rPr lang="ru-RU" sz="2000" dirty="0" err="1">
                <a:latin typeface="Calibri" pitchFamily="34" charset="0"/>
                <a:cs typeface="Arial" charset="0"/>
              </a:rPr>
              <a:t>світі</a:t>
            </a:r>
            <a:r>
              <a:rPr lang="ru-RU" sz="2000" dirty="0">
                <a:latin typeface="Calibri" pitchFamily="34" charset="0"/>
                <a:cs typeface="Arial" charset="0"/>
              </a:rPr>
              <a:t> </a:t>
            </a:r>
            <a:r>
              <a:rPr lang="ru-RU" sz="2000" dirty="0" err="1">
                <a:latin typeface="Calibri" pitchFamily="34" charset="0"/>
                <a:cs typeface="Arial" charset="0"/>
              </a:rPr>
              <a:t>чотирьохмоторний</a:t>
            </a:r>
            <a:r>
              <a:rPr lang="ru-RU" sz="2000" dirty="0">
                <a:latin typeface="Calibri" pitchFamily="34" charset="0"/>
                <a:cs typeface="Arial" charset="0"/>
              </a:rPr>
              <a:t> </a:t>
            </a:r>
            <a:r>
              <a:rPr lang="ru-RU" sz="2000" dirty="0" err="1" smtClean="0">
                <a:latin typeface="Calibri" pitchFamily="34" charset="0"/>
                <a:cs typeface="Arial" charset="0"/>
              </a:rPr>
              <a:t>літак</a:t>
            </a:r>
            <a:r>
              <a:rPr lang="ru-RU" sz="2000" dirty="0" smtClean="0">
                <a:latin typeface="Calibri" pitchFamily="34" charset="0"/>
                <a:cs typeface="Arial" charset="0"/>
              </a:rPr>
              <a:t>.</a:t>
            </a:r>
            <a:endParaRPr lang="ru-RU" sz="2000" dirty="0">
              <a:latin typeface="Calibri" pitchFamily="34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43063" y="2928938"/>
            <a:ext cx="13811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(1889–1972)</a:t>
            </a:r>
            <a:endParaRPr lang="ru-RU" dirty="0">
              <a:latin typeface="+mn-lt"/>
            </a:endParaRPr>
          </a:p>
        </p:txBody>
      </p:sp>
      <p:pic>
        <p:nvPicPr>
          <p:cNvPr id="2050" name="Picture 2" descr="C:\WINDOWS\Temp\Rar$DIa0.008\14082007-Illya-Muromec-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4071942"/>
            <a:ext cx="3585691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57" name="TextBox 15"/>
          <p:cNvSpPr txBox="1">
            <a:spLocks noChangeArrowheads="1"/>
          </p:cNvSpPr>
          <p:nvPr/>
        </p:nvSpPr>
        <p:spPr bwMode="auto">
          <a:xfrm>
            <a:off x="1714500" y="6000750"/>
            <a:ext cx="1955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  <a:cs typeface="Arial" charset="0"/>
              </a:rPr>
              <a:t>«Илья Муромец».</a:t>
            </a:r>
            <a:endParaRPr lang="ru-RU">
              <a:latin typeface="Calibri" pitchFamily="34" charset="0"/>
            </a:endParaRPr>
          </a:p>
        </p:txBody>
      </p:sp>
      <p:pic>
        <p:nvPicPr>
          <p:cNvPr id="2051" name="Picture 3" descr="C:\WINDOWS\Temp\Rar$DIa0.177\Русский_Витяз_.jpg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4071942"/>
            <a:ext cx="355581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59" name="TextBox 18"/>
          <p:cNvSpPr txBox="1">
            <a:spLocks noChangeArrowheads="1"/>
          </p:cNvSpPr>
          <p:nvPr/>
        </p:nvSpPr>
        <p:spPr bwMode="auto">
          <a:xfrm>
            <a:off x="5715000" y="6000750"/>
            <a:ext cx="19573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  <a:cs typeface="Arial" charset="0"/>
              </a:rPr>
              <a:t>«Русский Витязь» </a:t>
            </a:r>
            <a:endParaRPr lang="ru-RU">
              <a:latin typeface="Calibri" pitchFamily="34" charset="0"/>
            </a:endParaRPr>
          </a:p>
        </p:txBody>
      </p:sp>
      <p:pic>
        <p:nvPicPr>
          <p:cNvPr id="1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7429520" y="-500090"/>
            <a:ext cx="2445724" cy="228601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57222" y="314324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85776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8677" name="Прямоугольник 9"/>
          <p:cNvSpPr>
            <a:spLocks noChangeArrowheads="1"/>
          </p:cNvSpPr>
          <p:nvPr/>
        </p:nvSpPr>
        <p:spPr bwMode="auto">
          <a:xfrm>
            <a:off x="3214688" y="1143000"/>
            <a:ext cx="500062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latin typeface="Calibri" pitchFamily="34" charset="0"/>
              </a:rPr>
              <a:t> </a:t>
            </a:r>
            <a:r>
              <a:rPr lang="uk-UA" sz="2400" b="1">
                <a:latin typeface="Calibri" pitchFamily="34" charset="0"/>
              </a:rPr>
              <a:t>О.К. Антонов – </a:t>
            </a:r>
            <a:r>
              <a:rPr lang="uk-UA" sz="2000">
                <a:latin typeface="Calibri" pitchFamily="34" charset="0"/>
              </a:rPr>
              <a:t>видатний український авіаконструктор. Під керівництвом Антонова, а також його учнів- послідовників було спроектовано 20 типів літаків та більше 80 їх модифікацій. Одержали широке  застосування транспортні літаки Ан-8, Ан-17, Ан-26, Ан-32, Ан-72, а також пасажирські літаки Ан-10, Ан-24, Ан-28. На літаках з маркою ”Ан” установлено понад 300 світових рекордів. </a:t>
            </a:r>
            <a:endParaRPr lang="ru-RU" sz="2000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uk-UA">
              <a:latin typeface="Calibri" pitchFamily="34" charset="0"/>
            </a:endParaRPr>
          </a:p>
        </p:txBody>
      </p:sp>
      <p:sp>
        <p:nvSpPr>
          <p:cNvPr id="28678" name="Прямоугольник 10"/>
          <p:cNvSpPr>
            <a:spLocks noChangeArrowheads="1"/>
          </p:cNvSpPr>
          <p:nvPr/>
        </p:nvSpPr>
        <p:spPr bwMode="auto">
          <a:xfrm>
            <a:off x="1357313" y="2786063"/>
            <a:ext cx="1385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alibri" pitchFamily="34" charset="0"/>
              </a:rPr>
              <a:t>(1906 -1984)</a:t>
            </a:r>
            <a:endParaRPr lang="ru-RU">
              <a:latin typeface="Calibri" pitchFamily="34" charset="0"/>
            </a:endParaRPr>
          </a:p>
        </p:txBody>
      </p:sp>
      <p:pic>
        <p:nvPicPr>
          <p:cNvPr id="13" name="Picture 4" descr="ANTONOV"/>
          <p:cNvPicPr>
            <a:picLocks noChangeAspect="1" noChangeArrowheads="1"/>
          </p:cNvPicPr>
          <p:nvPr/>
        </p:nvPicPr>
        <p:blipFill>
          <a:blip r:embed="rId3"/>
          <a:srcRect l="12500" r="9999"/>
          <a:stretch>
            <a:fillRect/>
          </a:stretch>
        </p:blipFill>
        <p:spPr bwMode="auto">
          <a:xfrm>
            <a:off x="857224" y="357166"/>
            <a:ext cx="2214578" cy="2286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6" descr="imag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4643446"/>
            <a:ext cx="2500330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7" descr="images (73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4714884"/>
            <a:ext cx="2878924" cy="1339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5" descr="images (49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4714884"/>
            <a:ext cx="2286016" cy="1540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7143768" y="-642966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9701" name="TextBox 12"/>
          <p:cNvSpPr txBox="1">
            <a:spLocks noChangeArrowheads="1"/>
          </p:cNvSpPr>
          <p:nvPr/>
        </p:nvSpPr>
        <p:spPr bwMode="auto">
          <a:xfrm>
            <a:off x="785813" y="714375"/>
            <a:ext cx="70008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dirty="0">
                <a:latin typeface="Calibri" pitchFamily="34" charset="0"/>
              </a:rPr>
              <a:t>  </a:t>
            </a:r>
            <a:r>
              <a:rPr lang="uk-UA" dirty="0" smtClean="0">
                <a:latin typeface="Calibri" pitchFamily="34" charset="0"/>
              </a:rPr>
              <a:t>      </a:t>
            </a:r>
            <a:r>
              <a:rPr lang="uk-UA" sz="2000" dirty="0">
                <a:latin typeface="Calibri" pitchFamily="34" charset="0"/>
              </a:rPr>
              <a:t>Видатні вчені та конструктори України зробили значний внесок у розвиток космонавтики.  Серед них М.І. Кибальчич (1853 – 1881 ), Ю.В. Кондратюк (О.І.</a:t>
            </a:r>
            <a:r>
              <a:rPr lang="uk-UA" sz="2000" dirty="0" err="1">
                <a:latin typeface="Calibri" pitchFamily="34" charset="0"/>
              </a:rPr>
              <a:t>Шаргей</a:t>
            </a:r>
            <a:r>
              <a:rPr lang="uk-UA" sz="2000" dirty="0">
                <a:latin typeface="Calibri" pitchFamily="34" charset="0"/>
              </a:rPr>
              <a:t>) (1897 – 1942),   С.П. Корольов (1907 – 1960), В.Н. </a:t>
            </a:r>
            <a:r>
              <a:rPr lang="uk-UA" sz="2000" dirty="0" err="1">
                <a:latin typeface="Calibri" pitchFamily="34" charset="0"/>
              </a:rPr>
              <a:t>Челомей</a:t>
            </a:r>
            <a:r>
              <a:rPr lang="uk-UA" sz="2000" dirty="0">
                <a:latin typeface="Calibri" pitchFamily="34" charset="0"/>
              </a:rPr>
              <a:t>(1914 – 1984),       В.П. Глушко.</a:t>
            </a:r>
          </a:p>
          <a:p>
            <a:r>
              <a:rPr lang="uk-UA" sz="2000" dirty="0">
                <a:latin typeface="Calibri" pitchFamily="34" charset="0"/>
              </a:rPr>
              <a:t>       Днем народження української космонавтики можна вважати 16 березня 1962  р., коли з космодрому Капустин Яр була запущена космічна система.                                                          </a:t>
            </a:r>
            <a:r>
              <a:rPr lang="uk-UA" sz="2000" dirty="0" smtClean="0">
                <a:latin typeface="Calibri" pitchFamily="34" charset="0"/>
              </a:rPr>
              <a:t>             Українські  </a:t>
            </a:r>
            <a:r>
              <a:rPr lang="uk-UA" sz="2000" dirty="0" err="1">
                <a:latin typeface="Calibri" pitchFamily="34" charset="0"/>
              </a:rPr>
              <a:t>ракетобудівельники</a:t>
            </a:r>
            <a:r>
              <a:rPr lang="uk-UA" sz="2000" dirty="0">
                <a:latin typeface="Calibri" pitchFamily="34" charset="0"/>
              </a:rPr>
              <a:t> успішно розробляли</a:t>
            </a:r>
          </a:p>
          <a:p>
            <a:r>
              <a:rPr lang="uk-UA" sz="2000" dirty="0">
                <a:latin typeface="Calibri" pitchFamily="34" charset="0"/>
              </a:rPr>
              <a:t>унікальні ракетоносії </a:t>
            </a:r>
            <a:r>
              <a:rPr lang="uk-UA" sz="2000" dirty="0" err="1">
                <a:latin typeface="Calibri" pitchFamily="34" charset="0"/>
              </a:rPr>
              <a:t>“Циклон”</a:t>
            </a:r>
            <a:r>
              <a:rPr lang="uk-UA" sz="2000" dirty="0">
                <a:latin typeface="Calibri" pitchFamily="34" charset="0"/>
              </a:rPr>
              <a:t> та “ Зеніт ”, приймали участь у створенні космічних апаратів “ </a:t>
            </a:r>
            <a:r>
              <a:rPr lang="uk-UA" sz="2000" dirty="0" err="1">
                <a:latin typeface="Calibri" pitchFamily="34" charset="0"/>
              </a:rPr>
              <a:t>Інтеркосмос”</a:t>
            </a:r>
            <a:r>
              <a:rPr lang="uk-UA" sz="2000" dirty="0">
                <a:latin typeface="Calibri" pitchFamily="34" charset="0"/>
              </a:rPr>
              <a:t>, “ </a:t>
            </a:r>
            <a:r>
              <a:rPr lang="uk-UA" sz="2000" dirty="0" err="1">
                <a:latin typeface="Calibri" pitchFamily="34" charset="0"/>
              </a:rPr>
              <a:t>Океан”</a:t>
            </a:r>
            <a:r>
              <a:rPr lang="uk-UA" sz="2000" dirty="0">
                <a:latin typeface="Calibri" pitchFamily="34" charset="0"/>
              </a:rPr>
              <a:t>, транспортної космічної </a:t>
            </a:r>
            <a:r>
              <a:rPr lang="uk-UA" sz="2000" dirty="0" err="1">
                <a:latin typeface="Calibri" pitchFamily="34" charset="0"/>
              </a:rPr>
              <a:t>системи“</a:t>
            </a:r>
            <a:r>
              <a:rPr lang="uk-UA" sz="2000" dirty="0">
                <a:latin typeface="Calibri" pitchFamily="34" charset="0"/>
              </a:rPr>
              <a:t> </a:t>
            </a:r>
            <a:r>
              <a:rPr lang="uk-UA" sz="2000" dirty="0" err="1">
                <a:latin typeface="Calibri" pitchFamily="34" charset="0"/>
              </a:rPr>
              <a:t>Буран”</a:t>
            </a:r>
            <a:r>
              <a:rPr lang="uk-UA" sz="2000" dirty="0">
                <a:latin typeface="Calibri" pitchFamily="34" charset="0"/>
              </a:rPr>
              <a:t>.</a:t>
            </a:r>
            <a:endParaRPr lang="ru-RU" sz="2000" dirty="0">
              <a:latin typeface="Calibri" pitchFamily="34" charset="0"/>
            </a:endParaRPr>
          </a:p>
        </p:txBody>
      </p:sp>
      <p:pic>
        <p:nvPicPr>
          <p:cNvPr id="297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4500563"/>
            <a:ext cx="1731963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7072330" y="-500090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9704" name="Рисунок 11" descr="Циклон-3_i_8К99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4286250"/>
            <a:ext cx="1714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>
            <a:hlinkClick r:id="rId2" action="ppaction://hlinkpres?slideindex=1&amp;slidetitle="/>
          </p:cNvPr>
          <p:cNvSpPr/>
          <p:nvPr/>
        </p:nvSpPr>
        <p:spPr>
          <a:xfrm rot="21319422">
            <a:off x="4572000" y="4214813"/>
            <a:ext cx="4143375" cy="221456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/>
              <a:t>Хто вони ?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 rot="21328518">
            <a:off x="882111" y="1362051"/>
            <a:ext cx="740138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latin typeface="+mn-lt"/>
              </a:rPr>
              <a:t>Ті,що підкорили космос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latin typeface="+mn-lt"/>
            </a:endParaRPr>
          </a:p>
        </p:txBody>
      </p:sp>
      <p:pic>
        <p:nvPicPr>
          <p:cNvPr id="7" name="Picture 4" descr="05nil042i"/>
          <p:cNvPicPr>
            <a:picLocks noChangeAspect="1" noChangeArrowheads="1"/>
          </p:cNvPicPr>
          <p:nvPr/>
        </p:nvPicPr>
        <p:blipFill>
          <a:blip r:embed="rId4" cstate="print"/>
          <a:srcRect l="10719" r="8892"/>
          <a:stretch>
            <a:fillRect/>
          </a:stretch>
        </p:blipFill>
        <p:spPr bwMode="auto">
          <a:xfrm rot="20775731">
            <a:off x="481588" y="3550055"/>
            <a:ext cx="3214710" cy="32400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3"/>
          <p:cNvSpPr txBox="1">
            <a:spLocks noChangeArrowheads="1"/>
          </p:cNvSpPr>
          <p:nvPr/>
        </p:nvSpPr>
        <p:spPr bwMode="auto">
          <a:xfrm>
            <a:off x="1428750" y="1285875"/>
            <a:ext cx="74295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alibri" pitchFamily="34" charset="0"/>
              </a:rPr>
              <a:t>        </a:t>
            </a:r>
            <a:r>
              <a:rPr lang="uk-UA" sz="2800">
                <a:latin typeface="Calibri" pitchFamily="34" charset="0"/>
              </a:rPr>
              <a:t>Досягнення механіки сприяють розвитку машинобудування та космонавтики, різних видів сучасної техніки і транспорту, сприяють</a:t>
            </a:r>
          </a:p>
          <a:p>
            <a:r>
              <a:rPr lang="uk-UA" sz="2800">
                <a:latin typeface="Calibri" pitchFamily="34" charset="0"/>
              </a:rPr>
              <a:t>створенню нових та технологій виробництва та прискоренню науково – технічного прогресу.</a:t>
            </a:r>
          </a:p>
        </p:txBody>
      </p:sp>
      <p:pic>
        <p:nvPicPr>
          <p:cNvPr id="6" name="Picture 3" descr="C:\WINDOWS\Temp\Rar$DIa0.116\images.jpeg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4714884"/>
            <a:ext cx="2619375" cy="17430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157161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321468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42908" y="4714884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7215206" y="-785842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6858016" y="-428652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2774" name="TextBox 16"/>
          <p:cNvSpPr txBox="1">
            <a:spLocks noChangeArrowheads="1"/>
          </p:cNvSpPr>
          <p:nvPr/>
        </p:nvSpPr>
        <p:spPr bwMode="auto">
          <a:xfrm>
            <a:off x="1643063" y="1214438"/>
            <a:ext cx="5511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4000">
                <a:latin typeface="Calibri" pitchFamily="34" charset="0"/>
              </a:rPr>
              <a:t>Розвиток  молекулярної </a:t>
            </a:r>
          </a:p>
          <a:p>
            <a:pPr algn="ctr"/>
            <a:r>
              <a:rPr lang="uk-UA" sz="4000">
                <a:latin typeface="Calibri" pitchFamily="34" charset="0"/>
              </a:rPr>
              <a:t>фізики в Україні</a:t>
            </a:r>
            <a:endParaRPr lang="ru-RU" sz="4000">
              <a:latin typeface="Calibri" pitchFamily="34" charset="0"/>
            </a:endParaRPr>
          </a:p>
        </p:txBody>
      </p:sp>
      <p:sp>
        <p:nvSpPr>
          <p:cNvPr id="32775" name="TextBox 17"/>
          <p:cNvSpPr txBox="1">
            <a:spLocks noChangeArrowheads="1"/>
          </p:cNvSpPr>
          <p:nvPr/>
        </p:nvSpPr>
        <p:spPr bwMode="auto">
          <a:xfrm>
            <a:off x="1214438" y="3214688"/>
            <a:ext cx="7500937" cy="28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>
                <a:latin typeface="Calibri" pitchFamily="34" charset="0"/>
              </a:rPr>
              <a:t>      </a:t>
            </a:r>
            <a:r>
              <a:rPr lang="uk-UA" sz="2400" dirty="0">
                <a:latin typeface="Calibri" pitchFamily="34" charset="0"/>
              </a:rPr>
              <a:t>Молекулярна фізика в Україні набула розвитку у ХІХ ст. Значним досягненням молекулярної фізики є дослідження завідувача кафедри фізики Київського університету   професора М.П. Авенаріуса та його учнів у другій половині ХІХ ст.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Прямоугольник 3"/>
          <p:cNvSpPr>
            <a:spLocks noChangeArrowheads="1"/>
          </p:cNvSpPr>
          <p:nvPr/>
        </p:nvSpPr>
        <p:spPr bwMode="auto">
          <a:xfrm>
            <a:off x="3214688" y="1444625"/>
            <a:ext cx="5572125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dirty="0">
                <a:latin typeface="Calibri" pitchFamily="34" charset="0"/>
              </a:rPr>
              <a:t>М.П. Авенаріус  </a:t>
            </a:r>
            <a:r>
              <a:rPr lang="uk-UA" sz="2000" dirty="0">
                <a:latin typeface="Calibri" pitchFamily="34" charset="0"/>
              </a:rPr>
              <a:t>–  учень видатного вітчизняного фізика Е.Х. Ленца. У Київському університеті  працював 25 років (1865-1890).  </a:t>
            </a:r>
            <a:r>
              <a:rPr lang="uk-UA" sz="2000" dirty="0" smtClean="0">
                <a:latin typeface="Calibri" pitchFamily="34" charset="0"/>
              </a:rPr>
              <a:t>   Зробив </a:t>
            </a:r>
            <a:r>
              <a:rPr lang="uk-UA" sz="2000" dirty="0">
                <a:latin typeface="Calibri" pitchFamily="34" charset="0"/>
              </a:rPr>
              <a:t>значний внесок  у розвиток фундаментальних досліджень  з фізики</a:t>
            </a:r>
            <a:r>
              <a:rPr lang="uk-UA" sz="2000" dirty="0" smtClean="0">
                <a:latin typeface="Calibri" pitchFamily="34" charset="0"/>
              </a:rPr>
              <a:t>, створив </a:t>
            </a:r>
            <a:r>
              <a:rPr lang="uk-UA" sz="2000" dirty="0">
                <a:latin typeface="Calibri" pitchFamily="34" charset="0"/>
              </a:rPr>
              <a:t>наукову школу молекулярної фізики . Був чудовим  лектором та педагогом</a:t>
            </a:r>
            <a:r>
              <a:rPr lang="uk-UA" sz="2000" dirty="0" smtClean="0">
                <a:latin typeface="Calibri" pitchFamily="34" charset="0"/>
              </a:rPr>
              <a:t>, багато  </a:t>
            </a:r>
            <a:r>
              <a:rPr lang="uk-UA" sz="2000" dirty="0">
                <a:latin typeface="Calibri" pitchFamily="34" charset="0"/>
              </a:rPr>
              <a:t>зробив для вдосконалення методики викладання фізики у Київському університеті. Авенаріус досліджував критичний стан речовини, приділяв значну увагу виявленню фізичної природи цього стану. </a:t>
            </a:r>
          </a:p>
        </p:txBody>
      </p:sp>
      <p:pic>
        <p:nvPicPr>
          <p:cNvPr id="3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7215206" y="-428652"/>
            <a:ext cx="2523926" cy="244641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14324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92919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57222" y="157161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357166"/>
            <a:ext cx="2296222" cy="2857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824" name="TextBox 8"/>
          <p:cNvSpPr txBox="1">
            <a:spLocks noChangeArrowheads="1"/>
          </p:cNvSpPr>
          <p:nvPr/>
        </p:nvSpPr>
        <p:spPr bwMode="auto">
          <a:xfrm>
            <a:off x="1143000" y="3357563"/>
            <a:ext cx="1536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alibri" pitchFamily="34" charset="0"/>
              </a:rPr>
              <a:t>(1833 – 1895) 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6858016" y="-428652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164305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3286124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3" name="TextBox 12"/>
          <p:cNvSpPr txBox="1"/>
          <p:nvPr/>
        </p:nvSpPr>
        <p:spPr>
          <a:xfrm>
            <a:off x="1571604" y="1857364"/>
            <a:ext cx="6601807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 де, </a:t>
            </a:r>
            <a:r>
              <a:rPr lang="uk-UA" sz="4400" b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люде</a:t>
            </a:r>
            <a:r>
              <a:rPr lang="uk-UA" sz="4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наша слава,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Слава  України !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rgbClr val="C00000"/>
                </a:solidFill>
                <a:latin typeface="+mn-lt"/>
              </a:rPr>
              <a:t>                         </a:t>
            </a:r>
            <a:r>
              <a:rPr lang="uk-UA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Т. Г. Шевченко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8" descr="https://encrypted-tbn2.gstatic.com/images?q=tbn:ANd9GcRaZSvPFS8dhgEUtlp6QW_ZvenrkCV_Xomq1kEtqoPaw-MuPD6m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 flipH="1">
            <a:off x="6357950" y="4011294"/>
            <a:ext cx="2214578" cy="2846706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7215206" y="-214338"/>
            <a:ext cx="2523926" cy="244641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5846" name="TextBox 14"/>
          <p:cNvSpPr txBox="1">
            <a:spLocks noChangeArrowheads="1"/>
          </p:cNvSpPr>
          <p:nvPr/>
        </p:nvSpPr>
        <p:spPr bwMode="auto">
          <a:xfrm>
            <a:off x="1428750" y="1000125"/>
            <a:ext cx="62865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latin typeface="Calibri" pitchFamily="34" charset="0"/>
              </a:rPr>
              <a:t>Особливих успіхів досягли учні Авенаріуса, зокрема,</a:t>
            </a:r>
          </a:p>
          <a:p>
            <a:r>
              <a:rPr lang="uk-UA" sz="2000">
                <a:latin typeface="Calibri" pitchFamily="34" charset="0"/>
              </a:rPr>
              <a:t> О.М. Надєждін, який розробив установку для визначення критичних параметрів води та вперше досить точно їх виміряв.</a:t>
            </a:r>
          </a:p>
          <a:p>
            <a:endParaRPr lang="uk-UA" sz="2000">
              <a:latin typeface="Calibri" pitchFamily="34" charset="0"/>
            </a:endParaRPr>
          </a:p>
          <a:p>
            <a:r>
              <a:rPr lang="uk-UA" sz="2000">
                <a:latin typeface="Calibri" pitchFamily="34" charset="0"/>
              </a:rPr>
              <a:t>Видатний фізик, професор Московського університету О.Г. Столєтов писав: </a:t>
            </a:r>
          </a:p>
          <a:p>
            <a:r>
              <a:rPr lang="uk-UA" sz="2000" i="1">
                <a:solidFill>
                  <a:srgbClr val="C00000"/>
                </a:solidFill>
                <a:latin typeface="Calibri" pitchFamily="34" charset="0"/>
              </a:rPr>
              <a:t>      “ Михайлу Петровичу Авенаріусу належить почесне місце і як досліднику, і як учителю. Його ім</a:t>
            </a:r>
            <a:r>
              <a:rPr lang="en-US" sz="2000" i="1">
                <a:solidFill>
                  <a:srgbClr val="C00000"/>
                </a:solidFill>
                <a:latin typeface="Calibri" pitchFamily="34" charset="0"/>
              </a:rPr>
              <a:t>’</a:t>
            </a:r>
            <a:r>
              <a:rPr lang="uk-UA" sz="2000" i="1">
                <a:solidFill>
                  <a:srgbClr val="C00000"/>
                </a:solidFill>
                <a:latin typeface="Calibri" pitchFamily="34" charset="0"/>
              </a:rPr>
              <a:t>я не повинно бути забуто і в науці всесвітній”</a:t>
            </a:r>
            <a:endParaRPr lang="ru-RU" sz="2000" i="1">
              <a:solidFill>
                <a:srgbClr val="C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Прямоугольник 3"/>
          <p:cNvSpPr>
            <a:spLocks noChangeArrowheads="1"/>
          </p:cNvSpPr>
          <p:nvPr/>
        </p:nvSpPr>
        <p:spPr bwMode="auto">
          <a:xfrm>
            <a:off x="3143250" y="1428750"/>
            <a:ext cx="542925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400" b="1">
                <a:latin typeface="Calibri" pitchFamily="34" charset="0"/>
              </a:rPr>
              <a:t>М.М. Шіллер </a:t>
            </a:r>
            <a:r>
              <a:rPr lang="uk-UA" sz="2000">
                <a:latin typeface="Calibri" pitchFamily="34" charset="0"/>
              </a:rPr>
              <a:t> протягом 27 років викладав у Київському університеті курси теоретичної  та експериментальної фізики , а також механічну  теорію теплоти. Наукова діяльність Шіллера відноситься до різних розділів фізики, зокрема, термодинаміки. Незалежно від англійського фізика У. Томсона встановив залежність тиску насиченої пари від форми меніску. (Закон Томсона – Шіллера). Розробив метод визначення діалектричної проникливості.</a:t>
            </a:r>
            <a:endParaRPr lang="ru-RU" sz="2000">
              <a:latin typeface="Calibri" pitchFamily="34" charset="0"/>
            </a:endParaRPr>
          </a:p>
        </p:txBody>
      </p:sp>
      <p:pic>
        <p:nvPicPr>
          <p:cNvPr id="6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7286644" y="-571528"/>
            <a:ext cx="2523926" cy="244641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321468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485776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164305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714356"/>
            <a:ext cx="1928825" cy="2644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872" name="Прямоугольник 11"/>
          <p:cNvSpPr>
            <a:spLocks noChangeArrowheads="1"/>
          </p:cNvSpPr>
          <p:nvPr/>
        </p:nvSpPr>
        <p:spPr bwMode="auto">
          <a:xfrm>
            <a:off x="1571625" y="3500438"/>
            <a:ext cx="14382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alibri" pitchFamily="34" charset="0"/>
              </a:rPr>
              <a:t>(1848- 1910) 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6717378" y="-428651"/>
            <a:ext cx="3021754" cy="292895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7894" name="TextBox 14"/>
          <p:cNvSpPr txBox="1">
            <a:spLocks noChangeArrowheads="1"/>
          </p:cNvSpPr>
          <p:nvPr/>
        </p:nvSpPr>
        <p:spPr bwMode="auto">
          <a:xfrm>
            <a:off x="1785938" y="13573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3" name="Picture 4" descr="imag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785793"/>
            <a:ext cx="1785949" cy="2470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896" name="Прямоугольник 16"/>
          <p:cNvSpPr>
            <a:spLocks noChangeArrowheads="1"/>
          </p:cNvSpPr>
          <p:nvPr/>
        </p:nvSpPr>
        <p:spPr bwMode="auto">
          <a:xfrm>
            <a:off x="2714625" y="714375"/>
            <a:ext cx="5000625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000" b="1" dirty="0">
                <a:latin typeface="Calibri" pitchFamily="34" charset="0"/>
              </a:rPr>
              <a:t>І.П. Пулюй </a:t>
            </a:r>
            <a:r>
              <a:rPr lang="uk-UA" sz="2000" dirty="0">
                <a:latin typeface="Calibri" pitchFamily="34" charset="0"/>
              </a:rPr>
              <a:t>– видатний український фізик  </a:t>
            </a:r>
            <a:r>
              <a:rPr lang="ru-RU" sz="2000" dirty="0" err="1">
                <a:latin typeface="Calibri" pitchFamily="34" charset="0"/>
              </a:rPr>
              <a:t>Народився</a:t>
            </a:r>
            <a:r>
              <a:rPr lang="ru-RU" sz="2000" dirty="0">
                <a:latin typeface="Calibri" pitchFamily="34" charset="0"/>
              </a:rPr>
              <a:t> на </a:t>
            </a:r>
            <a:r>
              <a:rPr lang="ru-RU" sz="2000" dirty="0" err="1">
                <a:latin typeface="Calibri" pitchFamily="34" charset="0"/>
              </a:rPr>
              <a:t>Тернопільщині</a:t>
            </a:r>
            <a:r>
              <a:rPr lang="ru-RU" sz="2000" dirty="0">
                <a:latin typeface="Calibri" pitchFamily="34" charset="0"/>
              </a:rPr>
              <a:t>. </a:t>
            </a:r>
            <a:r>
              <a:rPr lang="ru-RU" sz="2000" dirty="0" err="1">
                <a:latin typeface="Calibri" pitchFamily="34" charset="0"/>
              </a:rPr>
              <a:t>Саме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він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отримав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перші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високоякісні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рентгенограми</a:t>
            </a:r>
            <a:r>
              <a:rPr lang="ru-RU" sz="2000" dirty="0">
                <a:latin typeface="Calibri" pitchFamily="34" charset="0"/>
              </a:rPr>
              <a:t>. </a:t>
            </a:r>
            <a:r>
              <a:rPr lang="ru-RU" sz="2000" dirty="0" err="1">
                <a:latin typeface="Calibri" pitchFamily="34" charset="0"/>
              </a:rPr>
              <a:t>Усі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експерименти</a:t>
            </a:r>
            <a:r>
              <a:rPr lang="ru-RU" sz="2000" dirty="0">
                <a:latin typeface="Calibri" pitchFamily="34" charset="0"/>
              </a:rPr>
              <a:t>  проводив </a:t>
            </a:r>
            <a:r>
              <a:rPr lang="ru-RU" sz="2000" dirty="0" err="1">
                <a:latin typeface="Calibri" pitchFamily="34" charset="0"/>
              </a:rPr>
              <a:t>із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вакуумними</a:t>
            </a:r>
            <a:r>
              <a:rPr lang="ru-RU" sz="2000" dirty="0">
                <a:latin typeface="Calibri" pitchFamily="34" charset="0"/>
              </a:rPr>
              <a:t> трубками </a:t>
            </a:r>
            <a:r>
              <a:rPr lang="ru-RU" sz="2000" dirty="0" err="1">
                <a:latin typeface="Calibri" pitchFamily="34" charset="0"/>
              </a:rPr>
              <a:t>власної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конструкції</a:t>
            </a:r>
            <a:r>
              <a:rPr lang="ru-RU" sz="2000" dirty="0">
                <a:latin typeface="Calibri" pitchFamily="34" charset="0"/>
              </a:rPr>
              <a:t>. </a:t>
            </a:r>
            <a:r>
              <a:rPr lang="ru-RU" sz="2000" dirty="0" err="1">
                <a:latin typeface="Calibri" pitchFamily="34" charset="0"/>
              </a:rPr>
              <a:t>Він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приділяв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увагу</a:t>
            </a:r>
            <a:r>
              <a:rPr lang="ru-RU" sz="2000" dirty="0">
                <a:latin typeface="Calibri" pitchFamily="34" charset="0"/>
              </a:rPr>
              <a:t>  проблемам </a:t>
            </a:r>
            <a:r>
              <a:rPr lang="ru-RU" sz="2000" dirty="0" err="1">
                <a:latin typeface="Calibri" pitchFamily="34" charset="0"/>
              </a:rPr>
              <a:t>молекулярної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фізики</a:t>
            </a:r>
            <a:r>
              <a:rPr lang="ru-RU" sz="2000" dirty="0">
                <a:latin typeface="Calibri" pitchFamily="34" charset="0"/>
              </a:rPr>
              <a:t>, </a:t>
            </a:r>
            <a:r>
              <a:rPr lang="ru-RU" sz="2000" dirty="0" err="1">
                <a:latin typeface="Calibri" pitchFamily="34" charset="0"/>
              </a:rPr>
              <a:t>дослідженню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властивостей</a:t>
            </a:r>
            <a:r>
              <a:rPr lang="ru-RU" sz="2000" dirty="0">
                <a:latin typeface="Calibri" pitchFamily="34" charset="0"/>
              </a:rPr>
              <a:t>  </a:t>
            </a:r>
            <a:r>
              <a:rPr lang="ru-RU" sz="2000" dirty="0" err="1">
                <a:latin typeface="Calibri" pitchFamily="34" charset="0"/>
              </a:rPr>
              <a:t>катодних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променів</a:t>
            </a:r>
            <a:r>
              <a:rPr lang="ru-RU" sz="2000" dirty="0">
                <a:latin typeface="Calibri" pitchFamily="34" charset="0"/>
              </a:rPr>
              <a:t>, першим </a:t>
            </a:r>
            <a:r>
              <a:rPr lang="ru-RU" sz="2000" dirty="0" err="1">
                <a:latin typeface="Calibri" pitchFamily="34" charset="0"/>
              </a:rPr>
              <a:t>дослідив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світіння</a:t>
            </a:r>
            <a:r>
              <a:rPr lang="ru-RU" sz="2000" dirty="0">
                <a:latin typeface="Calibri" pitchFamily="34" charset="0"/>
              </a:rPr>
              <a:t> неону. </a:t>
            </a:r>
            <a:r>
              <a:rPr lang="ru-RU" sz="2000" dirty="0" smtClean="0">
                <a:latin typeface="Calibri" pitchFamily="34" charset="0"/>
              </a:rPr>
              <a:t> За </a:t>
            </a:r>
            <a:r>
              <a:rPr lang="ru-RU" sz="2000" dirty="0" err="1">
                <a:latin typeface="Calibri" pitchFamily="34" charset="0"/>
              </a:rPr>
              <a:t>участі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Пулюя</a:t>
            </a:r>
            <a:r>
              <a:rPr lang="ru-RU" sz="2000" dirty="0">
                <a:latin typeface="Calibri" pitchFamily="34" charset="0"/>
              </a:rPr>
              <a:t> введено в </a:t>
            </a:r>
            <a:r>
              <a:rPr lang="ru-RU" sz="2000" dirty="0" err="1">
                <a:latin typeface="Calibri" pitchFamily="34" charset="0"/>
              </a:rPr>
              <a:t>дію</a:t>
            </a:r>
            <a:r>
              <a:rPr lang="ru-RU" sz="2000" dirty="0">
                <a:latin typeface="Calibri" pitchFamily="34" charset="0"/>
              </a:rPr>
              <a:t> першу в </a:t>
            </a:r>
            <a:r>
              <a:rPr lang="ru-RU" sz="2000" dirty="0" err="1">
                <a:latin typeface="Calibri" pitchFamily="34" charset="0"/>
              </a:rPr>
              <a:t>Європі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електростанцію</a:t>
            </a:r>
            <a:r>
              <a:rPr lang="ru-RU" sz="2000" dirty="0">
                <a:latin typeface="Calibri" pitchFamily="34" charset="0"/>
              </a:rPr>
              <a:t>, </a:t>
            </a:r>
            <a:r>
              <a:rPr lang="ru-RU" sz="2000" dirty="0" err="1">
                <a:latin typeface="Calibri" pitchFamily="34" charset="0"/>
              </a:rPr>
              <a:t>що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виробляла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змінний</a:t>
            </a:r>
            <a:r>
              <a:rPr lang="ru-RU" sz="2000" dirty="0">
                <a:latin typeface="Calibri" pitchFamily="34" charset="0"/>
              </a:rPr>
              <a:t> струм. </a:t>
            </a:r>
            <a:r>
              <a:rPr lang="ru-RU" sz="2000" dirty="0" err="1">
                <a:latin typeface="Calibri" pitchFamily="34" charset="0"/>
              </a:rPr>
              <a:t>Сконструював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електричні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лампи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освітлення</a:t>
            </a:r>
            <a:r>
              <a:rPr lang="ru-RU" sz="2000" dirty="0">
                <a:latin typeface="Calibri" pitchFamily="34" charset="0"/>
              </a:rPr>
              <a:t> , </a:t>
            </a:r>
            <a:r>
              <a:rPr lang="ru-RU" sz="2000" dirty="0" err="1">
                <a:latin typeface="Calibri" pitchFamily="34" charset="0"/>
              </a:rPr>
              <a:t>телефонні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станції</a:t>
            </a:r>
            <a:r>
              <a:rPr lang="ru-RU" sz="2000" dirty="0">
                <a:latin typeface="Calibri" pitchFamily="34" charset="0"/>
              </a:rPr>
              <a:t> та </a:t>
            </a:r>
            <a:r>
              <a:rPr lang="ru-RU" sz="2000" dirty="0" err="1">
                <a:latin typeface="Calibri" pitchFamily="34" charset="0"/>
              </a:rPr>
              <a:t>абонентські</a:t>
            </a:r>
            <a:r>
              <a:rPr lang="ru-RU" sz="2000" dirty="0">
                <a:latin typeface="Calibri" pitchFamily="34" charset="0"/>
              </a:rPr>
              <a:t> </a:t>
            </a:r>
            <a:r>
              <a:rPr lang="ru-RU" sz="2000" dirty="0" err="1">
                <a:latin typeface="Calibri" pitchFamily="34" charset="0"/>
              </a:rPr>
              <a:t>апарати</a:t>
            </a:r>
            <a:r>
              <a:rPr lang="ru-RU" sz="2000" dirty="0">
                <a:latin typeface="Calibri" pitchFamily="34" charset="0"/>
              </a:rPr>
              <a:t>.</a:t>
            </a:r>
            <a:r>
              <a:rPr lang="ru-RU" dirty="0">
                <a:latin typeface="Calibri" pitchFamily="34" charset="0"/>
              </a:rPr>
              <a:t> </a:t>
            </a:r>
          </a:p>
        </p:txBody>
      </p:sp>
      <p:sp>
        <p:nvSpPr>
          <p:cNvPr id="37897" name="TextBox 18"/>
          <p:cNvSpPr txBox="1">
            <a:spLocks noChangeArrowheads="1"/>
          </p:cNvSpPr>
          <p:nvPr/>
        </p:nvSpPr>
        <p:spPr bwMode="auto">
          <a:xfrm>
            <a:off x="1143000" y="3357563"/>
            <a:ext cx="2000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alibri" pitchFamily="34" charset="0"/>
              </a:rPr>
              <a:t>(1845 – 1918 )</a:t>
            </a:r>
            <a:endParaRPr lang="ru-RU">
              <a:latin typeface="Calibri" pitchFamily="34" charset="0"/>
            </a:endParaRPr>
          </a:p>
        </p:txBody>
      </p:sp>
      <p:sp>
        <p:nvSpPr>
          <p:cNvPr id="37898" name="TextBox 11"/>
          <p:cNvSpPr txBox="1">
            <a:spLocks noChangeArrowheads="1"/>
          </p:cNvSpPr>
          <p:nvPr/>
        </p:nvSpPr>
        <p:spPr bwMode="auto">
          <a:xfrm>
            <a:off x="7215206" y="5857892"/>
            <a:ext cx="9064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400" u="sng" dirty="0">
                <a:solidFill>
                  <a:srgbClr val="C00000"/>
                </a:solidFill>
                <a:latin typeface="Calibri" pitchFamily="34" charset="0"/>
                <a:hlinkClick r:id="rId6" action="ppaction://hlinkfile"/>
              </a:rPr>
              <a:t>Відео</a:t>
            </a:r>
            <a:endParaRPr lang="ru-RU" sz="2400" u="sng" dirty="0">
              <a:solidFill>
                <a:srgbClr val="C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3"/>
          <p:cNvSpPr txBox="1">
            <a:spLocks noChangeArrowheads="1"/>
          </p:cNvSpPr>
          <p:nvPr/>
        </p:nvSpPr>
        <p:spPr bwMode="auto">
          <a:xfrm>
            <a:off x="2071688" y="2214563"/>
            <a:ext cx="585787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dirty="0">
                <a:latin typeface="Calibri" pitchFamily="34" charset="0"/>
              </a:rPr>
              <a:t>У 30-ті рр. ХХ ст. в Україні формуються  наукові школи у галузі молекулярної фізики: фізика низьких температур (Л.В.</a:t>
            </a:r>
            <a:r>
              <a:rPr lang="uk-UA" sz="2000" dirty="0" err="1">
                <a:latin typeface="Calibri" pitchFamily="34" charset="0"/>
              </a:rPr>
              <a:t>Шубников</a:t>
            </a:r>
            <a:r>
              <a:rPr lang="uk-UA" sz="2000" dirty="0">
                <a:latin typeface="Calibri" pitchFamily="34" charset="0"/>
              </a:rPr>
              <a:t>) , фізика металів  </a:t>
            </a:r>
          </a:p>
          <a:p>
            <a:pPr algn="just">
              <a:lnSpc>
                <a:spcPct val="150000"/>
              </a:lnSpc>
            </a:pPr>
            <a:r>
              <a:rPr lang="uk-UA" sz="2000" dirty="0">
                <a:latin typeface="Calibri" pitchFamily="34" charset="0"/>
              </a:rPr>
              <a:t>(Г.В. </a:t>
            </a:r>
            <a:r>
              <a:rPr lang="uk-UA" sz="2000" dirty="0" err="1">
                <a:latin typeface="Calibri" pitchFamily="34" charset="0"/>
              </a:rPr>
              <a:t>Кудюмов</a:t>
            </a:r>
            <a:r>
              <a:rPr lang="uk-UA" sz="2000" dirty="0">
                <a:latin typeface="Calibri" pitchFamily="34" charset="0"/>
              </a:rPr>
              <a:t>), фізика рідкого стану (В.І. Данилов).</a:t>
            </a:r>
          </a:p>
          <a:p>
            <a:pPr algn="just">
              <a:lnSpc>
                <a:spcPct val="150000"/>
              </a:lnSpc>
            </a:pPr>
            <a:r>
              <a:rPr lang="uk-UA" sz="2000" dirty="0">
                <a:latin typeface="Calibri" pitchFamily="34" charset="0"/>
              </a:rPr>
              <a:t>Ці дослідження необхідні були у </a:t>
            </a:r>
            <a:r>
              <a:rPr lang="uk-UA" sz="2000" dirty="0" err="1">
                <a:latin typeface="Calibri" pitchFamily="34" charset="0"/>
              </a:rPr>
              <a:t>маталургії</a:t>
            </a:r>
            <a:r>
              <a:rPr lang="uk-UA" sz="2000" dirty="0">
                <a:latin typeface="Calibri" pitchFamily="34" charset="0"/>
              </a:rPr>
              <a:t> , хімічній технології, атомній енергетиці.</a:t>
            </a:r>
            <a:endParaRPr lang="ru-RU" sz="2000" dirty="0">
              <a:latin typeface="Calibri" pitchFamily="34" charset="0"/>
            </a:endParaRPr>
          </a:p>
        </p:txBody>
      </p:sp>
      <p:pic>
        <p:nvPicPr>
          <p:cNvPr id="3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7072330" y="-500090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2786058"/>
            <a:ext cx="1428744" cy="235743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135729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4714884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6864780" y="-357213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0966" name="TextBox 11"/>
          <p:cNvSpPr txBox="1">
            <a:spLocks noChangeArrowheads="1"/>
          </p:cNvSpPr>
          <p:nvPr/>
        </p:nvSpPr>
        <p:spPr bwMode="auto">
          <a:xfrm>
            <a:off x="1285875" y="714375"/>
            <a:ext cx="62865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000">
                <a:latin typeface="Calibri" pitchFamily="34" charset="0"/>
              </a:rPr>
              <a:t>На початку 30-х рр. у Харкові були закладені основи досліджень з фізики низьких температур (кріогенної фізики).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13" name="Picture 4" descr="shubniko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714488"/>
            <a:ext cx="1927338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68" name="TextBox 14"/>
          <p:cNvSpPr txBox="1">
            <a:spLocks noChangeArrowheads="1"/>
          </p:cNvSpPr>
          <p:nvPr/>
        </p:nvSpPr>
        <p:spPr bwMode="auto">
          <a:xfrm>
            <a:off x="3143250" y="2214563"/>
            <a:ext cx="4929188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400" b="1">
                <a:latin typeface="Calibri" pitchFamily="34" charset="0"/>
              </a:rPr>
              <a:t>  Л.В.Шубников </a:t>
            </a:r>
            <a:r>
              <a:rPr lang="uk-UA" sz="2000">
                <a:latin typeface="Calibri" pitchFamily="34" charset="0"/>
              </a:rPr>
              <a:t>працював в Українському фізико-технічному інституті, де були створені установки для одержання рідкого водню та у 1932 р. вперше в СРСР почали одержувати  рідкий гелій. Разом   із співробітниками  відкрив нові ефекти в надпровідниках, дослідив їх теплоємність Вчений створив наукову школу. Все це дало можливість створювати нові зразки кріогенної техніки як для наукових потреб,  для виробництва і медицини</a:t>
            </a:r>
            <a:endParaRPr lang="ru-RU" sz="2000">
              <a:latin typeface="Calibri" pitchFamily="34" charset="0"/>
            </a:endParaRPr>
          </a:p>
        </p:txBody>
      </p:sp>
      <p:sp>
        <p:nvSpPr>
          <p:cNvPr id="40969" name="TextBox 15"/>
          <p:cNvSpPr txBox="1">
            <a:spLocks noChangeArrowheads="1"/>
          </p:cNvSpPr>
          <p:nvPr/>
        </p:nvSpPr>
        <p:spPr bwMode="auto">
          <a:xfrm>
            <a:off x="1285875" y="4357688"/>
            <a:ext cx="1801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alibri" pitchFamily="34" charset="0"/>
              </a:rPr>
              <a:t>(1901-1945). 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6858016" y="-428652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1990" name="TextBox 6"/>
          <p:cNvSpPr txBox="1">
            <a:spLocks noChangeArrowheads="1"/>
          </p:cNvSpPr>
          <p:nvPr/>
        </p:nvSpPr>
        <p:spPr bwMode="auto">
          <a:xfrm>
            <a:off x="1000125" y="1357313"/>
            <a:ext cx="657225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000" dirty="0">
                <a:latin typeface="Calibri" pitchFamily="34" charset="0"/>
              </a:rPr>
              <a:t>      У 30-ті рр. ХХ ст. Л.Д.  Ландау розробив фундаментальну  термодинамічну теорію фазових перетворень, яка  дозволила з</a:t>
            </a:r>
            <a:r>
              <a:rPr lang="en-US" sz="2000" dirty="0">
                <a:latin typeface="Calibri" pitchFamily="34" charset="0"/>
              </a:rPr>
              <a:t>’</a:t>
            </a:r>
            <a:r>
              <a:rPr lang="uk-UA" sz="2000" dirty="0">
                <a:latin typeface="Calibri" pitchFamily="34" charset="0"/>
              </a:rPr>
              <a:t>ясувати магнітні перетворення, стан надпровідності та надплинності. Він зробив відкриття майже у всіх  галузях фізики.</a:t>
            </a:r>
          </a:p>
          <a:p>
            <a:pPr algn="just"/>
            <a:r>
              <a:rPr lang="uk-UA" sz="2000" dirty="0">
                <a:latin typeface="Calibri" pitchFamily="34" charset="0"/>
              </a:rPr>
              <a:t>         Академік Г.В. </a:t>
            </a:r>
            <a:r>
              <a:rPr lang="uk-UA" sz="2000" dirty="0" err="1">
                <a:latin typeface="Calibri" pitchFamily="34" charset="0"/>
              </a:rPr>
              <a:t>Курдюмов</a:t>
            </a:r>
            <a:r>
              <a:rPr lang="uk-UA" sz="2000" dirty="0">
                <a:latin typeface="Calibri" pitchFamily="34" charset="0"/>
              </a:rPr>
              <a:t>  вивчав внутрішньоструктурні перетворення у металах та сплавах при термічній обробці. Це </a:t>
            </a:r>
            <a:r>
              <a:rPr lang="uk-UA" sz="2000" dirty="0" smtClean="0">
                <a:latin typeface="Calibri" pitchFamily="34" charset="0"/>
              </a:rPr>
              <a:t>надало </a:t>
            </a:r>
            <a:r>
              <a:rPr lang="uk-UA" sz="2000" dirty="0" err="1" smtClean="0">
                <a:latin typeface="Calibri" pitchFamily="34" charset="0"/>
              </a:rPr>
              <a:t>можлвість</a:t>
            </a:r>
            <a:r>
              <a:rPr lang="uk-UA" sz="2000" dirty="0" smtClean="0">
                <a:latin typeface="Calibri" pitchFamily="34" charset="0"/>
              </a:rPr>
              <a:t>  </a:t>
            </a:r>
            <a:r>
              <a:rPr lang="uk-UA" sz="2000" dirty="0">
                <a:latin typeface="Calibri" pitchFamily="34" charset="0"/>
              </a:rPr>
              <a:t>відкрити явища </a:t>
            </a:r>
            <a:r>
              <a:rPr lang="uk-UA" sz="2000" dirty="0" err="1">
                <a:latin typeface="Calibri" pitchFamily="34" charset="0"/>
              </a:rPr>
              <a:t>надпружності</a:t>
            </a:r>
            <a:r>
              <a:rPr lang="uk-UA" sz="2000" dirty="0">
                <a:latin typeface="Calibri" pitchFamily="34" charset="0"/>
              </a:rPr>
              <a:t> та акумулювання </a:t>
            </a:r>
            <a:r>
              <a:rPr lang="uk-UA" sz="2000" dirty="0" err="1">
                <a:latin typeface="Calibri" pitchFamily="34" charset="0"/>
              </a:rPr>
              <a:t>пружньої</a:t>
            </a:r>
            <a:r>
              <a:rPr lang="uk-UA" sz="2000" dirty="0">
                <a:latin typeface="Calibri" pitchFamily="34" charset="0"/>
              </a:rPr>
              <a:t> енергії. На основі цих досліджень  були створені нові сплави з унікальними  фізико-механічними властивостями.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41991" name="TextBox 11"/>
          <p:cNvSpPr txBox="1">
            <a:spLocks noChangeArrowheads="1"/>
          </p:cNvSpPr>
          <p:nvPr/>
        </p:nvSpPr>
        <p:spPr bwMode="auto">
          <a:xfrm>
            <a:off x="1500188" y="4286250"/>
            <a:ext cx="1841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>
              <a:latin typeface="Calibri" pitchFamily="34" charset="0"/>
            </a:endParaRPr>
          </a:p>
          <a:p>
            <a:endParaRPr lang="uk-UA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Прямоугольник 1"/>
          <p:cNvSpPr>
            <a:spLocks noChangeArrowheads="1"/>
          </p:cNvSpPr>
          <p:nvPr/>
        </p:nvSpPr>
        <p:spPr bwMode="auto">
          <a:xfrm>
            <a:off x="1571604" y="2000240"/>
            <a:ext cx="5572125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000" dirty="0">
                <a:latin typeface="Calibri" pitchFamily="34" charset="0"/>
              </a:rPr>
              <a:t>В 50-х роках велике наукове значення мали дослідження в галузі фізики твердого тіла </a:t>
            </a:r>
          </a:p>
          <a:p>
            <a:pPr algn="just"/>
            <a:r>
              <a:rPr lang="uk-UA" sz="2000" dirty="0">
                <a:latin typeface="Calibri" pitchFamily="34" charset="0"/>
              </a:rPr>
              <a:t>М.М. Боголюбова (мікроскопічна теорія надпровідності), І.М. </a:t>
            </a:r>
            <a:r>
              <a:rPr lang="uk-UA" sz="2000" dirty="0" err="1">
                <a:latin typeface="Calibri" pitchFamily="34" charset="0"/>
              </a:rPr>
              <a:t>Ліфшиця</a:t>
            </a:r>
            <a:r>
              <a:rPr lang="uk-UA" sz="2000" dirty="0">
                <a:latin typeface="Calibri" pitchFamily="34" charset="0"/>
              </a:rPr>
              <a:t> ( електронна теорія металів), В.Г. Бар</a:t>
            </a:r>
            <a:r>
              <a:rPr lang="en-US" sz="2000" dirty="0">
                <a:latin typeface="Calibri" pitchFamily="34" charset="0"/>
              </a:rPr>
              <a:t>’</a:t>
            </a:r>
            <a:r>
              <a:rPr lang="uk-UA" sz="2000" dirty="0" err="1">
                <a:latin typeface="Calibri" pitchFamily="34" charset="0"/>
              </a:rPr>
              <a:t>яхтара</a:t>
            </a:r>
            <a:r>
              <a:rPr lang="uk-UA" sz="2000" dirty="0">
                <a:latin typeface="Calibri" pitchFamily="34" charset="0"/>
              </a:rPr>
              <a:t> (теорія магнетизму та надпровідності ), С.І. Пекаря (теорія неметалевих кристалів), М.Ф. </a:t>
            </a:r>
            <a:r>
              <a:rPr lang="uk-UA" sz="2000" dirty="0" err="1">
                <a:latin typeface="Calibri" pitchFamily="34" charset="0"/>
              </a:rPr>
              <a:t>Дейгена</a:t>
            </a:r>
            <a:r>
              <a:rPr lang="uk-UA" sz="2000" dirty="0">
                <a:latin typeface="Calibri" pitchFamily="34" charset="0"/>
              </a:rPr>
              <a:t> (</a:t>
            </a:r>
            <a:r>
              <a:rPr lang="uk-UA" sz="2000" dirty="0" err="1">
                <a:latin typeface="Calibri" pitchFamily="34" charset="0"/>
              </a:rPr>
              <a:t>радіоспетроскопія</a:t>
            </a:r>
            <a:r>
              <a:rPr lang="uk-UA" sz="2000" dirty="0">
                <a:latin typeface="Calibri" pitchFamily="34" charset="0"/>
              </a:rPr>
              <a:t> кристалів).</a:t>
            </a:r>
          </a:p>
        </p:txBody>
      </p:sp>
      <p:pic>
        <p:nvPicPr>
          <p:cNvPr id="3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500174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14324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492919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6858016" y="-428652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6858016" y="-428652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4038" name="TextBox 6"/>
          <p:cNvSpPr txBox="1">
            <a:spLocks noChangeArrowheads="1"/>
          </p:cNvSpPr>
          <p:nvPr/>
        </p:nvSpPr>
        <p:spPr bwMode="auto">
          <a:xfrm>
            <a:off x="1714500" y="1214438"/>
            <a:ext cx="5643563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latin typeface="Calibri" pitchFamily="34" charset="0"/>
              </a:rPr>
              <a:t>Значних результатів науковці інституту проблем матеріалознавства досягли у розробці питань порошкової металургії ( І.М. Фпранцевич, І.М. Федорченко), у створенні надтвердих та нових композиційних  матеріалів.</a:t>
            </a:r>
          </a:p>
          <a:p>
            <a:endParaRPr lang="uk-UA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44039" name="TextBox 11"/>
          <p:cNvSpPr txBox="1">
            <a:spLocks noChangeArrowheads="1"/>
          </p:cNvSpPr>
          <p:nvPr/>
        </p:nvSpPr>
        <p:spPr bwMode="auto">
          <a:xfrm>
            <a:off x="1928813" y="3500438"/>
            <a:ext cx="67151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latin typeface="Calibri" pitchFamily="34" charset="0"/>
              </a:rPr>
              <a:t>У 1962 р. під керівництвом В.М. Бакуля було налагоджено промислове виробництво синтетичних  алмазів для металообробної  промисловості. У 1966 р. побудовано завод синтетичних алмазів у Полтаві, що дозволило  СРСР зайняти  друге місце у світі з виробництва штучних алмазів та інших надтвердих матеріалів.</a:t>
            </a:r>
            <a:endParaRPr lang="ru-RU" sz="2000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6858016" y="-428652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5062" name="TextBox 6"/>
          <p:cNvSpPr txBox="1">
            <a:spLocks noChangeArrowheads="1"/>
          </p:cNvSpPr>
          <p:nvPr/>
        </p:nvSpPr>
        <p:spPr bwMode="auto">
          <a:xfrm>
            <a:off x="1071563" y="1857375"/>
            <a:ext cx="776943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Calibri" pitchFamily="34" charset="0"/>
              </a:rPr>
              <a:t>      Важливий </a:t>
            </a:r>
            <a:r>
              <a:rPr lang="uk-UA" sz="2000" dirty="0">
                <a:latin typeface="Calibri" pitchFamily="34" charset="0"/>
              </a:rPr>
              <a:t>внесок у розвиток технічної теплофізики в Україні</a:t>
            </a:r>
          </a:p>
          <a:p>
            <a:r>
              <a:rPr lang="uk-UA" sz="2000" dirty="0">
                <a:latin typeface="Calibri" pitchFamily="34" charset="0"/>
              </a:rPr>
              <a:t>зробив академік  В.І. </a:t>
            </a:r>
            <a:r>
              <a:rPr lang="uk-UA" sz="2000" dirty="0" err="1">
                <a:latin typeface="Calibri" pitchFamily="34" charset="0"/>
              </a:rPr>
              <a:t>Толубінський</a:t>
            </a:r>
            <a:r>
              <a:rPr lang="uk-UA" sz="2000" dirty="0">
                <a:latin typeface="Calibri" pitchFamily="34" charset="0"/>
              </a:rPr>
              <a:t>(1904 – 1988), який одержав</a:t>
            </a:r>
          </a:p>
          <a:p>
            <a:r>
              <a:rPr lang="uk-UA" sz="2000" dirty="0">
                <a:latin typeface="Calibri" pitchFamily="34" charset="0"/>
              </a:rPr>
              <a:t>освіту  у  Київському політехнічному  інституті.</a:t>
            </a:r>
          </a:p>
          <a:p>
            <a:r>
              <a:rPr lang="uk-UA" sz="2000" dirty="0">
                <a:latin typeface="Calibri" pitchFamily="34" charset="0"/>
              </a:rPr>
              <a:t>В.І. </a:t>
            </a:r>
            <a:r>
              <a:rPr lang="uk-UA" sz="2000" dirty="0" err="1">
                <a:latin typeface="Calibri" pitchFamily="34" charset="0"/>
              </a:rPr>
              <a:t>Толубінський</a:t>
            </a:r>
            <a:r>
              <a:rPr lang="uk-UA" sz="2000" dirty="0">
                <a:latin typeface="Calibri" pitchFamily="34" charset="0"/>
              </a:rPr>
              <a:t> досліджував фізичні основи теплоенергетики</a:t>
            </a:r>
          </a:p>
          <a:p>
            <a:r>
              <a:rPr lang="uk-UA" sz="2000" dirty="0">
                <a:latin typeface="Calibri" pitchFamily="34" charset="0"/>
              </a:rPr>
              <a:t>Займався питаннями підвищення коефіцієнта корисної дії </a:t>
            </a:r>
          </a:p>
          <a:p>
            <a:r>
              <a:rPr lang="uk-UA" sz="2000" dirty="0">
                <a:latin typeface="Calibri" pitchFamily="34" charset="0"/>
              </a:rPr>
              <a:t>теплових  та атомних електростанцій, розробляв високоефективні</a:t>
            </a:r>
          </a:p>
          <a:p>
            <a:r>
              <a:rPr lang="uk-UA" sz="2000" dirty="0">
                <a:latin typeface="Calibri" pitchFamily="34" charset="0"/>
              </a:rPr>
              <a:t>теплові труби.</a:t>
            </a:r>
          </a:p>
          <a:p>
            <a:r>
              <a:rPr lang="uk-UA" sz="2000" dirty="0" smtClean="0">
                <a:latin typeface="Calibri" pitchFamily="34" charset="0"/>
              </a:rPr>
              <a:t>       Послідовники </a:t>
            </a:r>
            <a:r>
              <a:rPr lang="uk-UA" sz="2000" dirty="0" err="1">
                <a:latin typeface="Calibri" pitchFamily="34" charset="0"/>
              </a:rPr>
              <a:t>Толубінського</a:t>
            </a:r>
            <a:r>
              <a:rPr lang="uk-UA" sz="2000" dirty="0">
                <a:latin typeface="Calibri" pitchFamily="34" charset="0"/>
              </a:rPr>
              <a:t> продовжують працювати у напрямку</a:t>
            </a:r>
          </a:p>
          <a:p>
            <a:r>
              <a:rPr lang="uk-UA" sz="2000" dirty="0">
                <a:latin typeface="Calibri" pitchFamily="34" charset="0"/>
              </a:rPr>
              <a:t>вдосконалення можливостей сучасної енергетики.</a:t>
            </a:r>
            <a:endParaRPr lang="ru-RU" sz="2000" dirty="0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>
          <a:xfrm>
            <a:off x="3000375" y="2428875"/>
            <a:ext cx="5429250" cy="1928813"/>
          </a:xfrm>
        </p:spPr>
        <p:txBody>
          <a:bodyPr/>
          <a:lstStyle/>
          <a:p>
            <a:pPr algn="l"/>
            <a:r>
              <a:rPr lang="uk-UA" sz="2400" b="1" smtClean="0"/>
              <a:t>         М. Д. Пильчиков – </a:t>
            </a:r>
            <a:r>
              <a:rPr lang="uk-UA" sz="2000" smtClean="0"/>
              <a:t>засновник </a:t>
            </a:r>
            <a:br>
              <a:rPr lang="uk-UA" sz="2000" smtClean="0"/>
            </a:br>
            <a:r>
              <a:rPr lang="uk-UA" sz="2000" smtClean="0"/>
              <a:t>аномалій земного магнетизму, відкрив явище </a:t>
            </a:r>
            <a:br>
              <a:rPr lang="uk-UA" sz="2000" smtClean="0"/>
            </a:br>
            <a:r>
              <a:rPr lang="uk-UA" sz="2000" smtClean="0"/>
              <a:t>електронної фотографії, створив багато приладів( прообраз сучасного скафандра), на власні кошти збудував першу радіостанцію в Україні.</a:t>
            </a:r>
            <a:r>
              <a:rPr lang="uk-UA" sz="2400" smtClean="0"/>
              <a:t> </a:t>
            </a:r>
            <a:r>
              <a:rPr lang="uk-UA" sz="2000" smtClean="0"/>
              <a:t>Наукові праці стосуються оптики, електро- й радіотехніки, радіоактивності, рентгенівських променів, електрохімії, метеорології</a:t>
            </a:r>
            <a:r>
              <a:rPr lang="ru-RU" sz="2400" smtClean="0"/>
              <a:t/>
            </a:r>
            <a:br>
              <a:rPr lang="ru-RU" sz="2400" smtClean="0"/>
            </a:br>
            <a:r>
              <a:rPr lang="uk-UA" sz="2400" smtClean="0"/>
              <a:t/>
            </a:r>
            <a:br>
              <a:rPr lang="uk-UA" sz="2400" smtClean="0"/>
            </a:br>
            <a:endParaRPr lang="ru-RU" sz="2400" b="1" smtClean="0"/>
          </a:p>
        </p:txBody>
      </p:sp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6086" name="TextBox 12"/>
          <p:cNvSpPr txBox="1">
            <a:spLocks noChangeArrowheads="1"/>
          </p:cNvSpPr>
          <p:nvPr/>
        </p:nvSpPr>
        <p:spPr bwMode="auto">
          <a:xfrm>
            <a:off x="1643063" y="0"/>
            <a:ext cx="616902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000">
                <a:latin typeface="Monotype Corsiva" pitchFamily="66" charset="0"/>
                <a:cs typeface="Times New Roman" pitchFamily="18" charset="0"/>
              </a:rPr>
              <a:t>Розвиток електродинаміки </a:t>
            </a:r>
          </a:p>
          <a:p>
            <a:pPr algn="ctr"/>
            <a:r>
              <a:rPr lang="uk-UA" sz="4000">
                <a:latin typeface="Monotype Corsiva" pitchFamily="66" charset="0"/>
                <a:cs typeface="Times New Roman" pitchFamily="18" charset="0"/>
              </a:rPr>
              <a:t>в Україні</a:t>
            </a:r>
          </a:p>
          <a:p>
            <a:pPr algn="ctr"/>
            <a:endParaRPr lang="uk-UA" sz="4000">
              <a:latin typeface="Monotype Corsiva" pitchFamily="66" charset="0"/>
              <a:cs typeface="Times New Roman" pitchFamily="18" charset="0"/>
            </a:endParaRPr>
          </a:p>
          <a:p>
            <a:pPr algn="ctr"/>
            <a:endParaRPr lang="ru-RU" sz="400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46087" name="TextBox 11"/>
          <p:cNvSpPr txBox="1">
            <a:spLocks noChangeArrowheads="1"/>
          </p:cNvSpPr>
          <p:nvPr/>
        </p:nvSpPr>
        <p:spPr bwMode="auto">
          <a:xfrm>
            <a:off x="1285875" y="314325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6088" name="TextBox 14"/>
          <p:cNvSpPr txBox="1">
            <a:spLocks noChangeArrowheads="1"/>
          </p:cNvSpPr>
          <p:nvPr/>
        </p:nvSpPr>
        <p:spPr bwMode="auto">
          <a:xfrm>
            <a:off x="1571625" y="314325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6" name="Picture 4" descr="Pil4eko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643050"/>
            <a:ext cx="2024050" cy="2695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6090" name="Прямоугольник 16"/>
          <p:cNvSpPr>
            <a:spLocks noChangeArrowheads="1"/>
          </p:cNvSpPr>
          <p:nvPr/>
        </p:nvSpPr>
        <p:spPr bwMode="auto">
          <a:xfrm>
            <a:off x="3000375" y="3714750"/>
            <a:ext cx="5286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2000">
              <a:latin typeface="Calibri" pitchFamily="34" charset="0"/>
            </a:endParaRPr>
          </a:p>
        </p:txBody>
      </p:sp>
      <p:pic>
        <p:nvPicPr>
          <p:cNvPr id="1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7072330" y="-714404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6092" name="TextBox 18"/>
          <p:cNvSpPr txBox="1">
            <a:spLocks noChangeArrowheads="1"/>
          </p:cNvSpPr>
          <p:nvPr/>
        </p:nvSpPr>
        <p:spPr bwMode="auto">
          <a:xfrm>
            <a:off x="1285875" y="4429125"/>
            <a:ext cx="1190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alibri" pitchFamily="34" charset="0"/>
              </a:rPr>
              <a:t>1857-1908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500174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286124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" name="TextBox 9"/>
          <p:cNvSpPr txBox="1"/>
          <p:nvPr/>
        </p:nvSpPr>
        <p:spPr>
          <a:xfrm>
            <a:off x="1500166" y="1571612"/>
            <a:ext cx="6286544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i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чого потрібна людству фізика?</a:t>
            </a:r>
            <a:endParaRPr lang="ru-RU" sz="48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22530" name="Picture 2" descr="C:\WINDOWS\Temp\Rar$DIa0.835\index.jpeg5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4572008"/>
            <a:ext cx="2786081" cy="20868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7000892" y="-357214"/>
            <a:ext cx="2653248" cy="257176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7072330" y="-500090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3000375" y="1643063"/>
            <a:ext cx="31972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 b="1">
                <a:latin typeface="Calibri" pitchFamily="34" charset="0"/>
                <a:ea typeface="Times New Roman" pitchFamily="18" charset="0"/>
                <a:cs typeface="Arial" charset="0"/>
              </a:rPr>
              <a:t> </a:t>
            </a:r>
            <a:endParaRPr lang="ru-RU" sz="8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2400" b="1">
                <a:ea typeface="Times New Roman" pitchFamily="18" charset="0"/>
                <a:cs typeface="Arial" charset="0"/>
              </a:rPr>
              <a:t>В. Є. ЛАШКАРЬОВ </a:t>
            </a:r>
            <a:endParaRPr lang="ru-RU" sz="2400"/>
          </a:p>
        </p:txBody>
      </p:sp>
      <p:pic>
        <p:nvPicPr>
          <p:cNvPr id="47107" name="Рисунок 14" descr="http://shalash.dp.ua/images/fizika/Lashkare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928688"/>
            <a:ext cx="178593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Rectangle 3"/>
          <p:cNvSpPr>
            <a:spLocks noChangeArrowheads="1"/>
          </p:cNvSpPr>
          <p:nvPr/>
        </p:nvSpPr>
        <p:spPr bwMode="auto">
          <a:xfrm>
            <a:off x="2643188" y="2286000"/>
            <a:ext cx="6215062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ea typeface="Times New Roman" pitchFamily="18" charset="0"/>
                <a:cs typeface="Arial" charset="0"/>
              </a:rPr>
              <a:t>Народився та здобув вищу освіту в</a:t>
            </a:r>
            <a:r>
              <a:rPr lang="ru-RU" sz="2000">
                <a:latin typeface="Calibri" pitchFamily="34" charset="0"/>
                <a:ea typeface="Times New Roman" pitchFamily="18" charset="0"/>
                <a:cs typeface="Arial" charset="0"/>
              </a:rPr>
              <a:t> </a:t>
            </a:r>
            <a:r>
              <a:rPr lang="ru-RU" sz="2000">
                <a:ea typeface="Times New Roman" pitchFamily="18" charset="0"/>
                <a:cs typeface="Arial" charset="0"/>
              </a:rPr>
              <a:t>Києві. Першим у світі експериментально відкрив так званий p</a:t>
            </a:r>
            <a:r>
              <a:rPr lang="ru-RU" sz="2000">
                <a:latin typeface="Calibri" pitchFamily="34" charset="0"/>
                <a:ea typeface="Times New Roman" pitchFamily="18" charset="0"/>
                <a:cs typeface="Arial" charset="0"/>
              </a:rPr>
              <a:t>—</a:t>
            </a:r>
            <a:r>
              <a:rPr lang="ru-RU" sz="2000">
                <a:ea typeface="Times New Roman" pitchFamily="18" charset="0"/>
                <a:cs typeface="Arial" charset="0"/>
              </a:rPr>
              <a:t>n-перехід у напівпровідниках. На цьому явищі ґрунтується дія напівпровідникових приладів, які входять до складу комп</a:t>
            </a:r>
            <a:r>
              <a:rPr lang="ru-RU" sz="2000">
                <a:latin typeface="Calibri" pitchFamily="34" charset="0"/>
                <a:ea typeface="Times New Roman" pitchFamily="18" charset="0"/>
                <a:cs typeface="Arial" charset="0"/>
              </a:rPr>
              <a:t>’</a:t>
            </a:r>
            <a:r>
              <a:rPr lang="ru-RU" sz="2000">
                <a:ea typeface="Times New Roman" pitchFamily="18" charset="0"/>
                <a:cs typeface="Arial" charset="0"/>
              </a:rPr>
              <a:t>ютерів, цифрових фотоапаратів, відеокамер, мобільних телефонів, побутової техніки. Під його керівництвом  було налагоджено виробництво транзисторів. Створив наукову школу в галузі фізики напівпровідників. Він заснував Інститут напівпровідників Академії наук України, який названо тепер його ім</a:t>
            </a:r>
            <a:r>
              <a:rPr lang="ru-RU" sz="2000">
                <a:latin typeface="Calibri" pitchFamily="34" charset="0"/>
                <a:ea typeface="Times New Roman" pitchFamily="18" charset="0"/>
                <a:cs typeface="Arial" charset="0"/>
              </a:rPr>
              <a:t>’</a:t>
            </a:r>
            <a:r>
              <a:rPr lang="ru-RU" sz="2000">
                <a:ea typeface="Times New Roman" pitchFamily="18" charset="0"/>
                <a:cs typeface="Arial" charset="0"/>
              </a:rPr>
              <a:t>ям.</a:t>
            </a:r>
          </a:p>
        </p:txBody>
      </p:sp>
      <p:sp>
        <p:nvSpPr>
          <p:cNvPr id="47109" name="Прямоугольник 7"/>
          <p:cNvSpPr>
            <a:spLocks noChangeArrowheads="1"/>
          </p:cNvSpPr>
          <p:nvPr/>
        </p:nvSpPr>
        <p:spPr bwMode="auto">
          <a:xfrm>
            <a:off x="857250" y="3286125"/>
            <a:ext cx="1479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ea typeface="Times New Roman" pitchFamily="18" charset="0"/>
                <a:cs typeface="Arial" charset="0"/>
              </a:rPr>
              <a:t>(1903</a:t>
            </a:r>
            <a:r>
              <a:rPr lang="ru-RU" b="1"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b="1">
                <a:ea typeface="Times New Roman" pitchFamily="18" charset="0"/>
                <a:cs typeface="Arial" charset="0"/>
              </a:rPr>
              <a:t>1974)</a:t>
            </a:r>
            <a:endParaRPr lang="ru-RU">
              <a:latin typeface="Calibri" pitchFamily="34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6858016" y="-428652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8134" name="TextBox 6"/>
          <p:cNvSpPr txBox="1">
            <a:spLocks noChangeArrowheads="1"/>
          </p:cNvSpPr>
          <p:nvPr/>
        </p:nvSpPr>
        <p:spPr bwMode="auto">
          <a:xfrm>
            <a:off x="1143000" y="1143000"/>
            <a:ext cx="6858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dirty="0" smtClean="0">
                <a:latin typeface="Calibri" pitchFamily="34" charset="0"/>
              </a:rPr>
              <a:t>     Суттєвим </a:t>
            </a:r>
            <a:r>
              <a:rPr lang="uk-UA" sz="2000" dirty="0">
                <a:latin typeface="Calibri" pitchFamily="34" charset="0"/>
              </a:rPr>
              <a:t>є внесок учених інституту електрозварювання</a:t>
            </a:r>
          </a:p>
          <a:p>
            <a:pPr algn="just">
              <a:lnSpc>
                <a:spcPct val="150000"/>
              </a:lnSpc>
            </a:pPr>
            <a:r>
              <a:rPr lang="uk-UA" sz="2000" dirty="0">
                <a:latin typeface="Calibri" pitchFamily="34" charset="0"/>
              </a:rPr>
              <a:t>Ім. Є.О. Патона у  розробку нових космічних технологій.</a:t>
            </a:r>
          </a:p>
          <a:p>
            <a:pPr algn="just">
              <a:lnSpc>
                <a:spcPct val="150000"/>
              </a:lnSpc>
            </a:pPr>
            <a:r>
              <a:rPr lang="uk-UA" sz="2000" dirty="0">
                <a:latin typeface="Calibri" pitchFamily="34" charset="0"/>
              </a:rPr>
              <a:t>За допомогою розробленого ними комплексного пристрою</a:t>
            </a:r>
          </a:p>
          <a:p>
            <a:pPr algn="just">
              <a:lnSpc>
                <a:spcPct val="150000"/>
              </a:lnSpc>
            </a:pPr>
            <a:r>
              <a:rPr lang="uk-UA" sz="2000" dirty="0" err="1">
                <a:latin typeface="Calibri" pitchFamily="34" charset="0"/>
              </a:rPr>
              <a:t>“Вулкан”</a:t>
            </a:r>
            <a:r>
              <a:rPr lang="uk-UA" sz="2000" dirty="0">
                <a:latin typeface="Calibri" pitchFamily="34" charset="0"/>
              </a:rPr>
              <a:t> космонавти Г.С. </a:t>
            </a:r>
            <a:r>
              <a:rPr lang="uk-UA" sz="2000" dirty="0" err="1">
                <a:latin typeface="Calibri" pitchFamily="34" charset="0"/>
              </a:rPr>
              <a:t>Шонін</a:t>
            </a:r>
            <a:r>
              <a:rPr lang="uk-UA" sz="2000" dirty="0">
                <a:latin typeface="Calibri" pitchFamily="34" charset="0"/>
              </a:rPr>
              <a:t> та В.М. </a:t>
            </a:r>
            <a:r>
              <a:rPr lang="uk-UA" sz="2000" dirty="0" err="1">
                <a:latin typeface="Calibri" pitchFamily="34" charset="0"/>
              </a:rPr>
              <a:t>Кубасов</a:t>
            </a:r>
            <a:r>
              <a:rPr lang="uk-UA" sz="2000" dirty="0">
                <a:latin typeface="Calibri" pitchFamily="34" charset="0"/>
              </a:rPr>
              <a:t>  16 листопада 1969 р. вперше у світі виконали електрозварювання матеріалів на космічній орбіті.</a:t>
            </a:r>
          </a:p>
          <a:p>
            <a:pPr algn="just">
              <a:lnSpc>
                <a:spcPct val="150000"/>
              </a:lnSpc>
            </a:pPr>
            <a:r>
              <a:rPr lang="uk-UA" sz="2000" dirty="0">
                <a:latin typeface="Calibri" pitchFamily="34" charset="0"/>
              </a:rPr>
              <a:t>А  у  1984 р. Космонавти С. Савицька та В. </a:t>
            </a:r>
            <a:r>
              <a:rPr lang="uk-UA" sz="2000" dirty="0" err="1">
                <a:latin typeface="Calibri" pitchFamily="34" charset="0"/>
              </a:rPr>
              <a:t>Джанібеков</a:t>
            </a:r>
            <a:r>
              <a:rPr lang="uk-UA" sz="2000" dirty="0">
                <a:latin typeface="Calibri" pitchFamily="34" charset="0"/>
              </a:rPr>
              <a:t> у відкритому космосі виконали операції зварювання, різання, паяння та </a:t>
            </a:r>
            <a:r>
              <a:rPr lang="uk-UA" sz="2000" dirty="0" err="1">
                <a:latin typeface="Calibri" pitchFamily="34" charset="0"/>
              </a:rPr>
              <a:t>напилення</a:t>
            </a:r>
            <a:r>
              <a:rPr lang="uk-UA" sz="2000" dirty="0">
                <a:latin typeface="Calibri" pitchFamily="34" charset="0"/>
              </a:rPr>
              <a:t>.</a:t>
            </a:r>
          </a:p>
          <a:p>
            <a:pPr algn="just"/>
            <a:endParaRPr lang="uk-UA" dirty="0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Box 2"/>
          <p:cNvSpPr txBox="1">
            <a:spLocks noChangeArrowheads="1"/>
          </p:cNvSpPr>
          <p:nvPr/>
        </p:nvSpPr>
        <p:spPr bwMode="auto">
          <a:xfrm>
            <a:off x="1428750" y="3000375"/>
            <a:ext cx="6500813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dirty="0">
                <a:latin typeface="Calibri" pitchFamily="34" charset="0"/>
              </a:rPr>
              <a:t>Різноманітні прилади для вимірювання електричних та магнітних величин були виготовлені українськими вченими, встановлювалися на супутниках  </a:t>
            </a:r>
            <a:r>
              <a:rPr lang="uk-UA" sz="2000" dirty="0" err="1">
                <a:latin typeface="Calibri" pitchFamily="34" charset="0"/>
              </a:rPr>
              <a:t>“Інтеркосмос”</a:t>
            </a:r>
            <a:r>
              <a:rPr lang="uk-UA" sz="2000" dirty="0">
                <a:latin typeface="Calibri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uk-UA" sz="2000" dirty="0">
                <a:latin typeface="Calibri" pitchFamily="34" charset="0"/>
              </a:rPr>
              <a:t> З 30-х рр. ХХ ст. проводилися дослідження у галузі передавання енергії на постійному та змінному  струмах, бездротового передавання на великі віддалі.</a:t>
            </a:r>
            <a:endParaRPr lang="ru-RU" sz="2000" dirty="0">
              <a:latin typeface="Calibri" pitchFamily="34" charset="0"/>
            </a:endParaRPr>
          </a:p>
        </p:txBody>
      </p:sp>
      <p:pic>
        <p:nvPicPr>
          <p:cNvPr id="4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6858016" y="-428652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9155" name="Прямоугольник 4"/>
          <p:cNvSpPr>
            <a:spLocks noChangeArrowheads="1"/>
          </p:cNvSpPr>
          <p:nvPr/>
        </p:nvSpPr>
        <p:spPr bwMode="auto">
          <a:xfrm>
            <a:off x="1428750" y="1000125"/>
            <a:ext cx="535781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dirty="0">
                <a:latin typeface="Calibri" pitchFamily="34" charset="0"/>
              </a:rPr>
              <a:t>Одним із видатних досягнень науковців України було створення у 1947 – 1951 рр. під керівництвом академіка С.О. Лебедєва першої в Європі ЕОМ.</a:t>
            </a:r>
            <a:endParaRPr lang="ru-RU" sz="2000" dirty="0">
              <a:latin typeface="Calibri" pitchFamily="34" charset="0"/>
            </a:endParaRPr>
          </a:p>
        </p:txBody>
      </p:sp>
      <p:pic>
        <p:nvPicPr>
          <p:cNvPr id="6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500174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21468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92919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ATON"/>
          <p:cNvPicPr>
            <a:picLocks noChangeAspect="1" noChangeArrowheads="1"/>
          </p:cNvPicPr>
          <p:nvPr/>
        </p:nvPicPr>
        <p:blipFill>
          <a:blip r:embed="rId2"/>
          <a:srcRect l="19117"/>
          <a:stretch>
            <a:fillRect/>
          </a:stretch>
        </p:blipFill>
        <p:spPr bwMode="auto">
          <a:xfrm>
            <a:off x="857224" y="785794"/>
            <a:ext cx="2357454" cy="1888211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5" descr="images (42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786190"/>
            <a:ext cx="2563906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 descr="images (41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4286256"/>
            <a:ext cx="2080493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0180" name="TextBox 4"/>
          <p:cNvSpPr txBox="1">
            <a:spLocks noChangeArrowheads="1"/>
          </p:cNvSpPr>
          <p:nvPr/>
        </p:nvSpPr>
        <p:spPr bwMode="auto">
          <a:xfrm>
            <a:off x="3643313" y="928688"/>
            <a:ext cx="50006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>
                <a:latin typeface="Calibri" pitchFamily="34" charset="0"/>
              </a:rPr>
              <a:t>Б. Патон – </a:t>
            </a:r>
            <a:r>
              <a:rPr lang="uk-UA" sz="2400" dirty="0">
                <a:latin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</a:rPr>
              <a:t>президент Академії наук України, послідовник справи свого батька  Є.Патона. Значний внесок  в галузь дугового електрозварювання.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50181" name="TextBox 5"/>
          <p:cNvSpPr txBox="1">
            <a:spLocks noChangeArrowheads="1"/>
          </p:cNvSpPr>
          <p:nvPr/>
        </p:nvSpPr>
        <p:spPr bwMode="auto">
          <a:xfrm>
            <a:off x="1571625" y="2857500"/>
            <a:ext cx="1025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>
                <a:latin typeface="Calibri" pitchFamily="34" charset="0"/>
              </a:rPr>
              <a:t>(1918р.) </a:t>
            </a:r>
            <a:endParaRPr lang="ru-RU">
              <a:latin typeface="Calibri" pitchFamily="34" charset="0"/>
            </a:endParaRPr>
          </a:p>
        </p:txBody>
      </p:sp>
      <p:sp>
        <p:nvSpPr>
          <p:cNvPr id="50182" name="TextBox 8">
            <a:hlinkClick r:id="rId5" action="ppaction://hlinkfile"/>
          </p:cNvPr>
          <p:cNvSpPr txBox="1">
            <a:spLocks noChangeArrowheads="1"/>
          </p:cNvSpPr>
          <p:nvPr/>
        </p:nvSpPr>
        <p:spPr bwMode="auto">
          <a:xfrm>
            <a:off x="8001024" y="6072206"/>
            <a:ext cx="7866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u="sng" dirty="0">
                <a:latin typeface="Calibri" pitchFamily="34" charset="0"/>
                <a:hlinkClick r:id="rId5" action="ppaction://hlinkfile"/>
              </a:rPr>
              <a:t>Відео</a:t>
            </a:r>
            <a:endParaRPr lang="ru-RU" sz="2000" u="sng" dirty="0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42875"/>
            <a:ext cx="9144000" cy="714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rgbClr val="002060"/>
                </a:solidFill>
              </a:rPr>
              <a:t>Список використаних джерел: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51202" name="Прямоугольник 3"/>
          <p:cNvSpPr>
            <a:spLocks noChangeArrowheads="1"/>
          </p:cNvSpPr>
          <p:nvPr/>
        </p:nvSpPr>
        <p:spPr bwMode="auto">
          <a:xfrm>
            <a:off x="428625" y="1643063"/>
            <a:ext cx="8215313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000" dirty="0" smtClean="0">
                <a:latin typeface="+mn-lt"/>
              </a:rPr>
              <a:t>- Ф</a:t>
            </a:r>
            <a:r>
              <a:rPr lang="uk-UA" sz="2000" dirty="0">
                <a:latin typeface="+mn-lt"/>
              </a:rPr>
              <a:t>. Я. </a:t>
            </a:r>
            <a:r>
              <a:rPr lang="uk-UA" sz="2000" dirty="0" err="1">
                <a:latin typeface="+mn-lt"/>
              </a:rPr>
              <a:t>Божинова</a:t>
            </a:r>
            <a:r>
              <a:rPr lang="uk-UA" sz="2000" dirty="0">
                <a:latin typeface="+mn-lt"/>
              </a:rPr>
              <a:t>, М.М.</a:t>
            </a:r>
            <a:r>
              <a:rPr lang="uk-UA" sz="2000" dirty="0" err="1">
                <a:latin typeface="+mn-lt"/>
              </a:rPr>
              <a:t>Кірюхін</a:t>
            </a:r>
            <a:r>
              <a:rPr lang="uk-UA" sz="2000" dirty="0">
                <a:latin typeface="+mn-lt"/>
              </a:rPr>
              <a:t>, О.О.</a:t>
            </a:r>
            <a:r>
              <a:rPr lang="uk-UA" sz="2000" dirty="0" err="1">
                <a:latin typeface="+mn-lt"/>
              </a:rPr>
              <a:t>Кірюхіна</a:t>
            </a:r>
            <a:r>
              <a:rPr lang="uk-UA" sz="2000" dirty="0">
                <a:latin typeface="+mn-lt"/>
              </a:rPr>
              <a:t>, Фізика 7, Х.: Ранок. 2007</a:t>
            </a:r>
          </a:p>
          <a:p>
            <a:pPr algn="just"/>
            <a:r>
              <a:rPr lang="uk-UA" sz="2000" dirty="0" smtClean="0">
                <a:latin typeface="+mn-lt"/>
              </a:rPr>
              <a:t>- Ю.О.</a:t>
            </a:r>
            <a:r>
              <a:rPr lang="uk-UA" sz="2000" dirty="0" err="1" smtClean="0">
                <a:latin typeface="+mn-lt"/>
              </a:rPr>
              <a:t>Храмов</a:t>
            </a:r>
            <a:r>
              <a:rPr lang="uk-UA" sz="2000" dirty="0">
                <a:latin typeface="+mn-lt"/>
              </a:rPr>
              <a:t>, Фізики /довідник/, К.: </a:t>
            </a:r>
            <a:r>
              <a:rPr lang="uk-UA" sz="2000" dirty="0" err="1">
                <a:latin typeface="+mn-lt"/>
              </a:rPr>
              <a:t>“Наукова</a:t>
            </a:r>
            <a:r>
              <a:rPr lang="uk-UA" sz="2000" dirty="0">
                <a:latin typeface="+mn-lt"/>
              </a:rPr>
              <a:t> </a:t>
            </a:r>
            <a:r>
              <a:rPr lang="uk-UA" sz="2000" dirty="0" err="1">
                <a:latin typeface="+mn-lt"/>
              </a:rPr>
              <a:t>думка”</a:t>
            </a:r>
            <a:r>
              <a:rPr lang="uk-UA" sz="2000" dirty="0">
                <a:latin typeface="+mn-lt"/>
              </a:rPr>
              <a:t>. </a:t>
            </a:r>
            <a:r>
              <a:rPr lang="uk-UA" sz="2000" dirty="0" smtClean="0">
                <a:latin typeface="+mn-lt"/>
              </a:rPr>
              <a:t>1974Заставний Ф. -     - Іван Пулюй - видатний український геополітик // Географія та основи економіки в </a:t>
            </a:r>
            <a:r>
              <a:rPr lang="uk-UA" sz="2000" dirty="0" err="1" smtClean="0">
                <a:latin typeface="+mn-lt"/>
              </a:rPr>
              <a:t>шк.-</a:t>
            </a:r>
            <a:r>
              <a:rPr lang="uk-UA" sz="2000" dirty="0" smtClean="0">
                <a:latin typeface="+mn-lt"/>
              </a:rPr>
              <a:t> 2002.- № 6.- С. 49-51.</a:t>
            </a:r>
            <a:endParaRPr lang="ru-RU" sz="2000" dirty="0" smtClean="0">
              <a:latin typeface="+mn-lt"/>
            </a:endParaRPr>
          </a:p>
          <a:p>
            <a:pPr algn="just">
              <a:buFontTx/>
              <a:buChar char="-"/>
            </a:pPr>
            <a:r>
              <a:rPr lang="uk-UA" sz="2000" dirty="0" smtClean="0">
                <a:latin typeface="+mn-lt"/>
              </a:rPr>
              <a:t> Шаров І. Пулюй Іван Павлович // Шаров І. 100 видатних імен </a:t>
            </a:r>
            <a:r>
              <a:rPr lang="uk-UA" sz="2000" dirty="0" err="1" smtClean="0">
                <a:latin typeface="+mn-lt"/>
              </a:rPr>
              <a:t>України.-</a:t>
            </a:r>
            <a:r>
              <a:rPr lang="uk-UA" sz="2000" dirty="0" smtClean="0">
                <a:latin typeface="+mn-lt"/>
              </a:rPr>
              <a:t> К., 1999.- С. 341-344. </a:t>
            </a:r>
          </a:p>
          <a:p>
            <a:pPr algn="just">
              <a:buFontTx/>
              <a:buChar char="-"/>
            </a:pPr>
            <a:r>
              <a:rPr lang="uk-UA" sz="2000" dirty="0" smtClean="0">
                <a:latin typeface="+mn-lt"/>
              </a:rPr>
              <a:t> </a:t>
            </a:r>
            <a:r>
              <a:rPr lang="uk-UA" sz="2000" dirty="0" err="1" smtClean="0">
                <a:latin typeface="+mn-lt"/>
              </a:rPr>
              <a:t>Влох</a:t>
            </a:r>
            <a:r>
              <a:rPr lang="uk-UA" sz="2000" dirty="0" smtClean="0">
                <a:latin typeface="+mn-lt"/>
              </a:rPr>
              <a:t> О. Г. Доля вченого в долі України / О. Г. </a:t>
            </a:r>
            <a:r>
              <a:rPr lang="uk-UA" sz="2000" dirty="0" err="1" smtClean="0">
                <a:latin typeface="+mn-lt"/>
              </a:rPr>
              <a:t>Влох</a:t>
            </a:r>
            <a:r>
              <a:rPr lang="uk-UA" sz="2000" dirty="0" smtClean="0">
                <a:latin typeface="+mn-lt"/>
              </a:rPr>
              <a:t>, Р. П. Гайда, Р. М. </a:t>
            </a:r>
            <a:r>
              <a:rPr lang="uk-UA" sz="2000" dirty="0" err="1" smtClean="0">
                <a:latin typeface="+mn-lt"/>
              </a:rPr>
              <a:t>Пляцко</a:t>
            </a:r>
            <a:r>
              <a:rPr lang="uk-UA" sz="2000" dirty="0" smtClean="0">
                <a:latin typeface="+mn-lt"/>
              </a:rPr>
              <a:t> // Аксіоми для нащадків: Укр. імена у світовій </a:t>
            </a:r>
            <a:r>
              <a:rPr lang="uk-UA" sz="2000" dirty="0" err="1" smtClean="0">
                <a:latin typeface="+mn-lt"/>
              </a:rPr>
              <a:t>науці.-</a:t>
            </a:r>
            <a:r>
              <a:rPr lang="uk-UA" sz="2000" dirty="0" smtClean="0">
                <a:latin typeface="+mn-lt"/>
              </a:rPr>
              <a:t> Л., 1991.- С. 119-143. </a:t>
            </a:r>
            <a:endParaRPr lang="ru-RU" sz="2000" dirty="0" smtClean="0">
              <a:latin typeface="+mn-lt"/>
            </a:endParaRPr>
          </a:p>
          <a:p>
            <a:pPr>
              <a:buFontTx/>
              <a:buChar char="-"/>
            </a:pPr>
            <a:endParaRPr lang="uk-UA" sz="2000" dirty="0" smtClean="0">
              <a:latin typeface="+mn-lt"/>
            </a:endParaRPr>
          </a:p>
          <a:p>
            <a:pPr>
              <a:buFontTx/>
              <a:buChar char="-"/>
            </a:pPr>
            <a:endParaRPr lang="uk-UA" sz="2000" dirty="0" smtClean="0">
              <a:latin typeface="+mn-lt"/>
            </a:endParaRPr>
          </a:p>
          <a:p>
            <a:pPr>
              <a:buFontTx/>
              <a:buChar char="-"/>
            </a:pPr>
            <a:endParaRPr lang="ru-RU" sz="2000" dirty="0" smtClean="0">
              <a:latin typeface="+mn-lt"/>
            </a:endParaRPr>
          </a:p>
          <a:p>
            <a:endParaRPr lang="uk-UA" sz="2000" dirty="0" smtClean="0">
              <a:latin typeface="Calibri" pitchFamily="34" charset="0"/>
            </a:endParaRPr>
          </a:p>
          <a:p>
            <a:endParaRPr lang="en-US" sz="2000" dirty="0">
              <a:latin typeface="Calibri" pitchFamily="34" charset="0"/>
            </a:endParaRPr>
          </a:p>
          <a:p>
            <a:endParaRPr lang="uk-UA" sz="2000" dirty="0"/>
          </a:p>
          <a:p>
            <a:endParaRPr lang="uk-UA" sz="2000" dirty="0">
              <a:latin typeface="Calibri" pitchFamily="34" charset="0"/>
            </a:endParaRPr>
          </a:p>
        </p:txBody>
      </p:sp>
      <p:sp>
        <p:nvSpPr>
          <p:cNvPr id="51203" name="TextBox 4"/>
          <p:cNvSpPr txBox="1">
            <a:spLocks noChangeArrowheads="1"/>
          </p:cNvSpPr>
          <p:nvPr/>
        </p:nvSpPr>
        <p:spPr bwMode="auto">
          <a:xfrm>
            <a:off x="3203575" y="1196975"/>
            <a:ext cx="18526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latin typeface="Calibri" pitchFamily="34" charset="0"/>
              </a:rPr>
              <a:t>Література</a:t>
            </a:r>
            <a:endParaRPr lang="ru-RU" sz="2800" b="1">
              <a:latin typeface="Calibri" pitchFamily="34" charset="0"/>
            </a:endParaRPr>
          </a:p>
        </p:txBody>
      </p:sp>
      <p:sp>
        <p:nvSpPr>
          <p:cNvPr id="51204" name="TextBox 5"/>
          <p:cNvSpPr txBox="1">
            <a:spLocks noChangeArrowheads="1"/>
          </p:cNvSpPr>
          <p:nvPr/>
        </p:nvSpPr>
        <p:spPr bwMode="auto">
          <a:xfrm>
            <a:off x="3000375" y="4286256"/>
            <a:ext cx="308289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800" b="1" dirty="0">
                <a:latin typeface="Calibri" pitchFamily="34" charset="0"/>
              </a:rPr>
              <a:t>Інтернет </a:t>
            </a:r>
            <a:r>
              <a:rPr lang="uk-UA" sz="2800" b="1" dirty="0" smtClean="0">
                <a:latin typeface="Calibri" pitchFamily="34" charset="0"/>
              </a:rPr>
              <a:t>– ресурси</a:t>
            </a:r>
          </a:p>
          <a:p>
            <a:endParaRPr lang="ru-RU" sz="2800" b="1" dirty="0">
              <a:latin typeface="Calibri" pitchFamily="34" charset="0"/>
            </a:endParaRPr>
          </a:p>
        </p:txBody>
      </p:sp>
      <p:sp>
        <p:nvSpPr>
          <p:cNvPr id="51205" name="Прямоугольник 6"/>
          <p:cNvSpPr>
            <a:spLocks noChangeArrowheads="1"/>
          </p:cNvSpPr>
          <p:nvPr/>
        </p:nvSpPr>
        <p:spPr bwMode="auto">
          <a:xfrm>
            <a:off x="3286125" y="4643438"/>
            <a:ext cx="2671116" cy="126188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 dirty="0" smtClean="0">
              <a:latin typeface="Calibri" pitchFamily="34" charset="0"/>
              <a:cs typeface="Times New Roman" pitchFamily="18" charset="0"/>
              <a:hlinkClick r:id="rId2"/>
            </a:endParaRPr>
          </a:p>
          <a:p>
            <a:pPr algn="just"/>
            <a:r>
              <a:rPr lang="en-US" sz="2000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  <a:hlinkClick r:id="rId2"/>
              </a:rPr>
              <a:t>https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  <a:hlinkClick r:id="rId2"/>
              </a:rPr>
              <a:t>://www.google.ua</a:t>
            </a:r>
            <a:r>
              <a:rPr lang="uk-UA" sz="2000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000" dirty="0">
                <a:solidFill>
                  <a:srgbClr val="002A7E"/>
                </a:solidFill>
                <a:latin typeface="Calibri" pitchFamily="34" charset="0"/>
                <a:cs typeface="Times New Roman" pitchFamily="18" charset="0"/>
              </a:rPr>
              <a:t>https</a:t>
            </a:r>
            <a:r>
              <a:rPr lang="ru-RU" sz="2000" dirty="0">
                <a:solidFill>
                  <a:srgbClr val="002A7E"/>
                </a:solidFill>
                <a:latin typeface="Calibri" pitchFamily="34" charset="0"/>
                <a:cs typeface="Times New Roman" pitchFamily="18" charset="0"/>
              </a:rPr>
              <a:t>:</a:t>
            </a:r>
            <a:r>
              <a:rPr lang="en-US" sz="2000" dirty="0">
                <a:solidFill>
                  <a:srgbClr val="002A7E"/>
                </a:solidFill>
                <a:latin typeface="Calibri" pitchFamily="34" charset="0"/>
                <a:cs typeface="Times New Roman" pitchFamily="18" charset="0"/>
              </a:rPr>
              <a:t>// </a:t>
            </a:r>
            <a:r>
              <a:rPr lang="en-US" sz="2000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  <a:hlinkClick r:id="rId3"/>
              </a:rPr>
              <a:t>www</a:t>
            </a:r>
            <a:r>
              <a:rPr lang="ru-RU" sz="2000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  <a:hlinkClick r:id="rId3"/>
              </a:rPr>
              <a:t>.</a:t>
            </a:r>
            <a:r>
              <a:rPr lang="en-US" sz="2000" dirty="0" err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  <a:hlinkClick r:id="rId3"/>
              </a:rPr>
              <a:t>vikip</a:t>
            </a:r>
            <a:endParaRPr lang="en-US" sz="2000" dirty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  <a:p>
            <a:r>
              <a:rPr lang="en-US" dirty="0">
                <a:latin typeface="Calibri" pitchFamily="34" charset="0"/>
                <a:cs typeface="Times New Roman" pitchFamily="18" charset="0"/>
              </a:rPr>
              <a:t> </a:t>
            </a: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164305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42908" y="34290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071538" y="1857364"/>
            <a:ext cx="7987443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3600" b="1" i="1" dirty="0">
                <a:ln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Наука приносить величезну користь.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3600" b="1" i="1" dirty="0">
                <a:ln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Наукові відкриття мають служити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i="1" dirty="0">
                <a:ln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поліпшення життя людей.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pic>
        <p:nvPicPr>
          <p:cNvPr id="12" name="Picture 2" descr="C:\WINDOWS\Temp\Rar$DIa0.835\index.jpeg5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4572008"/>
            <a:ext cx="2786081" cy="20868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7215206" y="-357214"/>
            <a:ext cx="2653248" cy="257176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1143000" y="1143000"/>
            <a:ext cx="4143375" cy="1428750"/>
          </a:xfrm>
        </p:spPr>
        <p:txBody>
          <a:bodyPr/>
          <a:lstStyle/>
          <a:p>
            <a:pPr algn="just"/>
            <a:r>
              <a:rPr lang="ru-RU" sz="2000" b="1" i="1" smtClean="0"/>
              <a:t>         </a:t>
            </a:r>
            <a:br>
              <a:rPr lang="ru-RU" sz="2000" b="1" i="1" smtClean="0"/>
            </a:br>
            <a:endParaRPr lang="ru-RU" sz="2000" smtClean="0"/>
          </a:p>
        </p:txBody>
      </p:sp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6858016" y="-357214"/>
            <a:ext cx="2653248" cy="257176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8439" name="Прямоугольник 11"/>
          <p:cNvSpPr>
            <a:spLocks noChangeArrowheads="1"/>
          </p:cNvSpPr>
          <p:nvPr/>
        </p:nvSpPr>
        <p:spPr bwMode="auto">
          <a:xfrm>
            <a:off x="4572000" y="4214813"/>
            <a:ext cx="4572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Calibri" pitchFamily="34" charset="0"/>
              </a:rPr>
              <a:t/>
            </a:r>
            <a:br>
              <a:rPr lang="ru-RU" sz="2000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/>
            </a:r>
            <a:br>
              <a:rPr lang="ru-RU">
                <a:latin typeface="Calibri" pitchFamily="34" charset="0"/>
              </a:rPr>
            </a:br>
            <a:endParaRPr lang="ru-RU">
              <a:latin typeface="Calibri" pitchFamily="34" charset="0"/>
            </a:endParaRPr>
          </a:p>
        </p:txBody>
      </p:sp>
      <p:sp>
        <p:nvSpPr>
          <p:cNvPr id="18440" name="Прямоугольник 12"/>
          <p:cNvSpPr>
            <a:spLocks noChangeArrowheads="1"/>
          </p:cNvSpPr>
          <p:nvPr/>
        </p:nvSpPr>
        <p:spPr bwMode="auto">
          <a:xfrm>
            <a:off x="1143000" y="2571750"/>
            <a:ext cx="5429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Calibri" pitchFamily="34" charset="0"/>
              </a:rPr>
              <a:t/>
            </a:r>
            <a:br>
              <a:rPr lang="ru-RU" sz="2000">
                <a:latin typeface="Calibri" pitchFamily="34" charset="0"/>
              </a:rPr>
            </a:br>
            <a:endParaRPr lang="ru-RU" sz="2000">
              <a:latin typeface="Calibri" pitchFamily="34" charset="0"/>
            </a:endParaRPr>
          </a:p>
        </p:txBody>
      </p:sp>
      <p:sp>
        <p:nvSpPr>
          <p:cNvPr id="18441" name="TextBox 15"/>
          <p:cNvSpPr txBox="1">
            <a:spLocks noChangeArrowheads="1"/>
          </p:cNvSpPr>
          <p:nvPr/>
        </p:nvSpPr>
        <p:spPr bwMode="auto">
          <a:xfrm>
            <a:off x="1714500" y="285750"/>
            <a:ext cx="4937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600">
                <a:latin typeface="Calibri" pitchFamily="34" charset="0"/>
              </a:rPr>
              <a:t>Основні етапи  розвитку</a:t>
            </a:r>
          </a:p>
          <a:p>
            <a:pPr algn="ctr"/>
            <a:r>
              <a:rPr lang="uk-UA" sz="3600">
                <a:latin typeface="Calibri" pitchFamily="34" charset="0"/>
              </a:rPr>
              <a:t> механіки в Україні</a:t>
            </a:r>
            <a:endParaRPr lang="ru-RU" sz="3600">
              <a:latin typeface="Calibri" pitchFamily="34" charset="0"/>
            </a:endParaRPr>
          </a:p>
        </p:txBody>
      </p:sp>
      <p:sp>
        <p:nvSpPr>
          <p:cNvPr id="18442" name="TextBox 16"/>
          <p:cNvSpPr txBox="1">
            <a:spLocks noChangeArrowheads="1"/>
          </p:cNvSpPr>
          <p:nvPr/>
        </p:nvSpPr>
        <p:spPr bwMode="auto">
          <a:xfrm>
            <a:off x="857250" y="2000250"/>
            <a:ext cx="8220075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dirty="0">
                <a:latin typeface="Calibri" pitchFamily="34" charset="0"/>
              </a:rPr>
              <a:t>    Зародження механіки в Україні </a:t>
            </a:r>
            <a:r>
              <a:rPr lang="uk-UA" sz="2400" dirty="0" err="1">
                <a:latin typeface="Calibri" pitchFamily="34" charset="0"/>
              </a:rPr>
              <a:t>пов</a:t>
            </a:r>
            <a:r>
              <a:rPr lang="en-US" sz="2400" dirty="0">
                <a:latin typeface="Calibri" pitchFamily="34" charset="0"/>
              </a:rPr>
              <a:t>’</a:t>
            </a:r>
            <a:r>
              <a:rPr lang="uk-UA" sz="2400" dirty="0" err="1">
                <a:latin typeface="Calibri" pitchFamily="34" charset="0"/>
              </a:rPr>
              <a:t>язане</a:t>
            </a:r>
            <a:r>
              <a:rPr lang="uk-UA" sz="2400" dirty="0">
                <a:latin typeface="Calibri" pitchFamily="34" charset="0"/>
              </a:rPr>
              <a:t> з побудовою Києва. Окремі будівлі тих часів, які  збереглися, вражають високим рівнем майстерності стародавніх київських будівельників. Елементи  механіки також застосовувалися  при будівництві млинів і різних механічних і водопідйомних пристроїв.</a:t>
            </a:r>
          </a:p>
          <a:p>
            <a:endParaRPr lang="ru-RU" dirty="0">
              <a:latin typeface="Calibri" pitchFamily="34" charset="0"/>
            </a:endParaRPr>
          </a:p>
        </p:txBody>
      </p:sp>
      <p:pic>
        <p:nvPicPr>
          <p:cNvPr id="4098" name="Picture 2" descr="C:\WINDOWS\Temp\Rar$DIa0.515\водяний_мли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4500570"/>
            <a:ext cx="316330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WINDOWS\Temp\Rar$DIa0.960\Золотi_Ворот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 flipV="1">
            <a:off x="5072066" y="4357695"/>
            <a:ext cx="3071834" cy="2046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6858016" y="-428652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714372" y="64291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9462" name="TextBox 12"/>
          <p:cNvSpPr txBox="1">
            <a:spLocks noChangeArrowheads="1"/>
          </p:cNvSpPr>
          <p:nvPr/>
        </p:nvSpPr>
        <p:spPr bwMode="auto">
          <a:xfrm>
            <a:off x="1143000" y="857232"/>
            <a:ext cx="592931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uk-UA" sz="2400" dirty="0">
                <a:latin typeface="Calibri" pitchFamily="34" charset="0"/>
              </a:rPr>
              <a:t>      Стародавні київські будівельники покращували акустичні властивості будинків за допомогою спеціальних засобів – вмуровували у стіни порожнисті посудини – резонатори (голосники</a:t>
            </a:r>
            <a:r>
              <a:rPr lang="uk-UA" sz="2400" dirty="0" smtClean="0">
                <a:latin typeface="Calibri" pitchFamily="34" charset="0"/>
              </a:rPr>
              <a:t>).</a:t>
            </a:r>
            <a:endParaRPr lang="uk-UA" sz="2400" dirty="0">
              <a:latin typeface="Calibri" pitchFamily="34" charset="0"/>
            </a:endParaRPr>
          </a:p>
          <a:p>
            <a:pPr algn="just"/>
            <a:r>
              <a:rPr lang="uk-UA" sz="2400" dirty="0">
                <a:latin typeface="Calibri" pitchFamily="34" charset="0"/>
              </a:rPr>
              <a:t>У ХІІ ст. використовували точний водний годинник , винайдений у перших століттях нашої ери греками.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3929067"/>
            <a:ext cx="2952154" cy="2214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WINDOWS\Temp\Rar$DIa0.949\Кирилiвс_ка_церква.jpg"/>
          <p:cNvPicPr>
            <a:picLocks noChangeAspect="1" noChangeArrowheads="1"/>
          </p:cNvPicPr>
          <p:nvPr/>
        </p:nvPicPr>
        <p:blipFill>
          <a:blip r:embed="rId5"/>
          <a:srcRect t="10000"/>
          <a:stretch>
            <a:fillRect/>
          </a:stretch>
        </p:blipFill>
        <p:spPr bwMode="auto">
          <a:xfrm>
            <a:off x="5072066" y="4000504"/>
            <a:ext cx="2928958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6645940" y="-500089"/>
            <a:ext cx="3021754" cy="292895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0486" name="TextBox 14"/>
          <p:cNvSpPr txBox="1">
            <a:spLocks noChangeArrowheads="1"/>
          </p:cNvSpPr>
          <p:nvPr/>
        </p:nvSpPr>
        <p:spPr bwMode="auto">
          <a:xfrm>
            <a:off x="3714750" y="1785938"/>
            <a:ext cx="4143375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400" dirty="0">
                <a:latin typeface="Calibri" pitchFamily="34" charset="0"/>
              </a:rPr>
              <a:t>     </a:t>
            </a:r>
            <a:r>
              <a:rPr lang="uk-UA" sz="2400" b="1" dirty="0">
                <a:latin typeface="Calibri" pitchFamily="34" charset="0"/>
              </a:rPr>
              <a:t>Т. Ф. Осиповський </a:t>
            </a:r>
            <a:r>
              <a:rPr lang="uk-UA" sz="2000" dirty="0">
                <a:latin typeface="Calibri" pitchFamily="34" charset="0"/>
              </a:rPr>
              <a:t>–  один із перших  учених Харківського  університету, його </a:t>
            </a:r>
            <a:r>
              <a:rPr lang="uk-UA" sz="2000" dirty="0" smtClean="0">
                <a:latin typeface="Calibri" pitchFamily="34" charset="0"/>
              </a:rPr>
              <a:t>ректор (</a:t>
            </a:r>
            <a:r>
              <a:rPr lang="uk-UA" sz="2000" dirty="0">
                <a:latin typeface="Calibri" pitchFamily="34" charset="0"/>
              </a:rPr>
              <a:t>1765 -1832). Видатний український діяч  науки та освіти, професор. Зробив значний внесок у </a:t>
            </a:r>
            <a:r>
              <a:rPr lang="uk-UA" sz="2000" dirty="0" smtClean="0">
                <a:latin typeface="Calibri" pitchFamily="34" charset="0"/>
              </a:rPr>
              <a:t>розвиток </a:t>
            </a:r>
            <a:r>
              <a:rPr lang="uk-UA" sz="2000" dirty="0">
                <a:latin typeface="Calibri" pitchFamily="34" charset="0"/>
              </a:rPr>
              <a:t>математики, </a:t>
            </a:r>
            <a:r>
              <a:rPr lang="uk-UA" sz="2000" dirty="0" smtClean="0">
                <a:latin typeface="Calibri" pitchFamily="34" charset="0"/>
              </a:rPr>
              <a:t>механіки,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uk-UA" sz="2000" dirty="0" smtClean="0">
                <a:latin typeface="Calibri" pitchFamily="34" charset="0"/>
              </a:rPr>
              <a:t>займав </a:t>
            </a:r>
            <a:r>
              <a:rPr lang="uk-UA" sz="2000" dirty="0">
                <a:latin typeface="Calibri" pitchFamily="34" charset="0"/>
              </a:rPr>
              <a:t>прогресивні позиції  з цілого ряду  наукових і філософських питань.</a:t>
            </a:r>
          </a:p>
        </p:txBody>
      </p:sp>
      <p:pic>
        <p:nvPicPr>
          <p:cNvPr id="12" name="Picture 2" descr="http://schozavtra.in.ua/wp-content/uploads/2015/02/150202_T_Osypovsky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285860"/>
            <a:ext cx="2217684" cy="3000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8" name="Прямоугольник 12"/>
          <p:cNvSpPr>
            <a:spLocks noChangeArrowheads="1"/>
          </p:cNvSpPr>
          <p:nvPr/>
        </p:nvSpPr>
        <p:spPr bwMode="auto">
          <a:xfrm>
            <a:off x="1428750" y="4572000"/>
            <a:ext cx="1495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alibri" pitchFamily="34" charset="0"/>
              </a:rPr>
              <a:t>(1765 -1832). 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6786578" y="-500089"/>
            <a:ext cx="2881116" cy="279263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1510" name="TextBox 14"/>
          <p:cNvSpPr txBox="1">
            <a:spLocks noChangeArrowheads="1"/>
          </p:cNvSpPr>
          <p:nvPr/>
        </p:nvSpPr>
        <p:spPr bwMode="auto">
          <a:xfrm>
            <a:off x="2571750" y="2000250"/>
            <a:ext cx="6143625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400" b="1">
                <a:latin typeface="Calibri" pitchFamily="34" charset="0"/>
              </a:rPr>
              <a:t>Т.Ф. Остроградський </a:t>
            </a:r>
            <a:r>
              <a:rPr lang="uk-UA">
                <a:latin typeface="Calibri" pitchFamily="34" charset="0"/>
              </a:rPr>
              <a:t>–  </a:t>
            </a:r>
            <a:r>
              <a:rPr lang="uk-UA" sz="2000">
                <a:latin typeface="Calibri" pitchFamily="34" charset="0"/>
              </a:rPr>
              <a:t>видатний український математик та механік. Зробив внесок у розвиток фундаментальних принципів теоретичної механіки, гідродинаміки, теорії пружності та методики викладання математики та механіки. Один із засновників небесної механіки, досліджував питання балістики,  механіки нитки, вивчав проблеми теорії коливань . Був обраний  почесним академіком у різні академії світу. Став відомим  як видатний педагог, автор підручників і програм з аналітичної механіки.</a:t>
            </a:r>
            <a:endParaRPr lang="ru-RU" sz="2000">
              <a:latin typeface="Calibri" pitchFamily="34" charset="0"/>
            </a:endParaRPr>
          </a:p>
        </p:txBody>
      </p:sp>
      <p:pic>
        <p:nvPicPr>
          <p:cNvPr id="12" name="Рисунок 11" descr="острог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428604"/>
            <a:ext cx="2207028" cy="27146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12" name="TextBox 12"/>
          <p:cNvSpPr txBox="1">
            <a:spLocks noChangeArrowheads="1"/>
          </p:cNvSpPr>
          <p:nvPr/>
        </p:nvSpPr>
        <p:spPr bwMode="auto">
          <a:xfrm>
            <a:off x="928688" y="2928938"/>
            <a:ext cx="1951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alibri" pitchFamily="34" charset="0"/>
              </a:rPr>
              <a:t>(1801 – 1862). 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7215206" y="-642966"/>
            <a:ext cx="287435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2534" name="TextBox 12"/>
          <p:cNvSpPr txBox="1">
            <a:spLocks noChangeArrowheads="1"/>
          </p:cNvSpPr>
          <p:nvPr/>
        </p:nvSpPr>
        <p:spPr bwMode="auto">
          <a:xfrm>
            <a:off x="3786188" y="1428750"/>
            <a:ext cx="4643437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latin typeface="Calibri" pitchFamily="34" charset="0"/>
              </a:rPr>
              <a:t> О.М.  Ляпунов </a:t>
            </a:r>
            <a:r>
              <a:rPr lang="uk-UA" sz="2000">
                <a:latin typeface="Calibri" pitchFamily="34" charset="0"/>
              </a:rPr>
              <a:t>– видатний український математик та механік. 17  років пропрацював у Харківському університеті, написав  праці з питань стійкості руху, які були найскладнішими питаннями природознавства. Його праця “ Загальна задача про стійкість  руху ”(1892 р.) набула всесвітнього визнання.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12" name="Picture 4" descr="http://www.publ.lib.ru/ARCHIVES/L/LYAPUNOV_Aleksandr_Mihaylovich/.Online/Lyapunov_A.M.-P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1071545"/>
            <a:ext cx="2306182" cy="30718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36" name="TextBox 14"/>
          <p:cNvSpPr txBox="1">
            <a:spLocks noChangeArrowheads="1"/>
          </p:cNvSpPr>
          <p:nvPr/>
        </p:nvSpPr>
        <p:spPr bwMode="auto">
          <a:xfrm>
            <a:off x="1500188" y="4214813"/>
            <a:ext cx="2214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alibri" pitchFamily="34" charset="0"/>
              </a:rPr>
              <a:t>(1857 – 1918) 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0927211451SlideId270"/>
</p:tagLst>
</file>

<file path=ppt/theme/theme1.xml><?xml version="1.0" encoding="utf-8"?>
<a:theme xmlns:a="http://schemas.openxmlformats.org/drawingml/2006/main" name="7 (2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2987</TotalTime>
  <Words>1896</Words>
  <Application>Microsoft Office PowerPoint</Application>
  <PresentationFormat>Екран (4:3)</PresentationFormat>
  <Paragraphs>130</Paragraphs>
  <Slides>34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34</vt:i4>
      </vt:variant>
    </vt:vector>
  </HeadingPairs>
  <TitlesOfParts>
    <vt:vector size="35" baseType="lpstr">
      <vt:lpstr>7 (2)</vt:lpstr>
      <vt:lpstr>Внесок українських учених у розвиток і  становлення  фізики</vt:lpstr>
      <vt:lpstr>Презентація PowerPoint</vt:lpstr>
      <vt:lpstr>Презентація PowerPoint</vt:lpstr>
      <vt:lpstr>Презентація PowerPoint</vt:lpstr>
      <vt:lpstr>         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         М. Д. Пильчиков – засновник  аномалій земного магнетизму, відкрив явище  електронної фотографії, створив багато приладів( прообраз сучасного скафандра), на власні кошти збудував першу радіостанцію в Україні. Наукові праці стосуються оптики, електро- й радіотехніки, радіоактивності, рентгенівських променів, електрохімії, метеорології 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MultiDVD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</dc:title>
  <dc:creator>Я</dc:creator>
  <cp:lastModifiedBy>4</cp:lastModifiedBy>
  <cp:revision>316</cp:revision>
  <dcterms:created xsi:type="dcterms:W3CDTF">2015-08-17T19:19:48Z</dcterms:created>
  <dcterms:modified xsi:type="dcterms:W3CDTF">2017-02-22T06:07:21Z</dcterms:modified>
</cp:coreProperties>
</file>