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2" r:id="rId3"/>
    <p:sldId id="277" r:id="rId4"/>
    <p:sldId id="279" r:id="rId5"/>
    <p:sldId id="263" r:id="rId6"/>
    <p:sldId id="278" r:id="rId7"/>
    <p:sldId id="280" r:id="rId8"/>
    <p:sldId id="261" r:id="rId9"/>
    <p:sldId id="282" r:id="rId10"/>
    <p:sldId id="283" r:id="rId11"/>
    <p:sldId id="258" r:id="rId12"/>
    <p:sldId id="281" r:id="rId13"/>
    <p:sldId id="284" r:id="rId14"/>
    <p:sldId id="288" r:id="rId15"/>
    <p:sldId id="257" r:id="rId16"/>
    <p:sldId id="275" r:id="rId17"/>
    <p:sldId id="264" r:id="rId18"/>
    <p:sldId id="273" r:id="rId19"/>
    <p:sldId id="285" r:id="rId20"/>
    <p:sldId id="286" r:id="rId21"/>
    <p:sldId id="259" r:id="rId22"/>
    <p:sldId id="276" r:id="rId23"/>
    <p:sldId id="272" r:id="rId24"/>
    <p:sldId id="28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00"/>
    <a:srgbClr val="006600"/>
    <a:srgbClr val="003300"/>
    <a:srgbClr val="EC4214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1544" autoAdjust="0"/>
    <p:restoredTop sz="94660"/>
  </p:normalViewPr>
  <p:slideViewPr>
    <p:cSldViewPr>
      <p:cViewPr>
        <p:scale>
          <a:sx n="67" d="100"/>
          <a:sy n="67" d="100"/>
        </p:scale>
        <p:origin x="-1608" y="-5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B8E0F9D-8AED-4C51-BDFC-BD95676E9DEF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B57DD3C-DFAE-43C2-A13B-95861B3BE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8341E3-B07A-4B61-BECE-63B19CD96A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7A881-0FB1-41DF-9EF8-0D82D9D9F3CD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16C67-6CB0-4813-8FAA-FC647C9F0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0959D-6FA2-4818-BE82-5249FD973BC1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21E84-4E5F-4A19-A780-1567F452E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47D98-11CD-45C3-905D-B9248FA640A3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29B10-E083-4556-BCB0-5402F0D9C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DEC78-240F-48E3-A987-10ED70A76FB8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4299-BA96-49BC-8C97-593F7E282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7E39A-8E48-4579-8CC2-1D9F091212EC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27575-75C6-4A97-BE14-4A3BC70C8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04053-22F6-442B-95AA-254D7BCFA63A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4F52D-3D84-4E96-9F4F-C97E5D816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F8D3-94BC-4D74-B5B6-E4718B0FCC35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92AA-1B88-4774-8AC8-8039D74C2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F96E5-5CF1-4B5E-B2B5-CA7D97381A6B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B5FED-C358-444E-A766-1E323F541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06F3F-8005-4786-AD07-2E094BDE194D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01102-34F5-405A-B411-55F0A55A8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0B78C-CFBB-4AA9-9DA0-87C7B01F1E1E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A6717-12F5-43EE-89E2-D7556229A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7A3BA-50E4-479A-8D7A-2BE14C4F7455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F3717-7E0E-4D02-9366-63D54E227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FA4C94-840A-4904-B856-0CC97DF4979A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5A3309-0902-4589-A77C-D3759D8C7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ovorites.net.ua/" TargetMode="External"/><Relationship Id="rId3" Type="http://schemas.openxmlformats.org/officeDocument/2006/relationships/hyperlink" Target="http://www.kosmos.info/" TargetMode="External"/><Relationship Id="rId7" Type="http://schemas.openxmlformats.org/officeDocument/2006/relationships/hyperlink" Target="http://www.softodrom.com.ua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stronet.ru/" TargetMode="External"/><Relationship Id="rId5" Type="http://schemas.openxmlformats.org/officeDocument/2006/relationships/hyperlink" Target="http://www.space.hobby.ru/" TargetMode="External"/><Relationship Id="rId10" Type="http://schemas.openxmlformats.org/officeDocument/2006/relationships/hyperlink" Target="http://upload.wikimedia.org/" TargetMode="External"/><Relationship Id="rId4" Type="http://schemas.openxmlformats.org/officeDocument/2006/relationships/hyperlink" Target="http://www.goldenpages.kiev.ua/" TargetMode="External"/><Relationship Id="rId9" Type="http://schemas.openxmlformats.org/officeDocument/2006/relationships/hyperlink" Target="http://www.buran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1094;&#1110;&#1082;&#1072;&#1074;&#1086;%20&#1079;&#1085;&#1072;&#1090;&#1080;%201.docx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4" descr="Рисунок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622337">
            <a:off x="1724726" y="1672698"/>
            <a:ext cx="6061276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Ті, що підкорили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космос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1476375" y="5013325"/>
            <a:ext cx="5903913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solidFill>
                  <a:srgbClr val="002060"/>
                </a:solidFill>
              </a:rPr>
              <a:t>Степанець Світлана Анатоліївна</a:t>
            </a:r>
            <a:r>
              <a:rPr lang="uk-UA" b="1"/>
              <a:t>, </a:t>
            </a:r>
          </a:p>
          <a:p>
            <a:r>
              <a:rPr lang="uk-UA" b="1"/>
              <a:t>учитель фізики і математики Степанецької спеціалізованої школи       І-ІІІ ступенів Канівської районної ради Черкаської області</a:t>
            </a:r>
            <a:endParaRPr lang="ru-RU" b="1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 l="2632" t="4167" b="16667"/>
          <a:stretch>
            <a:fillRect/>
          </a:stretch>
        </p:blipFill>
        <p:spPr bwMode="auto">
          <a:xfrm>
            <a:off x="3583148" y="4143380"/>
            <a:ext cx="3060554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 l="6666" t="6897" b="17242"/>
          <a:stretch>
            <a:fillRect/>
          </a:stretch>
        </p:blipFill>
        <p:spPr bwMode="auto">
          <a:xfrm>
            <a:off x="6000760" y="357165"/>
            <a:ext cx="2071702" cy="24416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/>
          <a:srcRect r="8164" b="11516"/>
          <a:stretch>
            <a:fillRect/>
          </a:stretch>
        </p:blipFill>
        <p:spPr bwMode="auto">
          <a:xfrm>
            <a:off x="540857" y="285728"/>
            <a:ext cx="2245161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285750" y="3643313"/>
            <a:ext cx="32686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Пам</a:t>
            </a:r>
            <a:r>
              <a:rPr lang="en-US">
                <a:cs typeface="Arial" charset="0"/>
              </a:rPr>
              <a:t>’</a:t>
            </a:r>
            <a:r>
              <a:rPr lang="uk-UA">
                <a:cs typeface="Arial" charset="0"/>
              </a:rPr>
              <a:t>ятник М.І. Кибальчичу</a:t>
            </a:r>
          </a:p>
          <a:p>
            <a:r>
              <a:rPr lang="uk-UA">
                <a:cs typeface="Arial" charset="0"/>
              </a:rPr>
              <a:t>На Батьківщині в м. Коропі</a:t>
            </a:r>
          </a:p>
          <a:p>
            <a:r>
              <a:rPr lang="uk-UA">
                <a:cs typeface="Arial" charset="0"/>
              </a:rPr>
              <a:t>Чернігівської  області</a:t>
            </a:r>
            <a:endParaRPr lang="ru-RU">
              <a:cs typeface="Arial" charset="0"/>
            </a:endParaRP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5572125" y="3071813"/>
            <a:ext cx="2786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Пам</a:t>
            </a:r>
            <a:r>
              <a:rPr lang="en-US">
                <a:cs typeface="Arial" charset="0"/>
              </a:rPr>
              <a:t>’</a:t>
            </a:r>
            <a:r>
              <a:rPr lang="uk-UA">
                <a:cs typeface="Arial" charset="0"/>
              </a:rPr>
              <a:t>ятна  дошка  на </a:t>
            </a:r>
          </a:p>
          <a:p>
            <a:r>
              <a:rPr lang="uk-UA">
                <a:cs typeface="Arial" charset="0"/>
              </a:rPr>
              <a:t>вул. М. Кибальчича </a:t>
            </a:r>
          </a:p>
          <a:p>
            <a:r>
              <a:rPr lang="uk-UA">
                <a:cs typeface="Arial" charset="0"/>
              </a:rPr>
              <a:t>в м. Києві</a:t>
            </a:r>
            <a:endParaRPr lang="ru-RU">
              <a:cs typeface="Arial" charset="0"/>
            </a:endParaRPr>
          </a:p>
        </p:txBody>
      </p:sp>
      <p:sp>
        <p:nvSpPr>
          <p:cNvPr id="23559" name="TextBox 8"/>
          <p:cNvSpPr txBox="1">
            <a:spLocks noChangeArrowheads="1"/>
          </p:cNvSpPr>
          <p:nvPr/>
        </p:nvSpPr>
        <p:spPr bwMode="auto">
          <a:xfrm>
            <a:off x="3857625" y="5786438"/>
            <a:ext cx="3643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Поштова марка України </a:t>
            </a:r>
          </a:p>
          <a:p>
            <a:r>
              <a:rPr lang="uk-UA">
                <a:cs typeface="Arial" charset="0"/>
              </a:rPr>
              <a:t>присвячена М.І. Кибальчичу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9" descr="Рисунок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kondratyuk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6" y="428604"/>
            <a:ext cx="2357455" cy="33575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00375" y="928688"/>
            <a:ext cx="57721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Кондратюк Юрій Васильович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(1897-1942) 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(до серпня 1921р. –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Шаргей Олександр Гнатович)</a:t>
            </a:r>
            <a:endParaRPr lang="ru-RU" sz="3200" b="1" i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86063" y="3429000"/>
            <a:ext cx="578643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>
                <a:cs typeface="Arial" charset="0"/>
              </a:rPr>
              <a:t>              Народився в Полтаві.  Незалежно від К.Е.Ціолковського вивів основне рівняння руху ракети, накреслив схеми і дав опис чотириступінчастої ракети на кисневому-водневому паливі.</a:t>
            </a:r>
            <a:endParaRPr lang="ru-RU" sz="20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images (40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500042"/>
            <a:ext cx="5048284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1428750" y="4714875"/>
            <a:ext cx="63579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lnSpc>
                <a:spcPct val="150000"/>
              </a:lnSpc>
            </a:pPr>
            <a:r>
              <a:rPr lang="uk-UA" sz="2000">
                <a:cs typeface="Arial" charset="0"/>
              </a:rPr>
              <a:t>     Траєкторія польоту на Місяць,яка була використана фахівцями НАСА у космічній програмі “ Аполлон ”та увійшла в історію як         “ траса Кондратюка” </a:t>
            </a:r>
            <a:endParaRPr lang="ru-RU" sz="20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2469" t="4303" r="2469" b="5333"/>
          <a:stretch>
            <a:fillRect/>
          </a:stretch>
        </p:blipFill>
        <p:spPr bwMode="auto">
          <a:xfrm>
            <a:off x="1928794" y="428604"/>
            <a:ext cx="5500726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2357438" y="5429250"/>
            <a:ext cx="5643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Експозиція присвячена Ю.В. Кондратюку</a:t>
            </a:r>
          </a:p>
          <a:p>
            <a:r>
              <a:rPr lang="uk-UA">
                <a:cs typeface="Arial" charset="0"/>
              </a:rPr>
              <a:t>В Полтавському музеї авіації та космонавтики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 l="6667" r="6667" b="26364"/>
          <a:stretch>
            <a:fillRect/>
          </a:stretch>
        </p:blipFill>
        <p:spPr bwMode="auto">
          <a:xfrm>
            <a:off x="6286512" y="4214818"/>
            <a:ext cx="1857388" cy="19288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 t="5639" r="2026" b="15413"/>
          <a:stretch>
            <a:fillRect/>
          </a:stretch>
        </p:blipFill>
        <p:spPr bwMode="auto">
          <a:xfrm>
            <a:off x="5357818" y="1000108"/>
            <a:ext cx="3107553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 l="3175" t="5357" r="3175" b="12501"/>
          <a:stretch>
            <a:fillRect/>
          </a:stretch>
        </p:blipFill>
        <p:spPr bwMode="auto">
          <a:xfrm>
            <a:off x="285720" y="285728"/>
            <a:ext cx="4214842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653" name="TextBox 6"/>
          <p:cNvSpPr txBox="1">
            <a:spLocks noChangeArrowheads="1"/>
          </p:cNvSpPr>
          <p:nvPr/>
        </p:nvSpPr>
        <p:spPr bwMode="auto">
          <a:xfrm rot="10800000" flipV="1">
            <a:off x="0" y="3929063"/>
            <a:ext cx="4214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Братська могила біля м.  Кірова  Калузької області РФ,  де похований Ю.В. Кондратюк</a:t>
            </a:r>
            <a:endParaRPr lang="ru-RU">
              <a:cs typeface="Arial" charset="0"/>
            </a:endParaRP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4786313" y="2928938"/>
            <a:ext cx="4357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Поштова марка України присвячена</a:t>
            </a:r>
          </a:p>
          <a:p>
            <a:r>
              <a:rPr lang="uk-UA">
                <a:cs typeface="Arial" charset="0"/>
              </a:rPr>
              <a:t>Ю.В. Кондратюку </a:t>
            </a:r>
            <a:endParaRPr lang="ru-RU">
              <a:cs typeface="Arial" charset="0"/>
            </a:endParaRPr>
          </a:p>
        </p:txBody>
      </p:sp>
      <p:sp>
        <p:nvSpPr>
          <p:cNvPr id="27655" name="TextBox 8"/>
          <p:cNvSpPr txBox="1">
            <a:spLocks noChangeArrowheads="1"/>
          </p:cNvSpPr>
          <p:nvPr/>
        </p:nvSpPr>
        <p:spPr bwMode="auto">
          <a:xfrm>
            <a:off x="1571625" y="5286375"/>
            <a:ext cx="4429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Ювілейна монета Національного банку України, присвчена 100-річчю від  </a:t>
            </a:r>
          </a:p>
          <a:p>
            <a:r>
              <a:rPr lang="uk-UA">
                <a:cs typeface="Arial" charset="0"/>
              </a:rPr>
              <a:t>Дня народження Ю.В. Кондратюка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3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halash.dp.ua/images/fizika/Korolev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2071702" cy="28575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71813" y="357188"/>
            <a:ext cx="50530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Корольов Сергій Павлович 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(1907-1966)</a:t>
            </a:r>
            <a:endParaRPr lang="ru-RU" sz="3200" b="1" i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14625" y="1500188"/>
            <a:ext cx="614362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endParaRPr lang="uk-UA">
              <a:cs typeface="Arial" charset="0"/>
            </a:endParaRPr>
          </a:p>
          <a:p>
            <a:pPr algn="just">
              <a:lnSpc>
                <a:spcPct val="150000"/>
              </a:lnSpc>
            </a:pPr>
            <a:r>
              <a:rPr lang="uk-UA" sz="2000">
                <a:cs typeface="Arial" charset="0"/>
              </a:rPr>
              <a:t>        Народився в м. Житомирі,навчався в Києві та Одесі. Сергій Павлович був головним  конструктором ракетно-космічної техніки. Основоположник практичної космонавтики.</a:t>
            </a:r>
            <a:r>
              <a:rPr lang="ru-RU" sz="2000">
                <a:cs typeface="Arial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000">
                <a:cs typeface="Arial" charset="0"/>
              </a:rPr>
              <a:t>        Групою  вчених та інженерів  під керівництвом Корольова було розроблено автоматичні  космічні  апарати, які досягли Місяця , Венери та Марса. </a:t>
            </a:r>
          </a:p>
          <a:p>
            <a:pPr algn="just">
              <a:lnSpc>
                <a:spcPct val="150000"/>
              </a:lnSpc>
            </a:pPr>
            <a:endParaRPr lang="ru-RU" sz="2000">
              <a:cs typeface="Arial" charset="0"/>
            </a:endParaRPr>
          </a:p>
        </p:txBody>
      </p:sp>
      <p:sp>
        <p:nvSpPr>
          <p:cNvPr id="28677" name="TextBox 9"/>
          <p:cNvSpPr txBox="1">
            <a:spLocks noChangeArrowheads="1"/>
          </p:cNvSpPr>
          <p:nvPr/>
        </p:nvSpPr>
        <p:spPr bwMode="auto">
          <a:xfrm>
            <a:off x="2214563" y="4857750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643446"/>
            <a:ext cx="2028825" cy="1962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6250" t="3448" r="3125" b="23549"/>
          <a:stretch>
            <a:fillRect/>
          </a:stretch>
        </p:blipFill>
        <p:spPr bwMode="auto">
          <a:xfrm>
            <a:off x="571472" y="357166"/>
            <a:ext cx="2500330" cy="276488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0" y="3786188"/>
            <a:ext cx="4572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b="1" i="1">
                <a:cs typeface="Arial" charset="0"/>
              </a:rPr>
              <a:t>      Ракета Р-</a:t>
            </a:r>
            <a:r>
              <a:rPr lang="en-US" b="1" i="1">
                <a:cs typeface="Arial" charset="0"/>
              </a:rPr>
              <a:t>SM </a:t>
            </a:r>
            <a:r>
              <a:rPr lang="uk-UA" b="1" i="1">
                <a:cs typeface="Arial" charset="0"/>
              </a:rPr>
              <a:t>з ядерним боєзарядом, за створення якої С.П. Корольов у 1956 р. був нагороджений першою Зіркою Героя. Ці ракети виготовляли на заводі “ Південмаш “ у Дніпропетровську</a:t>
            </a:r>
            <a:endParaRPr lang="ru-RU" b="1" i="1">
              <a:cs typeface="Arial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 l="2512" t="3334" b="16666"/>
          <a:stretch>
            <a:fillRect/>
          </a:stretch>
        </p:blipFill>
        <p:spPr bwMode="auto">
          <a:xfrm>
            <a:off x="6000760" y="214290"/>
            <a:ext cx="2571768" cy="3180659"/>
          </a:xfrm>
          <a:prstGeom prst="roundRect">
            <a:avLst>
              <a:gd name="adj" fmla="val 1966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5143500" y="3857625"/>
            <a:ext cx="4000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cs typeface="Arial" charset="0"/>
              </a:rPr>
              <a:t>        </a:t>
            </a:r>
            <a:r>
              <a:rPr lang="uk-UA" b="1" i="1">
                <a:cs typeface="Arial" charset="0"/>
              </a:rPr>
              <a:t>Неперевершена ракета-носійС.П. Корольова Р-7 (нині     “Союз”) – більше 50 років на службі лю</a:t>
            </a:r>
            <a:r>
              <a:rPr lang="uk-UA" b="1" i="1">
                <a:latin typeface="Calibri" pitchFamily="34" charset="0"/>
              </a:rPr>
              <a:t>дству</a:t>
            </a:r>
            <a:endParaRPr lang="ru-RU" b="1" i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3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5"/>
          <p:cNvSpPr txBox="1">
            <a:spLocks noChangeArrowheads="1"/>
          </p:cNvSpPr>
          <p:nvPr/>
        </p:nvSpPr>
        <p:spPr bwMode="auto">
          <a:xfrm>
            <a:off x="1071563" y="428625"/>
            <a:ext cx="72866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i="1">
                <a:cs typeface="Arial" charset="0"/>
              </a:rPr>
              <a:t>        Під  керівництвом Корольова та за його участю розроблено ракети  за допомогою  яких у  1957 році було запущено перший  у світі штучний супутник . Землі, а в 1961 році здійснено перший політ людини в космос. У 1965 році зробленого Корольовим  космічного корабля людина вперше вийшла у відкритий космос.</a:t>
            </a:r>
          </a:p>
          <a:p>
            <a:pPr algn="just"/>
            <a:endParaRPr lang="ru-RU" b="1" i="1">
              <a:solidFill>
                <a:srgbClr val="FFFF00"/>
              </a:solidFill>
              <a:cs typeface="Arial" charset="0"/>
            </a:endParaRPr>
          </a:p>
        </p:txBody>
      </p:sp>
      <p:pic>
        <p:nvPicPr>
          <p:cNvPr id="7" name="Picture 4" descr="images (38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927475"/>
            <a:ext cx="3962400" cy="2930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5" descr="220px-Sputnik_a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500438"/>
            <a:ext cx="3276600" cy="2686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1428750" y="3286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47" name="Прямоугольник 3"/>
          <p:cNvSpPr>
            <a:spLocks noChangeArrowheads="1"/>
          </p:cNvSpPr>
          <p:nvPr/>
        </p:nvSpPr>
        <p:spPr bwMode="auto">
          <a:xfrm>
            <a:off x="1000125" y="2928938"/>
            <a:ext cx="7429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i="1">
                <a:cs typeface="Arial" charset="0"/>
              </a:rPr>
              <a:t>"Наші предки - українські козаки, і син мій успадкував від них, як видно, вміння, дерзновенність, волю, ту волю, яка допомогла йому сягнути омріяної мети". </a:t>
            </a:r>
          </a:p>
          <a:p>
            <a:pPr algn="r">
              <a:lnSpc>
                <a:spcPct val="150000"/>
              </a:lnSpc>
            </a:pPr>
            <a:r>
              <a:rPr lang="uk-UA" sz="2200">
                <a:cs typeface="Arial" charset="0"/>
              </a:rPr>
              <a:t>Мати С.П. Корольова</a:t>
            </a:r>
          </a:p>
          <a:p>
            <a:pPr>
              <a:lnSpc>
                <a:spcPct val="150000"/>
              </a:lnSpc>
            </a:pPr>
            <a:endParaRPr lang="ru-RU">
              <a:latin typeface="Calibri" pitchFamily="34" charset="0"/>
            </a:endParaRPr>
          </a:p>
        </p:txBody>
      </p:sp>
      <p:pic>
        <p:nvPicPr>
          <p:cNvPr id="5" name="Picture 4" descr="images (39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511594" cy="26860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2235560" cy="292895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3286125" y="714375"/>
            <a:ext cx="53578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>
                <a:solidFill>
                  <a:srgbClr val="CC3300"/>
                </a:solidFill>
                <a:latin typeface="Calibri" pitchFamily="34" charset="0"/>
              </a:rPr>
              <a:t>Глушко Валентин Петрович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Calibri" pitchFamily="34" charset="0"/>
              </a:rPr>
              <a:t> (1908-1989)</a:t>
            </a:r>
            <a:endParaRPr lang="ru-RU" sz="3200" b="1" i="1">
              <a:solidFill>
                <a:srgbClr val="CC3300"/>
              </a:solidFill>
              <a:latin typeface="Calibri" pitchFamily="34" charset="0"/>
            </a:endParaRP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2857500" y="2071688"/>
            <a:ext cx="571500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i="1">
                <a:cs typeface="Arial" charset="0"/>
              </a:rPr>
              <a:t>      Народився в Одесі. Конструктор потужних рідинних реактивних двигунів,установлених практично на всіх  радянських бойових балістичних ракетах і ракетах-носіях,які вивели в космос перші космічні кораблі з космонавтики.</a:t>
            </a:r>
            <a:endParaRPr lang="ru-RU" sz="2000" b="1" i="1">
              <a:cs typeface="Arial" charset="0"/>
            </a:endParaRPr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4"/>
          <a:srcRect l="12500" r="17500"/>
          <a:stretch>
            <a:fillRect/>
          </a:stretch>
        </p:blipFill>
        <p:spPr bwMode="auto">
          <a:xfrm>
            <a:off x="357188" y="4929188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 l="21875" r="12500"/>
          <a:stretch>
            <a:fillRect/>
          </a:stretch>
        </p:blipFill>
        <p:spPr bwMode="auto">
          <a:xfrm>
            <a:off x="285720" y="357166"/>
            <a:ext cx="2250298" cy="2786082"/>
          </a:xfrm>
          <a:prstGeom prst="roundRect">
            <a:avLst>
              <a:gd name="adj" fmla="val 16051"/>
            </a:avLst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43188" y="571500"/>
            <a:ext cx="62214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Засядько Олександр Дмитрович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(1779-1837)</a:t>
            </a:r>
            <a:endParaRPr lang="ru-RU" sz="3200" b="1" i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43188" y="1785938"/>
            <a:ext cx="6215062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>
                <a:latin typeface="Times New Roman" pitchFamily="18" charset="0"/>
                <a:cs typeface="Times New Roman" pitchFamily="18" charset="0"/>
              </a:rPr>
              <a:t>Народився Олександр у с. Лютенці Полтавської губернії. Сконструював перші артилерійські ракети. Під час російсько-турецької війни (1828-1829) організував ракетні обстріли фортець Браїлів( нині  Вінниччина), Варни, Шуїли , Сілістрії ,що дало змогу їх захопити . Це були перші у світі перемоги ракетної зброї. 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r="51957"/>
          <a:stretch>
            <a:fillRect/>
          </a:stretch>
        </p:blipFill>
        <p:spPr bwMode="auto">
          <a:xfrm>
            <a:off x="785786" y="500042"/>
            <a:ext cx="2214578" cy="318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571500" y="4071938"/>
            <a:ext cx="3357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Рідинний реактивний двигун</a:t>
            </a:r>
          </a:p>
          <a:p>
            <a:r>
              <a:rPr lang="uk-UA">
                <a:cs typeface="Arial" charset="0"/>
              </a:rPr>
              <a:t>РД-108 В.П. Глушка для ракети-носія Р-7 С.П. Корольова</a:t>
            </a:r>
            <a:endParaRPr lang="ru-RU">
              <a:cs typeface="Arial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 b="11169"/>
          <a:stretch>
            <a:fillRect/>
          </a:stretch>
        </p:blipFill>
        <p:spPr bwMode="auto">
          <a:xfrm>
            <a:off x="4714876" y="714356"/>
            <a:ext cx="3682093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797" name="TextBox 6"/>
          <p:cNvSpPr txBox="1">
            <a:spLocks noChangeArrowheads="1"/>
          </p:cNvSpPr>
          <p:nvPr/>
        </p:nvSpPr>
        <p:spPr bwMode="auto">
          <a:xfrm>
            <a:off x="4857750" y="4000500"/>
            <a:ext cx="4286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“</a:t>
            </a:r>
            <a:r>
              <a:rPr lang="uk-UA">
                <a:cs typeface="Arial" charset="0"/>
              </a:rPr>
              <a:t>Ракетний зубр” Олександр Макаров</a:t>
            </a:r>
          </a:p>
          <a:p>
            <a:r>
              <a:rPr lang="uk-UA">
                <a:cs typeface="Arial" charset="0"/>
              </a:rPr>
              <a:t>І “ бог вогню” Валентин Глушко.</a:t>
            </a:r>
          </a:p>
          <a:p>
            <a:r>
              <a:rPr lang="uk-UA">
                <a:cs typeface="Arial" charset="0"/>
              </a:rPr>
              <a:t>Дніпрпетровськ вересень 1981 р.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4elome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85794"/>
            <a:ext cx="2357422" cy="287268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06688" y="642938"/>
            <a:ext cx="64373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Челомей Володимир Миколайович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(1914-1984)</a:t>
            </a:r>
            <a:endParaRPr lang="ru-RU" sz="3200" b="1" i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71750" y="2071688"/>
            <a:ext cx="6286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>
                <a:cs typeface="Arial" charset="0"/>
              </a:rPr>
              <a:t>       Народився в м . Седлеці (зараз м.  Седльце на території Польщі), але  ще немовлям був вивезений батьками – вчителями до Полтави й вважав це місто своєю єдиною малою батьківщиною. . </a:t>
            </a:r>
          </a:p>
          <a:p>
            <a:pPr algn="just">
              <a:lnSpc>
                <a:spcPct val="150000"/>
              </a:lnSpc>
            </a:pPr>
            <a:r>
              <a:rPr lang="uk-UA">
                <a:cs typeface="Arial" charset="0"/>
              </a:rPr>
              <a:t>         Під його керівництвом була створена потужна ракета-носій “ Протон ” ( УР-500),перші орбітальні станції “ Салют “        ( “ Алмаз “) 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3"/>
          <a:srcRect t="3606" b="6248"/>
          <a:stretch>
            <a:fillRect/>
          </a:stretch>
        </p:blipFill>
        <p:spPr bwMode="auto">
          <a:xfrm>
            <a:off x="500063" y="642938"/>
            <a:ext cx="38195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285750" y="3071813"/>
            <a:ext cx="4429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>
                <a:cs typeface="Arial" charset="0"/>
              </a:rPr>
              <a:t>“ Салют ” ( “ Алмаз ” ) –  перша в світі</a:t>
            </a:r>
          </a:p>
          <a:p>
            <a:r>
              <a:rPr lang="uk-UA" i="1">
                <a:cs typeface="Arial" charset="0"/>
              </a:rPr>
              <a:t>Орбітальна пілотована станція.</a:t>
            </a:r>
          </a:p>
          <a:p>
            <a:r>
              <a:rPr lang="uk-UA" i="1">
                <a:cs typeface="Arial" charset="0"/>
              </a:rPr>
              <a:t>Розробка В.М. Челомея</a:t>
            </a:r>
            <a:endParaRPr lang="ru-RU" i="1">
              <a:cs typeface="Arial" charset="0"/>
            </a:endParaRP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4"/>
          <a:srcRect t="1817" r="4605" b="7272"/>
          <a:stretch>
            <a:fillRect/>
          </a:stretch>
        </p:blipFill>
        <p:spPr bwMode="auto">
          <a:xfrm>
            <a:off x="5786438" y="785813"/>
            <a:ext cx="214312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4857750" y="4786313"/>
            <a:ext cx="36433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>
                <a:cs typeface="Arial" charset="0"/>
              </a:rPr>
              <a:t>Ракета-носій “ Протон “ на стартовому майданчику Байконур</a:t>
            </a:r>
            <a:endParaRPr lang="ru-RU" i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" descr="ммм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/>
          <a:srcRect l="2095" t="1923" r="3631" b="7692"/>
          <a:stretch>
            <a:fillRect/>
          </a:stretch>
        </p:blipFill>
        <p:spPr bwMode="auto">
          <a:xfrm>
            <a:off x="214282" y="214290"/>
            <a:ext cx="2928958" cy="3059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 l="5815" r="10464" b="11940"/>
          <a:stretch>
            <a:fillRect/>
          </a:stretch>
        </p:blipFill>
        <p:spPr bwMode="auto">
          <a:xfrm>
            <a:off x="7215206" y="1928802"/>
            <a:ext cx="1439667" cy="35391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/>
          <a:srcRect l="2066" t="3636" r="2892" b="9091"/>
          <a:stretch>
            <a:fillRect/>
          </a:stretch>
        </p:blipFill>
        <p:spPr bwMode="auto">
          <a:xfrm>
            <a:off x="3643306" y="428604"/>
            <a:ext cx="3000396" cy="3130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869" name="TextBox 5"/>
          <p:cNvSpPr txBox="1">
            <a:spLocks noChangeArrowheads="1"/>
          </p:cNvSpPr>
          <p:nvPr/>
        </p:nvSpPr>
        <p:spPr bwMode="auto">
          <a:xfrm>
            <a:off x="285750" y="3571875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Експозиції присвячені</a:t>
            </a:r>
          </a:p>
          <a:p>
            <a:r>
              <a:rPr lang="uk-UA">
                <a:cs typeface="Arial" charset="0"/>
              </a:rPr>
              <a:t>В.М. Челомею у Полтавському </a:t>
            </a:r>
          </a:p>
          <a:p>
            <a:r>
              <a:rPr lang="uk-UA">
                <a:cs typeface="Arial" charset="0"/>
              </a:rPr>
              <a:t>музеї авіації та космонавтики</a:t>
            </a:r>
            <a:endParaRPr lang="ru-RU">
              <a:cs typeface="Arial" charset="0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857625" y="3857625"/>
            <a:ext cx="32146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Експозиції у музеї національного університету </a:t>
            </a:r>
          </a:p>
          <a:p>
            <a:r>
              <a:rPr lang="uk-UA">
                <a:cs typeface="Arial" charset="0"/>
              </a:rPr>
              <a:t>в м. Києві</a:t>
            </a:r>
            <a:endParaRPr lang="ru-RU">
              <a:cs typeface="Arial" charset="0"/>
            </a:endParaRPr>
          </a:p>
        </p:txBody>
      </p:sp>
      <p:sp>
        <p:nvSpPr>
          <p:cNvPr id="36871" name="TextBox 7"/>
          <p:cNvSpPr txBox="1">
            <a:spLocks noChangeArrowheads="1"/>
          </p:cNvSpPr>
          <p:nvPr/>
        </p:nvSpPr>
        <p:spPr bwMode="auto">
          <a:xfrm>
            <a:off x="5000625" y="5572125"/>
            <a:ext cx="5072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Меморіальна дошка на будинку </a:t>
            </a:r>
          </a:p>
          <a:p>
            <a:r>
              <a:rPr lang="uk-UA">
                <a:cs typeface="Arial" charset="0"/>
              </a:rPr>
              <a:t>по вулиці Саксаганського у м. Києві,</a:t>
            </a:r>
          </a:p>
          <a:p>
            <a:r>
              <a:rPr lang="uk-UA">
                <a:cs typeface="Arial" charset="0"/>
              </a:rPr>
              <a:t> де мешкав Челомей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611188" y="487363"/>
            <a:ext cx="8281987" cy="558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tabLst>
                <a:tab pos="517525" algn="l"/>
              </a:tabLst>
            </a:pPr>
            <a:r>
              <a:rPr lang="uk-UA" sz="2800">
                <a:solidFill>
                  <a:schemeClr val="bg1"/>
                </a:solidFill>
              </a:rPr>
              <a:t>Список використаних джерел:</a:t>
            </a:r>
          </a:p>
          <a:p>
            <a:pPr marL="342900" indent="-342900" algn="ctr">
              <a:tabLst>
                <a:tab pos="517525" algn="l"/>
              </a:tabLst>
            </a:pPr>
            <a:r>
              <a:rPr lang="uk-UA" sz="2000">
                <a:solidFill>
                  <a:schemeClr val="bg1"/>
                </a:solidFill>
              </a:rPr>
              <a:t>Література:</a:t>
            </a:r>
          </a:p>
          <a:p>
            <a:pPr marL="342900" indent="-342900" algn="ctr">
              <a:tabLst>
                <a:tab pos="517525" algn="l"/>
              </a:tabLst>
            </a:pPr>
            <a:endParaRPr lang="ru-RU" sz="2000">
              <a:solidFill>
                <a:schemeClr val="bg1"/>
              </a:solidFill>
            </a:endParaRPr>
          </a:p>
          <a:p>
            <a:pPr marL="342900" indent="-342900" algn="ctr">
              <a:tabLst>
                <a:tab pos="517525" algn="l"/>
              </a:tabLst>
            </a:pPr>
            <a:r>
              <a:rPr lang="uk-UA">
                <a:solidFill>
                  <a:schemeClr val="bg1"/>
                </a:solidFill>
              </a:rPr>
              <a:t>- Іваненко В. Піонер ракетної техніки – Микола Кибальчич// Фізика. - № 10, 2004</a:t>
            </a:r>
            <a:endParaRPr lang="ru-RU">
              <a:solidFill>
                <a:schemeClr val="bg1"/>
              </a:solidFill>
            </a:endParaRPr>
          </a:p>
          <a:p>
            <a:pPr marL="342900" indent="-342900" algn="ctr">
              <a:tabLst>
                <a:tab pos="517525" algn="l"/>
              </a:tabLst>
            </a:pPr>
            <a:r>
              <a:rPr lang="uk-UA">
                <a:solidFill>
                  <a:schemeClr val="bg1"/>
                </a:solidFill>
              </a:rPr>
              <a:t>- Кордиш І. Феномен Юрія Кондратюка. – Фізика № 11, 200    Дитяча енциклопедія. Том 3. – К.: Радянська школа, 1962.</a:t>
            </a:r>
            <a:endParaRPr lang="ru-RU">
              <a:solidFill>
                <a:schemeClr val="bg1"/>
              </a:solidFill>
            </a:endParaRPr>
          </a:p>
          <a:p>
            <a:pPr marL="342900" indent="-342900" algn="ctr">
              <a:tabLst>
                <a:tab pos="517525" algn="l"/>
              </a:tabLst>
            </a:pPr>
            <a:r>
              <a:rPr lang="uk-UA">
                <a:solidFill>
                  <a:schemeClr val="bg1"/>
                </a:solidFill>
              </a:rPr>
              <a:t>- Велика ілюстрована енциклопедія ерудита. - К.: Махаон-Україна, 2005.</a:t>
            </a:r>
          </a:p>
          <a:p>
            <a:pPr marL="342900" indent="-342900" algn="ctr">
              <a:buFontTx/>
              <a:buChar char="•"/>
              <a:tabLst>
                <a:tab pos="517525" algn="l"/>
              </a:tabLst>
            </a:pPr>
            <a:endParaRPr lang="uk-UA">
              <a:solidFill>
                <a:schemeClr val="bg1"/>
              </a:solidFill>
            </a:endParaRPr>
          </a:p>
          <a:p>
            <a:pPr marL="342900" indent="-342900" algn="ctr">
              <a:tabLst>
                <a:tab pos="517525" algn="l"/>
              </a:tabLst>
            </a:pPr>
            <a:r>
              <a:rPr lang="uk-UA" sz="2000">
                <a:solidFill>
                  <a:srgbClr val="0000FF"/>
                </a:solidFill>
              </a:rPr>
              <a:t>Інтернет – ресурси:</a:t>
            </a:r>
          </a:p>
          <a:p>
            <a:pPr marL="342900" indent="-342900" algn="ctr">
              <a:tabLst>
                <a:tab pos="517525" algn="l"/>
              </a:tabLst>
            </a:pPr>
            <a:endParaRPr lang="ru-RU" sz="2000">
              <a:solidFill>
                <a:srgbClr val="0000FF"/>
              </a:solidFill>
            </a:endParaRPr>
          </a:p>
          <a:p>
            <a:pPr marL="342900" indent="-342900" algn="ctr">
              <a:tabLst>
                <a:tab pos="517525" algn="l"/>
              </a:tabLst>
            </a:pPr>
            <a:r>
              <a:rPr lang="en-US" u="sng"/>
              <a:t>http</a:t>
            </a:r>
            <a:r>
              <a:rPr lang="uk-UA" u="sng"/>
              <a:t>:// </a:t>
            </a:r>
            <a:r>
              <a:rPr lang="en-US" u="sng">
                <a:hlinkClick r:id="rId3"/>
              </a:rPr>
              <a:t>www.kosmos.info</a:t>
            </a:r>
            <a:r>
              <a:rPr lang="en-US" u="sng"/>
              <a:t> 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 u="sng"/>
              <a:t>http</a:t>
            </a:r>
            <a:r>
              <a:rPr lang="uk-UA" u="sng"/>
              <a:t>://</a:t>
            </a:r>
            <a:r>
              <a:rPr lang="en-US">
                <a:hlinkClick r:id="rId4"/>
              </a:rPr>
              <a:t>www</a:t>
            </a:r>
            <a:r>
              <a:rPr lang="uk-UA">
                <a:hlinkClick r:id="rId4"/>
              </a:rPr>
              <a:t>.</a:t>
            </a:r>
            <a:r>
              <a:rPr lang="en-US">
                <a:hlinkClick r:id="rId4"/>
              </a:rPr>
              <a:t>goldenpages</a:t>
            </a:r>
            <a:r>
              <a:rPr lang="uk-UA">
                <a:hlinkClick r:id="rId4"/>
              </a:rPr>
              <a:t>.</a:t>
            </a:r>
            <a:r>
              <a:rPr lang="en-US">
                <a:hlinkClick r:id="rId4"/>
              </a:rPr>
              <a:t>kiev</a:t>
            </a:r>
            <a:r>
              <a:rPr lang="uk-UA">
                <a:hlinkClick r:id="rId4"/>
              </a:rPr>
              <a:t>.</a:t>
            </a:r>
            <a:r>
              <a:rPr lang="en-US">
                <a:hlinkClick r:id="rId4"/>
              </a:rPr>
              <a:t>ua</a:t>
            </a:r>
            <a:r>
              <a:rPr lang="uk-UA"/>
              <a:t>   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 u="sng"/>
              <a:t>http</a:t>
            </a:r>
            <a:r>
              <a:rPr lang="uk-UA" u="sng"/>
              <a:t>://</a:t>
            </a:r>
            <a:r>
              <a:rPr lang="uk-UA"/>
              <a:t> </a:t>
            </a:r>
            <a:r>
              <a:rPr lang="en-US">
                <a:hlinkClick r:id="rId5"/>
              </a:rPr>
              <a:t>www</a:t>
            </a:r>
            <a:r>
              <a:rPr lang="uk-UA">
                <a:hlinkClick r:id="rId5"/>
              </a:rPr>
              <a:t>.</a:t>
            </a:r>
            <a:r>
              <a:rPr lang="en-US">
                <a:hlinkClick r:id="rId5"/>
              </a:rPr>
              <a:t>space</a:t>
            </a:r>
            <a:r>
              <a:rPr lang="uk-UA">
                <a:hlinkClick r:id="rId5"/>
              </a:rPr>
              <a:t>.</a:t>
            </a:r>
            <a:r>
              <a:rPr lang="en-US">
                <a:hlinkClick r:id="rId5"/>
              </a:rPr>
              <a:t>hobby</a:t>
            </a:r>
            <a:r>
              <a:rPr lang="uk-UA">
                <a:hlinkClick r:id="rId5"/>
              </a:rPr>
              <a:t>.</a:t>
            </a:r>
            <a:r>
              <a:rPr lang="en-US">
                <a:hlinkClick r:id="rId5"/>
              </a:rPr>
              <a:t>ru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>
                <a:hlinkClick r:id="rId6"/>
              </a:rPr>
              <a:t>http://www.astronet.ru</a:t>
            </a:r>
            <a:r>
              <a:rPr lang="en-US"/>
              <a:t> 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>
                <a:hlinkClick r:id="rId7"/>
              </a:rPr>
              <a:t>http</a:t>
            </a:r>
            <a:r>
              <a:rPr lang="uk-UA">
                <a:hlinkClick r:id="rId7"/>
              </a:rPr>
              <a:t>://</a:t>
            </a:r>
            <a:r>
              <a:rPr lang="en-US">
                <a:hlinkClick r:id="rId7"/>
              </a:rPr>
              <a:t>www</a:t>
            </a:r>
            <a:r>
              <a:rPr lang="uk-UA">
                <a:hlinkClick r:id="rId7"/>
              </a:rPr>
              <a:t>.</a:t>
            </a:r>
            <a:r>
              <a:rPr lang="en-US">
                <a:hlinkClick r:id="rId7"/>
              </a:rPr>
              <a:t>softodrom</a:t>
            </a:r>
            <a:r>
              <a:rPr lang="uk-UA">
                <a:hlinkClick r:id="rId7"/>
              </a:rPr>
              <a:t>.</a:t>
            </a:r>
            <a:r>
              <a:rPr lang="en-US">
                <a:hlinkClick r:id="rId7"/>
              </a:rPr>
              <a:t>com</a:t>
            </a:r>
            <a:r>
              <a:rPr lang="uk-UA">
                <a:hlinkClick r:id="rId7"/>
              </a:rPr>
              <a:t>.</a:t>
            </a:r>
            <a:r>
              <a:rPr lang="en-US">
                <a:hlinkClick r:id="rId7"/>
              </a:rPr>
              <a:t>ua</a:t>
            </a:r>
            <a:r>
              <a:rPr lang="uk-UA"/>
              <a:t> 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>
                <a:hlinkClick r:id="rId8"/>
              </a:rPr>
              <a:t>http</a:t>
            </a:r>
            <a:r>
              <a:rPr lang="uk-UA">
                <a:hlinkClick r:id="rId8"/>
              </a:rPr>
              <a:t>://</a:t>
            </a:r>
            <a:r>
              <a:rPr lang="en-US">
                <a:hlinkClick r:id="rId8"/>
              </a:rPr>
              <a:t>www</a:t>
            </a:r>
            <a:r>
              <a:rPr lang="uk-UA">
                <a:hlinkClick r:id="rId8"/>
              </a:rPr>
              <a:t>.</a:t>
            </a:r>
            <a:r>
              <a:rPr lang="en-US">
                <a:hlinkClick r:id="rId8"/>
              </a:rPr>
              <a:t>fovorites</a:t>
            </a:r>
            <a:r>
              <a:rPr lang="uk-UA">
                <a:hlinkClick r:id="rId8"/>
              </a:rPr>
              <a:t>.</a:t>
            </a:r>
            <a:r>
              <a:rPr lang="en-US">
                <a:hlinkClick r:id="rId8"/>
              </a:rPr>
              <a:t>net</a:t>
            </a:r>
            <a:r>
              <a:rPr lang="uk-UA">
                <a:hlinkClick r:id="rId8"/>
              </a:rPr>
              <a:t>.</a:t>
            </a:r>
            <a:r>
              <a:rPr lang="en-US">
                <a:hlinkClick r:id="rId8"/>
              </a:rPr>
              <a:t>ua</a:t>
            </a:r>
            <a:r>
              <a:rPr lang="uk-UA"/>
              <a:t> 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 u="sng"/>
              <a:t>http:// </a:t>
            </a:r>
            <a:r>
              <a:rPr lang="en-US" u="sng">
                <a:hlinkClick r:id="rId9"/>
              </a:rPr>
              <a:t>www</a:t>
            </a:r>
            <a:r>
              <a:rPr lang="uk-UA" u="sng">
                <a:hlinkClick r:id="rId9"/>
              </a:rPr>
              <a:t>.</a:t>
            </a:r>
            <a:r>
              <a:rPr lang="en-US" u="sng">
                <a:hlinkClick r:id="rId9"/>
              </a:rPr>
              <a:t>buran</a:t>
            </a:r>
            <a:r>
              <a:rPr lang="uk-UA" u="sng">
                <a:hlinkClick r:id="rId9"/>
              </a:rPr>
              <a:t>.</a:t>
            </a:r>
            <a:r>
              <a:rPr lang="en-US" u="sng">
                <a:hlinkClick r:id="rId9"/>
              </a:rPr>
              <a:t>ru</a:t>
            </a:r>
            <a:r>
              <a:rPr lang="uk-UA" u="sng"/>
              <a:t>. </a:t>
            </a:r>
            <a:endParaRPr lang="ru-RU"/>
          </a:p>
          <a:p>
            <a:pPr marL="342900" indent="-342900" algn="ctr">
              <a:tabLst>
                <a:tab pos="517525" algn="l"/>
              </a:tabLst>
            </a:pPr>
            <a:r>
              <a:rPr lang="en-US">
                <a:hlinkClick r:id="rId10"/>
              </a:rPr>
              <a:t>http://upload.wikimedia.org</a:t>
            </a:r>
            <a:r>
              <a:rPr lang="en-US"/>
              <a:t>.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28736"/>
            <a:ext cx="2340445" cy="250033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928670"/>
            <a:ext cx="2452688" cy="33945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4857750" y="4714875"/>
            <a:ext cx="3857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cs typeface="Arial" charset="0"/>
              </a:rPr>
              <a:t>Ракетний обстріл фортеці Варни</a:t>
            </a:r>
          </a:p>
          <a:p>
            <a:pPr algn="ctr"/>
            <a:r>
              <a:rPr lang="uk-UA">
                <a:cs typeface="Arial" charset="0"/>
              </a:rPr>
              <a:t> під керівництвом О.Д. Засядька</a:t>
            </a:r>
            <a:endParaRPr lang="ru-RU">
              <a:cs typeface="Arial" charset="0"/>
            </a:endParaRPr>
          </a:p>
        </p:txBody>
      </p:sp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-285750" y="4429125"/>
            <a:ext cx="52149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cs typeface="Arial" charset="0"/>
              </a:rPr>
              <a:t>Схеми будови перших ракет О.Д. Засядька(ліворуч)</a:t>
            </a:r>
          </a:p>
          <a:p>
            <a:pPr algn="ctr"/>
            <a:r>
              <a:rPr lang="uk-UA">
                <a:cs typeface="Arial" charset="0"/>
              </a:rPr>
              <a:t>І їх макети (праворуч),виготовлені в Українському молодіжному аерокосмічному об</a:t>
            </a:r>
            <a:r>
              <a:rPr lang="en-US">
                <a:cs typeface="Arial" charset="0"/>
              </a:rPr>
              <a:t>’</a:t>
            </a:r>
            <a:r>
              <a:rPr lang="uk-UA">
                <a:cs typeface="Arial" charset="0"/>
              </a:rPr>
              <a:t>єднанні“Сузір</a:t>
            </a:r>
            <a:r>
              <a:rPr lang="en-US">
                <a:cs typeface="Arial" charset="0"/>
              </a:rPr>
              <a:t>’</a:t>
            </a:r>
            <a:r>
              <a:rPr lang="uk-UA">
                <a:cs typeface="Arial" charset="0"/>
              </a:rPr>
              <a:t>я”, м.Київ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214686"/>
            <a:ext cx="3103351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4545"/>
          <a:stretch>
            <a:fillRect/>
          </a:stretch>
        </p:blipFill>
        <p:spPr bwMode="auto">
          <a:xfrm>
            <a:off x="714348" y="285728"/>
            <a:ext cx="3000396" cy="544779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0" y="5929313"/>
            <a:ext cx="491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>
                <a:cs typeface="Arial" charset="0"/>
              </a:rPr>
              <a:t>Експозиція присвячена О.Д. Засядьку</a:t>
            </a:r>
          </a:p>
          <a:p>
            <a:pPr algn="ctr"/>
            <a:r>
              <a:rPr lang="uk-UA">
                <a:cs typeface="Arial" charset="0"/>
              </a:rPr>
              <a:t>Полтавському музеї авіації та космонавтики</a:t>
            </a:r>
            <a:endParaRPr lang="ru-RU">
              <a:cs typeface="Arial" charset="0"/>
            </a:endParaRP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5572125" y="5643563"/>
            <a:ext cx="30495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>
                <a:cs typeface="Arial" charset="0"/>
              </a:rPr>
              <a:t>Поштова марка України,</a:t>
            </a:r>
          </a:p>
          <a:p>
            <a:pPr algn="ctr"/>
            <a:r>
              <a:rPr lang="uk-UA">
                <a:cs typeface="Arial" charset="0"/>
              </a:rPr>
              <a:t>Присвячена О.Д. Засядьку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1989982" cy="2643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28875" y="500063"/>
            <a:ext cx="48577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Константинов</a:t>
            </a:r>
          </a:p>
          <a:p>
            <a:pPr algn="ctr">
              <a:lnSpc>
                <a:spcPct val="150000"/>
              </a:lnSpc>
            </a:pPr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Констянтин  Іванович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(1818-1871) </a:t>
            </a:r>
            <a:endParaRPr lang="ru-RU" sz="3200" b="1" i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28875" y="3000375"/>
            <a:ext cx="60007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>
                <a:cs typeface="Arial" charset="0"/>
              </a:rPr>
              <a:t>      Народився в родині купця родом із Чернігівської губернії. Констянтин Іванович створив бойові ракети з дальністю польоту 4-5 км, запровадив нові способи  застосування ракет  у військовій справі. З 1861 р. керував Миколаївським ракетним заводом.</a:t>
            </a:r>
            <a:endParaRPr lang="ru-RU" sz="2000">
              <a:cs typeface="Arial" charset="0"/>
            </a:endParaRP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6715125" y="6215063"/>
            <a:ext cx="1928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u="sng">
                <a:solidFill>
                  <a:srgbClr val="C00000"/>
                </a:solidFill>
                <a:cs typeface="Arial" charset="0"/>
              </a:rPr>
              <a:t>Цікаво знати 2 </a:t>
            </a:r>
            <a:endParaRPr lang="ru-RU" u="sng">
              <a:solidFill>
                <a:srgbClr val="C0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b="10145"/>
          <a:stretch>
            <a:fillRect/>
          </a:stretch>
        </p:blipFill>
        <p:spPr bwMode="auto">
          <a:xfrm>
            <a:off x="857223" y="642918"/>
            <a:ext cx="2908547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 l="6122" t="1961" b="13725"/>
          <a:stretch>
            <a:fillRect/>
          </a:stretch>
        </p:blipFill>
        <p:spPr bwMode="auto">
          <a:xfrm>
            <a:off x="5357818" y="357166"/>
            <a:ext cx="3357586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642938" y="4214813"/>
            <a:ext cx="3354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cs typeface="Arial" charset="0"/>
              </a:rPr>
              <a:t>Схема будови бойових ракет </a:t>
            </a:r>
          </a:p>
          <a:p>
            <a:r>
              <a:rPr lang="uk-UA">
                <a:cs typeface="Arial" charset="0"/>
              </a:rPr>
              <a:t>К.І. Константинова</a:t>
            </a:r>
            <a:endParaRPr lang="ru-RU">
              <a:cs typeface="Arial" charset="0"/>
            </a:endParaRPr>
          </a:p>
        </p:txBody>
      </p:sp>
      <p:sp>
        <p:nvSpPr>
          <p:cNvPr id="19461" name="TextBox 8"/>
          <p:cNvSpPr txBox="1">
            <a:spLocks noChangeArrowheads="1"/>
          </p:cNvSpPr>
          <p:nvPr/>
        </p:nvSpPr>
        <p:spPr bwMode="auto">
          <a:xfrm>
            <a:off x="4572000" y="4071938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Рятувальні ракети К.І. Константинова</a:t>
            </a:r>
          </a:p>
          <a:p>
            <a:r>
              <a:rPr lang="uk-UA">
                <a:cs typeface="Arial" charset="0"/>
              </a:rPr>
              <a:t>Для перекидання тросу на потопачий корабель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 b="5970"/>
          <a:stretch>
            <a:fillRect/>
          </a:stretch>
        </p:blipFill>
        <p:spPr bwMode="auto">
          <a:xfrm>
            <a:off x="285720" y="428604"/>
            <a:ext cx="3500462" cy="4160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b="20930"/>
          <a:stretch>
            <a:fillRect/>
          </a:stretch>
        </p:blipFill>
        <p:spPr bwMode="auto">
          <a:xfrm>
            <a:off x="5429256" y="1357298"/>
            <a:ext cx="3357586" cy="2774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714375" y="5143500"/>
            <a:ext cx="3286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Експозиція присвячена </a:t>
            </a:r>
          </a:p>
          <a:p>
            <a:r>
              <a:rPr lang="uk-UA">
                <a:cs typeface="Arial" charset="0"/>
              </a:rPr>
              <a:t>К.І. Константинову</a:t>
            </a:r>
          </a:p>
          <a:p>
            <a:r>
              <a:rPr lang="uk-UA">
                <a:cs typeface="Arial" charset="0"/>
              </a:rPr>
              <a:t>В Полтавському музеї </a:t>
            </a:r>
          </a:p>
          <a:p>
            <a:r>
              <a:rPr lang="uk-UA">
                <a:cs typeface="Arial" charset="0"/>
              </a:rPr>
              <a:t>авіації та космонавтики</a:t>
            </a:r>
            <a:endParaRPr lang="ru-RU">
              <a:cs typeface="Arial" charset="0"/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5214938" y="4500563"/>
            <a:ext cx="3759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Поштова марка України </a:t>
            </a:r>
          </a:p>
          <a:p>
            <a:r>
              <a:rPr lang="uk-UA">
                <a:cs typeface="Arial" charset="0"/>
              </a:rPr>
              <a:t>присвячена К.І. Константинову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Рисунок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2071702" cy="2852042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71813" y="500063"/>
            <a:ext cx="53451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Кибальчич Микола Іванович</a:t>
            </a:r>
          </a:p>
          <a:p>
            <a:pPr algn="ctr"/>
            <a:r>
              <a:rPr lang="uk-UA" sz="3200" b="1" i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(1853-1881)</a:t>
            </a:r>
            <a:endParaRPr lang="ru-RU" sz="3200" b="1" i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43250" y="1714500"/>
            <a:ext cx="5072063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>
                <a:cs typeface="Arial" charset="0"/>
              </a:rPr>
              <a:t>Народився в м. Коропі Чернігівської губернії. Він є автором першого в Росії проекту реактивного літального апарата для польоту людини в космос.</a:t>
            </a:r>
            <a:endParaRPr lang="ru-RU">
              <a:cs typeface="Arial" charset="0"/>
            </a:endParaRPr>
          </a:p>
        </p:txBody>
      </p:sp>
      <p:sp>
        <p:nvSpPr>
          <p:cNvPr id="21509" name="TextBox 6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6572250" y="6000750"/>
            <a:ext cx="1928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u="sng">
                <a:solidFill>
                  <a:srgbClr val="C00000"/>
                </a:solidFill>
                <a:cs typeface="Arial" charset="0"/>
              </a:rPr>
              <a:t>Цікаво знати  </a:t>
            </a:r>
            <a:endParaRPr lang="ru-RU" u="sng">
              <a:solidFill>
                <a:srgbClr val="C0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мм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r="2083" b="7829"/>
          <a:stretch>
            <a:fillRect/>
          </a:stretch>
        </p:blipFill>
        <p:spPr bwMode="auto">
          <a:xfrm>
            <a:off x="214282" y="428604"/>
            <a:ext cx="3429024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214313" y="4429125"/>
            <a:ext cx="3643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cs typeface="Arial" charset="0"/>
              </a:rPr>
              <a:t>Модель реактивного апарату виготовлена за проектом М. Кибальчича</a:t>
            </a:r>
            <a:endParaRPr lang="ru-RU">
              <a:cs typeface="Arial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 l="1818" r="1817" b="12500"/>
          <a:stretch>
            <a:fillRect/>
          </a:stretch>
        </p:blipFill>
        <p:spPr bwMode="auto">
          <a:xfrm>
            <a:off x="4857752" y="500042"/>
            <a:ext cx="3966510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5000625" y="4500563"/>
            <a:ext cx="3719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cs typeface="Arial" charset="0"/>
              </a:rPr>
              <a:t>Будинок – музей М.І. Кибальчича</a:t>
            </a:r>
          </a:p>
          <a:p>
            <a:r>
              <a:rPr lang="uk-UA">
                <a:cs typeface="Arial" charset="0"/>
              </a:rPr>
              <a:t>в Коропі Чернігівської області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719</Words>
  <Application>Microsoft Office PowerPoint</Application>
  <PresentationFormat>Экран (4:3)</PresentationFormat>
  <Paragraphs>108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Администратор</cp:lastModifiedBy>
  <cp:revision>74</cp:revision>
  <dcterms:created xsi:type="dcterms:W3CDTF">2017-02-21T09:20:33Z</dcterms:created>
  <dcterms:modified xsi:type="dcterms:W3CDTF">2017-02-27T12:34:55Z</dcterms:modified>
</cp:coreProperties>
</file>