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63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257D"/>
    <a:srgbClr val="3A1953"/>
    <a:srgbClr val="8038B6"/>
    <a:srgbClr val="5D28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647" autoAdjust="0"/>
    <p:restoredTop sz="94709" autoAdjust="0"/>
  </p:normalViewPr>
  <p:slideViewPr>
    <p:cSldViewPr>
      <p:cViewPr varScale="1">
        <p:scale>
          <a:sx n="70" d="100"/>
          <a:sy n="70" d="100"/>
        </p:scale>
        <p:origin x="-6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4B98CE9-637D-46AF-B844-936C34DB112F}" type="datetimeFigureOut">
              <a:rPr lang="ru-RU"/>
              <a:pPr>
                <a:defRPr/>
              </a:pPr>
              <a:t>27.02.2017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6B5CB52-AEC9-40A6-937E-673A16910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‘</a:t>
            </a: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366108-3287-4797-AD8B-7E0C9E8370A6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86668-D4CE-4318-A72F-5DE1D7913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1826B-3DBA-47C4-9373-3E53031FD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B1BC9-B0EA-432D-ADB1-72292A79E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54695-BEAC-4FA1-910B-061FF5B35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7D09C-825E-4402-A66A-FF27527E7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5A911-1796-4C1D-AE1C-8316655F0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18938-25EE-4D4B-A474-39EF8A5AD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C31C6-DCF6-4E9F-956D-4DC5ADA3B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48B12-23C5-4C3A-834B-43E94D7E4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E8CC5-49DE-4670-8543-287F72EF5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EC1E7-C634-4374-94C3-3921021AF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9F26B3B-DE37-4481-A0F0-3A72C6418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57;&#1064;\&#1050;&#1086;&#1073;&#1079;&#1072;&#1088;&#1110;%20&#1090;&#1072;%20&#1083;&#1110;&#1088;&#1085;&#1080;&#1082;&#1080;\&#1071;&#1088;&#1086;&#1089;&#1083;&#1072;&#1074;%20&#1044;&#1078;&#1091;&#1089;&#1100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914400"/>
            <a:ext cx="5105400" cy="3352800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rgbClr val="800080"/>
                </a:solidFill>
                <a:latin typeface="Monotype Corsiva" pitchFamily="66" charset="0"/>
              </a:rPr>
              <a:t>Перевір себе</a:t>
            </a:r>
            <a:r>
              <a:rPr lang="fr-CA" b="1" smtClean="0">
                <a:solidFill>
                  <a:srgbClr val="800080"/>
                </a:solidFill>
                <a:latin typeface="Monotype Corsiva" pitchFamily="66" charset="0"/>
              </a:rPr>
              <a:t/>
            </a:r>
            <a:br>
              <a:rPr lang="fr-CA" b="1" smtClean="0">
                <a:solidFill>
                  <a:srgbClr val="800080"/>
                </a:solidFill>
                <a:latin typeface="Monotype Corsiva" pitchFamily="66" charset="0"/>
              </a:rPr>
            </a:br>
            <a:endParaRPr lang="ru-RU" smtClean="0"/>
          </a:p>
        </p:txBody>
      </p:sp>
      <p:pic>
        <p:nvPicPr>
          <p:cNvPr id="5" name="Ярослав Джус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144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657600" y="4572000"/>
            <a:ext cx="4648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b="1">
                <a:solidFill>
                  <a:srgbClr val="002060"/>
                </a:solidFill>
              </a:rPr>
              <a:t>Степанець Світлана Анатоліївна</a:t>
            </a:r>
            <a:r>
              <a:rPr lang="uk-UA" b="1"/>
              <a:t>, </a:t>
            </a:r>
          </a:p>
          <a:p>
            <a:r>
              <a:rPr lang="uk-UA" b="1"/>
              <a:t>учитель фізики і математики Степанецької спеціалізованої школи       І-ІІІ ступенів Канівської районної ради Черкаської області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1524000"/>
            <a:ext cx="7642225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b="1" dirty="0">
                <a:solidFill>
                  <a:srgbClr val="002060"/>
                </a:solidFill>
              </a:rPr>
              <a:t>Середній рівень</a:t>
            </a:r>
          </a:p>
          <a:p>
            <a:pPr>
              <a:defRPr/>
            </a:pPr>
            <a:endParaRPr lang="uk-UA" dirty="0"/>
          </a:p>
          <a:p>
            <a:pPr marL="342900" indent="-342900">
              <a:buFontTx/>
              <a:buAutoNum type="arabicPeriod"/>
              <a:defRPr/>
            </a:pPr>
            <a:r>
              <a:rPr lang="uk-UA" sz="2000" dirty="0"/>
              <a:t>З яких речовин складаються такі фізичні тіла: швацька голка,</a:t>
            </a:r>
          </a:p>
          <a:p>
            <a:pPr marL="342900" indent="-342900">
              <a:defRPr/>
            </a:pPr>
            <a:r>
              <a:rPr lang="uk-UA" sz="2000" dirty="0"/>
              <a:t>чашка,  лінійка, підручник, чайник?</a:t>
            </a:r>
          </a:p>
          <a:p>
            <a:pPr marL="342900" indent="-342900">
              <a:buFontTx/>
              <a:buAutoNum type="arabicPeriod" startAt="2"/>
              <a:defRPr/>
            </a:pPr>
            <a:r>
              <a:rPr lang="uk-UA" sz="2000" dirty="0"/>
              <a:t>Яких учених-дослідників природи ви знаєте? Які відкриття </a:t>
            </a:r>
          </a:p>
          <a:p>
            <a:pPr marL="342900" indent="-342900">
              <a:defRPr/>
            </a:pPr>
            <a:r>
              <a:rPr lang="uk-UA" sz="2000" dirty="0"/>
              <a:t>Вони зробили?</a:t>
            </a:r>
          </a:p>
          <a:p>
            <a:pPr marL="342900" indent="-342900">
              <a:defRPr/>
            </a:pPr>
            <a:r>
              <a:rPr lang="uk-UA" sz="2000" dirty="0"/>
              <a:t>3.Чи можна використовувати для вимірювання такі одиниці </a:t>
            </a:r>
          </a:p>
          <a:p>
            <a:pPr marL="342900" indent="-342900">
              <a:defRPr/>
            </a:pPr>
            <a:r>
              <a:rPr lang="uk-UA" sz="2000" dirty="0"/>
              <a:t>фізичних величин: а) </a:t>
            </a:r>
            <a:r>
              <a:rPr lang="uk-UA" sz="2000" dirty="0" err="1"/>
              <a:t>мілікілограм</a:t>
            </a:r>
            <a:r>
              <a:rPr lang="uk-UA" sz="2000" dirty="0"/>
              <a:t>; б) </a:t>
            </a:r>
            <a:r>
              <a:rPr lang="uk-UA" sz="2000" dirty="0" err="1"/>
              <a:t>сантиміліметр</a:t>
            </a:r>
            <a:r>
              <a:rPr lang="uk-UA" sz="2000" dirty="0"/>
              <a:t>; </a:t>
            </a:r>
          </a:p>
          <a:p>
            <a:pPr marL="342900" indent="-342900">
              <a:defRPr/>
            </a:pPr>
            <a:r>
              <a:rPr lang="uk-UA" sz="2000" dirty="0"/>
              <a:t>в) мікрометр?</a:t>
            </a:r>
          </a:p>
          <a:p>
            <a:pPr marL="342900" indent="-342900">
              <a:buFontTx/>
              <a:buAutoNum type="arabicPeriod"/>
              <a:defRPr/>
            </a:pPr>
            <a:endParaRPr lang="ru-RU" dirty="0"/>
          </a:p>
        </p:txBody>
      </p:sp>
      <p:sp>
        <p:nvSpPr>
          <p:cNvPr id="23554" name="Прямоугольник 5"/>
          <p:cNvSpPr>
            <a:spLocks noChangeArrowheads="1"/>
          </p:cNvSpPr>
          <p:nvPr/>
        </p:nvSpPr>
        <p:spPr bwMode="auto">
          <a:xfrm>
            <a:off x="3048000" y="685800"/>
            <a:ext cx="388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3200" b="1">
                <a:solidFill>
                  <a:srgbClr val="002060"/>
                </a:solidFill>
              </a:rPr>
              <a:t>Розв</a:t>
            </a:r>
            <a:r>
              <a:rPr lang="en-US" sz="3200" b="1">
                <a:solidFill>
                  <a:srgbClr val="002060"/>
                </a:solidFill>
              </a:rPr>
              <a:t>’</a:t>
            </a:r>
            <a:r>
              <a:rPr lang="uk-UA" sz="3200" b="1">
                <a:solidFill>
                  <a:srgbClr val="002060"/>
                </a:solidFill>
              </a:rPr>
              <a:t>яжи усно</a:t>
            </a:r>
            <a:endParaRPr lang="ru-RU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4"/>
          <p:cNvSpPr>
            <a:spLocks noChangeArrowheads="1"/>
          </p:cNvSpPr>
          <p:nvPr/>
        </p:nvSpPr>
        <p:spPr bwMode="auto">
          <a:xfrm>
            <a:off x="3124200" y="533400"/>
            <a:ext cx="3581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3200" b="1">
                <a:solidFill>
                  <a:srgbClr val="002060"/>
                </a:solidFill>
              </a:rPr>
              <a:t>Розв</a:t>
            </a:r>
            <a:r>
              <a:rPr lang="en-US" sz="3200" b="1">
                <a:solidFill>
                  <a:srgbClr val="002060"/>
                </a:solidFill>
              </a:rPr>
              <a:t>’</a:t>
            </a:r>
            <a:r>
              <a:rPr lang="uk-UA" sz="3200" b="1">
                <a:solidFill>
                  <a:srgbClr val="002060"/>
                </a:solidFill>
              </a:rPr>
              <a:t>яжи усно</a:t>
            </a:r>
            <a:endParaRPr lang="ru-RU" sz="3200" b="1">
              <a:solidFill>
                <a:srgbClr val="002060"/>
              </a:solidFill>
            </a:endParaRPr>
          </a:p>
        </p:txBody>
      </p:sp>
      <p:sp>
        <p:nvSpPr>
          <p:cNvPr id="25602" name="TextBox 5"/>
          <p:cNvSpPr txBox="1">
            <a:spLocks noChangeArrowheads="1"/>
          </p:cNvSpPr>
          <p:nvPr/>
        </p:nvSpPr>
        <p:spPr bwMode="auto">
          <a:xfrm>
            <a:off x="1219200" y="1219200"/>
            <a:ext cx="3452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</a:rPr>
              <a:t>Достатній рівень</a:t>
            </a:r>
            <a:endParaRPr lang="ru-RU" sz="2800" b="1">
              <a:solidFill>
                <a:srgbClr val="002060"/>
              </a:solidFill>
            </a:endParaRPr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1219200" y="1676400"/>
            <a:ext cx="725805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uk-UA" sz="2400"/>
              <a:t>Зазначте всі фізичні явища, оспівані видатним українським поетом Т.Г. Шевченком:</a:t>
            </a:r>
          </a:p>
          <a:p>
            <a:pPr marL="342900" indent="-342900" algn="just"/>
            <a:r>
              <a:rPr lang="uk-UA" sz="2000"/>
              <a:t>                         Реве та стогне Дніпр широкий,</a:t>
            </a:r>
          </a:p>
          <a:p>
            <a:pPr marL="342900" indent="-342900" algn="just"/>
            <a:r>
              <a:rPr lang="uk-UA" sz="2000"/>
              <a:t>                         Сердитий вітер завива,</a:t>
            </a:r>
          </a:p>
          <a:p>
            <a:pPr marL="342900" indent="-342900" algn="just"/>
            <a:r>
              <a:rPr lang="uk-UA" sz="2000"/>
              <a:t>                         Додолу верби гне високі,</a:t>
            </a:r>
          </a:p>
          <a:p>
            <a:pPr marL="342900" indent="-342900" algn="just"/>
            <a:r>
              <a:rPr lang="uk-UA" sz="2000"/>
              <a:t>                         Горами хвилю підійма.</a:t>
            </a:r>
          </a:p>
          <a:p>
            <a:pPr marL="342900" indent="-342900" algn="just"/>
            <a:r>
              <a:rPr lang="uk-UA" sz="2000"/>
              <a:t>                         І блідний місяць на ту пору</a:t>
            </a:r>
          </a:p>
          <a:p>
            <a:pPr marL="342900" indent="-342900" algn="just"/>
            <a:r>
              <a:rPr lang="uk-UA" sz="2000"/>
              <a:t>                         Із хмари де-де виглядав,</a:t>
            </a:r>
          </a:p>
          <a:p>
            <a:pPr marL="342900" indent="-342900" algn="just"/>
            <a:r>
              <a:rPr lang="uk-UA" sz="2000"/>
              <a:t>                         Неначе човен в синім морю,</a:t>
            </a:r>
          </a:p>
          <a:p>
            <a:pPr marL="342900" indent="-342900" algn="just"/>
            <a:r>
              <a:rPr lang="uk-UA" sz="2000"/>
              <a:t>                         То виринав, то потопав.</a:t>
            </a:r>
          </a:p>
          <a:p>
            <a:pPr marL="342900" indent="-342900" algn="just"/>
            <a:r>
              <a:rPr lang="uk-UA" sz="2000"/>
              <a:t>                         Ще треті півні не співали,</a:t>
            </a:r>
          </a:p>
          <a:p>
            <a:pPr marL="342900" indent="-342900" algn="just"/>
            <a:r>
              <a:rPr lang="uk-UA" sz="2000"/>
              <a:t>                         Ніхто ніде не гомонів,</a:t>
            </a:r>
          </a:p>
          <a:p>
            <a:pPr marL="342900" indent="-342900" algn="just"/>
            <a:r>
              <a:rPr lang="uk-UA" sz="2000"/>
              <a:t>                         Сичі в гаю перекликались,</a:t>
            </a:r>
          </a:p>
          <a:p>
            <a:pPr marL="342900" indent="-342900" algn="just"/>
            <a:r>
              <a:rPr lang="uk-UA" sz="2000"/>
              <a:t>                         Та ясен раз у раз скрипів</a:t>
            </a:r>
            <a:r>
              <a:rPr lang="uk-UA" sz="2400"/>
              <a:t>.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2743200" y="609600"/>
            <a:ext cx="403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3200" b="1">
                <a:solidFill>
                  <a:srgbClr val="000000"/>
                </a:solidFill>
              </a:rPr>
              <a:t>Розв</a:t>
            </a:r>
            <a:r>
              <a:rPr lang="en-US" sz="3200" b="1">
                <a:solidFill>
                  <a:srgbClr val="000000"/>
                </a:solidFill>
              </a:rPr>
              <a:t>’</a:t>
            </a:r>
            <a:r>
              <a:rPr lang="uk-UA" sz="3200" b="1">
                <a:solidFill>
                  <a:srgbClr val="000000"/>
                </a:solidFill>
              </a:rPr>
              <a:t>яжи усно</a:t>
            </a:r>
            <a:endParaRPr lang="ru-RU" sz="3200" b="1">
              <a:solidFill>
                <a:srgbClr val="000000"/>
              </a:solidFill>
            </a:endParaRPr>
          </a:p>
        </p:txBody>
      </p:sp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1676400" y="1447800"/>
            <a:ext cx="2979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/>
              <a:t>Високий рівень</a:t>
            </a:r>
            <a:endParaRPr lang="ru-RU" sz="2800" b="1"/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609600" y="2057400"/>
            <a:ext cx="8077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uk-UA" sz="2400"/>
              <a:t>         “ Це був дивний сир, гострий і зі сльозою, а його</a:t>
            </a:r>
          </a:p>
          <a:p>
            <a:pPr marL="457200" indent="-457200"/>
            <a:r>
              <a:rPr lang="uk-UA" sz="2400"/>
              <a:t> аромат потужністю у двісті кінських сил діяв у радіусі</a:t>
            </a:r>
          </a:p>
          <a:p>
            <a:pPr marL="457200" indent="-457200"/>
            <a:r>
              <a:rPr lang="uk-UA" sz="2400"/>
              <a:t> трьох миль і валив людину з ніг на відстані двох-трьох </a:t>
            </a:r>
          </a:p>
          <a:p>
            <a:pPr marL="457200" indent="-457200"/>
            <a:r>
              <a:rPr lang="uk-UA" sz="2400"/>
              <a:t>ядрів ”(Дж. К. Джером. “ Троє в одному човні (якщо не</a:t>
            </a:r>
            <a:r>
              <a:rPr lang="ru-RU" sz="2400"/>
              <a:t> </a:t>
            </a:r>
          </a:p>
          <a:p>
            <a:pPr marL="457200" indent="-457200"/>
            <a:r>
              <a:rPr lang="uk-UA" sz="2400"/>
              <a:t>рахувати собаки)”). Яке фізичне явище зумовлює </a:t>
            </a:r>
          </a:p>
          <a:p>
            <a:pPr marL="457200" indent="-457200"/>
            <a:r>
              <a:rPr lang="uk-UA" sz="2400"/>
              <a:t>описану “ потужність ” сиру?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2667000" y="990600"/>
            <a:ext cx="4070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>
                <a:solidFill>
                  <a:srgbClr val="002060"/>
                </a:solidFill>
              </a:rPr>
              <a:t>Вправа “Показуха”</a:t>
            </a:r>
            <a:endParaRPr lang="ru-RU" sz="3200" b="1">
              <a:solidFill>
                <a:srgbClr val="002060"/>
              </a:solidFill>
            </a:endParaRPr>
          </a:p>
        </p:txBody>
      </p:sp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1371600" y="1752600"/>
            <a:ext cx="6096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/>
              <a:t>Декілька учнів отримують картку з прізвищем вченого і по черзі інсценізують  його досягнення, інші повинні відгадати хто це.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2590800" y="1143000"/>
            <a:ext cx="533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3200">
                <a:solidFill>
                  <a:srgbClr val="002060"/>
                </a:solidFill>
              </a:rPr>
              <a:t>Вправа “Дешифрувальник”</a:t>
            </a:r>
            <a:endParaRPr lang="ru-RU" sz="3200">
              <a:solidFill>
                <a:srgbClr val="002060"/>
              </a:solidFill>
            </a:endParaRPr>
          </a:p>
        </p:txBody>
      </p:sp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1295400" y="1752600"/>
            <a:ext cx="65754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sz="2400">
              <a:solidFill>
                <a:srgbClr val="002060"/>
              </a:solidFill>
            </a:endParaRPr>
          </a:p>
          <a:p>
            <a:r>
              <a:rPr lang="uk-UA" sz="2400">
                <a:solidFill>
                  <a:srgbClr val="002060"/>
                </a:solidFill>
              </a:rPr>
              <a:t>Розшифруйте прізвище вченого</a:t>
            </a:r>
          </a:p>
          <a:p>
            <a:r>
              <a:rPr lang="uk-UA" sz="2400">
                <a:solidFill>
                  <a:srgbClr val="002060"/>
                </a:solidFill>
              </a:rPr>
              <a:t> </a:t>
            </a:r>
          </a:p>
          <a:p>
            <a:pPr algn="just"/>
            <a:endParaRPr lang="uk-UA" sz="2400"/>
          </a:p>
          <a:p>
            <a:pPr algn="just"/>
            <a:r>
              <a:rPr lang="uk-UA" sz="2400"/>
              <a:t>ИКАБЧЬЛИЧ, ЙУПЛЮ, ОАПТН, ОІИЬПЛЧКВ,</a:t>
            </a:r>
          </a:p>
          <a:p>
            <a:pPr algn="just"/>
            <a:r>
              <a:rPr lang="uk-UA" sz="2400"/>
              <a:t>ОНАОТНВ.</a:t>
            </a:r>
          </a:p>
          <a:p>
            <a:endParaRPr lang="uk-UA" sz="2400">
              <a:solidFill>
                <a:srgbClr val="002060"/>
              </a:solidFill>
            </a:endParaRPr>
          </a:p>
          <a:p>
            <a:endParaRPr lang="ru-RU" sz="24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.zn.ua/media/images/614xX/Jan2011/817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981200"/>
            <a:ext cx="1981200" cy="2514600"/>
          </a:xfrm>
          <a:prstGeom prst="roundRect">
            <a:avLst>
              <a:gd name="adj" fmla="val 18816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ukr.coolreferat.com.ua/nuda/vnesok-ukrayinsekih-uchenih-u-rozvitok-kosmonavtiki/img9.jpg"/>
          <p:cNvPicPr/>
          <p:nvPr/>
        </p:nvPicPr>
        <p:blipFill>
          <a:blip r:embed="rId3"/>
          <a:srcRect l="51283" t="22635" r="5104" b="7242"/>
          <a:stretch>
            <a:fillRect/>
          </a:stretch>
        </p:blipFill>
        <p:spPr bwMode="auto">
          <a:xfrm>
            <a:off x="6248400" y="2590800"/>
            <a:ext cx="2133600" cy="2590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лля_Муромец_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3124200"/>
            <a:ext cx="3200401" cy="1828800"/>
          </a:xfrm>
          <a:prstGeom prst="roundRect">
            <a:avLst>
              <a:gd name="adj" fmla="val 24108"/>
            </a:avLst>
          </a:prstGeom>
        </p:spPr>
      </p:pic>
      <p:sp>
        <p:nvSpPr>
          <p:cNvPr id="29700" name="TextBox 4"/>
          <p:cNvSpPr txBox="1">
            <a:spLocks noChangeArrowheads="1"/>
          </p:cNvSpPr>
          <p:nvPr/>
        </p:nvSpPr>
        <p:spPr bwMode="auto">
          <a:xfrm>
            <a:off x="1219200" y="685800"/>
            <a:ext cx="7010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>
                <a:solidFill>
                  <a:srgbClr val="002060"/>
                </a:solidFill>
              </a:rPr>
              <a:t>Назвати прізвище вченого,що має відношення до зображеного на малюнку предмета</a:t>
            </a:r>
            <a:endParaRPr lang="ru-RU" sz="2400">
              <a:solidFill>
                <a:srgbClr val="002060"/>
              </a:solidFill>
            </a:endParaRPr>
          </a:p>
        </p:txBody>
      </p:sp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6477000" y="5410200"/>
            <a:ext cx="220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Реактивний двигун</a:t>
            </a:r>
            <a:endParaRPr lang="ru-RU"/>
          </a:p>
        </p:txBody>
      </p:sp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3657600" y="5257800"/>
            <a:ext cx="2035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«Илья Муромец»</a:t>
            </a:r>
          </a:p>
        </p:txBody>
      </p:sp>
      <p:sp>
        <p:nvSpPr>
          <p:cNvPr id="29703" name="TextBox 7"/>
          <p:cNvSpPr txBox="1">
            <a:spLocks noChangeArrowheads="1"/>
          </p:cNvSpPr>
          <p:nvPr/>
        </p:nvSpPr>
        <p:spPr bwMode="auto">
          <a:xfrm>
            <a:off x="1219200" y="4572000"/>
            <a:ext cx="877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Лампа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2819400" y="685800"/>
            <a:ext cx="3330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/>
              <a:t>Розгадай кросворд</a:t>
            </a:r>
            <a:endParaRPr lang="ru-RU" sz="280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71600" y="2057400"/>
          <a:ext cx="6400796" cy="2523744"/>
        </p:xfrm>
        <a:graphic>
          <a:graphicData uri="http://schemas.openxmlformats.org/drawingml/2006/table">
            <a:tbl>
              <a:tblPr/>
              <a:tblGrid>
                <a:gridCol w="528404"/>
                <a:gridCol w="119519"/>
                <a:gridCol w="476440"/>
                <a:gridCol w="119519"/>
                <a:gridCol w="390814"/>
                <a:gridCol w="518889"/>
                <a:gridCol w="518889"/>
                <a:gridCol w="518889"/>
                <a:gridCol w="518158"/>
                <a:gridCol w="518889"/>
                <a:gridCol w="518889"/>
                <a:gridCol w="518889"/>
                <a:gridCol w="494005"/>
                <a:gridCol w="119519"/>
                <a:gridCol w="521084"/>
              </a:tblGrid>
              <a:tr h="39941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uk-UA" sz="2400" dirty="0" smtClean="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Ф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82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uk-UA" sz="24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І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79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78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uk-UA" sz="24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И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820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82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А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2590800" y="914400"/>
            <a:ext cx="3970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b="1">
                <a:solidFill>
                  <a:srgbClr val="002060"/>
                </a:solidFill>
              </a:rPr>
              <a:t>Запитання до кросворду</a:t>
            </a:r>
            <a:endParaRPr lang="ru-RU" sz="2400" b="1">
              <a:solidFill>
                <a:srgbClr val="002060"/>
              </a:solidFill>
            </a:endParaRPr>
          </a:p>
        </p:txBody>
      </p:sp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990600" y="1828800"/>
            <a:ext cx="758825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uk-UA" sz="2000"/>
              <a:t>Проникнення молекул однієї речовини в міжмолекулярні </a:t>
            </a:r>
          </a:p>
          <a:p>
            <a:pPr marL="342900" indent="-342900"/>
            <a:r>
              <a:rPr lang="uk-UA" sz="2000"/>
              <a:t>проміжки іншої .</a:t>
            </a:r>
          </a:p>
          <a:p>
            <a:pPr marL="342900" indent="-342900"/>
            <a:r>
              <a:rPr lang="uk-UA" sz="2000"/>
              <a:t>2. Хто сконструював перший у світі чотирьохмоторний літак?</a:t>
            </a:r>
          </a:p>
          <a:p>
            <a:pPr marL="342900" indent="-342900"/>
            <a:r>
              <a:rPr lang="uk-UA" sz="2000"/>
              <a:t>3. Конструктор  перших артилерійських ракет.</a:t>
            </a:r>
          </a:p>
          <a:p>
            <a:pPr marL="342900" indent="-342900"/>
            <a:r>
              <a:rPr lang="uk-UA" sz="2000"/>
              <a:t>4. Прилад для вимірювання часу.</a:t>
            </a:r>
          </a:p>
          <a:p>
            <a:pPr marL="342900" indent="-342900"/>
            <a:r>
              <a:rPr lang="uk-UA" sz="2000"/>
              <a:t>5. Основоположник практичної космонавтики .</a:t>
            </a:r>
          </a:p>
          <a:p>
            <a:pPr marL="342900" indent="-342900"/>
            <a:r>
              <a:rPr lang="uk-UA" sz="2000"/>
              <a:t>6. Вчений, який заснував інститут електрозварювання.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2286000" y="1219200"/>
            <a:ext cx="4932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002060"/>
                </a:solidFill>
              </a:rPr>
              <a:t>Домашній експеримент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2133600"/>
            <a:ext cx="7315200" cy="1908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buFontTx/>
              <a:buAutoNum type="arabicPeriod"/>
              <a:defRPr/>
            </a:pPr>
            <a:r>
              <a:rPr lang="uk-UA" sz="2000" dirty="0"/>
              <a:t>Виміряйте товщину аркуша підручника фізика.</a:t>
            </a:r>
          </a:p>
          <a:p>
            <a:pPr marL="342900" indent="-342900" algn="just">
              <a:defRPr/>
            </a:pPr>
            <a:r>
              <a:rPr lang="uk-UA" sz="2000" dirty="0"/>
              <a:t>2.  Візьміть сиру картоплину і розріжте її навпіл. У центрі </a:t>
            </a:r>
          </a:p>
          <a:p>
            <a:pPr marL="342900" indent="-342900" algn="just">
              <a:defRPr/>
            </a:pPr>
            <a:r>
              <a:rPr lang="uk-UA" sz="2000" dirty="0"/>
              <a:t>     зрізу помістіть декілька крапель марганцівки і з</a:t>
            </a:r>
            <a:r>
              <a:rPr lang="en-US" sz="2000" dirty="0"/>
              <a:t>’</a:t>
            </a:r>
            <a:r>
              <a:rPr lang="uk-UA" sz="2000" dirty="0"/>
              <a:t>єднайте обидві половинки. Через певний час роз</a:t>
            </a:r>
            <a:r>
              <a:rPr lang="en-US" sz="2000" dirty="0"/>
              <a:t>’</a:t>
            </a:r>
            <a:r>
              <a:rPr lang="uk-UA" sz="2000" dirty="0"/>
              <a:t>єднайте їх. Назвіть спостережуване явище.</a:t>
            </a:r>
          </a:p>
          <a:p>
            <a:pPr algn="just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09800" y="1066800"/>
            <a:ext cx="408323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Times New Roman" pitchFamily="18" charset="0"/>
              </a:rPr>
              <a:t>Домашнє завдання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2514600"/>
            <a:ext cx="5446713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lnSpc>
                <a:spcPct val="150000"/>
              </a:lnSpc>
              <a:buFontTx/>
              <a:buAutoNum type="arabicPeriod"/>
              <a:defRPr/>
            </a:pPr>
            <a:r>
              <a:rPr lang="uk-UA" sz="2000" dirty="0">
                <a:latin typeface="+mn-lt"/>
                <a:cs typeface="Times New Roman" pitchFamily="18" charset="0"/>
              </a:rPr>
              <a:t>Скласти кросворд на тему “ Українські вчені-фізики та їх відкриття ”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  <a:defRPr/>
            </a:pPr>
            <a:r>
              <a:rPr lang="uk-UA" sz="2000" dirty="0">
                <a:latin typeface="+mn-lt"/>
                <a:cs typeface="Times New Roman" pitchFamily="18" charset="0"/>
              </a:rPr>
              <a:t>Підготувати стислі повідомлення про вчених-фізиків рідного краю.  </a:t>
            </a:r>
            <a:endParaRPr lang="ru-RU" sz="200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143000"/>
            <a:ext cx="72390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32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Запитання для фронтального опитування</a:t>
            </a:r>
            <a:endParaRPr lang="ru-RU" sz="3200" b="1" i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2438400"/>
            <a:ext cx="6932613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defRPr/>
            </a:pPr>
            <a:r>
              <a:rPr lang="uk-UA" sz="2000" dirty="0">
                <a:latin typeface="+mn-lt"/>
                <a:cs typeface="Arial" pitchFamily="34" charset="0"/>
              </a:rPr>
              <a:t>1. Яких видатних учених - фізиків світу ви знаєте?</a:t>
            </a:r>
          </a:p>
          <a:p>
            <a:pPr marL="342900" indent="-342900" algn="just">
              <a:defRPr/>
            </a:pPr>
            <a:r>
              <a:rPr lang="uk-UA" sz="2000" dirty="0">
                <a:latin typeface="+mn-lt"/>
                <a:cs typeface="Arial" pitchFamily="34" charset="0"/>
              </a:rPr>
              <a:t>2. Яких видатних учених – фізиків України ви знаєте?</a:t>
            </a:r>
          </a:p>
          <a:p>
            <a:pPr marL="342900" indent="-342900" algn="just">
              <a:defRPr/>
            </a:pPr>
            <a:r>
              <a:rPr lang="uk-UA" sz="2000" dirty="0">
                <a:latin typeface="+mn-lt"/>
                <a:cs typeface="Arial" pitchFamily="34" charset="0"/>
              </a:rPr>
              <a:t>3. Яке значення мають відкриття українських учених для</a:t>
            </a:r>
          </a:p>
          <a:p>
            <a:pPr marL="342900" indent="-342900" algn="just">
              <a:defRPr/>
            </a:pPr>
            <a:r>
              <a:rPr lang="uk-UA" sz="2000" dirty="0">
                <a:latin typeface="+mn-lt"/>
                <a:cs typeface="Arial" pitchFamily="34" charset="0"/>
              </a:rPr>
              <a:t> розвитку  фізичної науки?</a:t>
            </a:r>
          </a:p>
          <a:p>
            <a:pPr marL="342900" indent="-342900" algn="just">
              <a:defRPr/>
            </a:pPr>
            <a:r>
              <a:rPr lang="uk-UA" sz="2000" dirty="0">
                <a:latin typeface="+mn-lt"/>
                <a:cs typeface="Arial" pitchFamily="34" charset="0"/>
              </a:rPr>
              <a:t>4. Як ви розумієте слова видатного фізика Л.Д. Ландау </a:t>
            </a:r>
          </a:p>
          <a:p>
            <a:pPr marL="342900" indent="-342900" algn="just">
              <a:defRPr/>
            </a:pPr>
            <a:r>
              <a:rPr lang="uk-UA" sz="2000" dirty="0">
                <a:latin typeface="+mn-lt"/>
                <a:cs typeface="Arial" pitchFamily="34" charset="0"/>
              </a:rPr>
              <a:t>“ Фізика – це висока насолода ”?</a:t>
            </a:r>
            <a:endParaRPr lang="ru-RU" sz="2000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838200"/>
            <a:ext cx="59047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Список використаних джерел: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114800" y="1600200"/>
            <a:ext cx="1412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Література: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38201" y="2057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І.М. </a:t>
            </a:r>
            <a:r>
              <a:rPr lang="uk-UA" dirty="0" err="1" smtClean="0"/>
              <a:t>Гельфгат</a:t>
            </a:r>
            <a:r>
              <a:rPr lang="uk-UA" dirty="0" smtClean="0"/>
              <a:t> ,М.О. </a:t>
            </a:r>
            <a:r>
              <a:rPr lang="uk-UA" dirty="0" err="1" smtClean="0"/>
              <a:t>Петракова</a:t>
            </a:r>
            <a:r>
              <a:rPr lang="uk-UA" dirty="0" smtClean="0"/>
              <a:t> ,Усі уроки фізики 7 клас :Основа 2007</a:t>
            </a:r>
          </a:p>
          <a:p>
            <a:r>
              <a:rPr lang="uk-UA" dirty="0" smtClean="0"/>
              <a:t>Л.А. Кирик ,Фізика збірник завдань і самостійних робіт 7 клас:Гімназія 2007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2"/>
          <p:cNvSpPr txBox="1">
            <a:spLocks noChangeArrowheads="1"/>
          </p:cNvSpPr>
          <p:nvPr/>
        </p:nvSpPr>
        <p:spPr bwMode="auto">
          <a:xfrm>
            <a:off x="2133600" y="6096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Заповни таблицю</a:t>
            </a:r>
            <a:endParaRPr lang="ru-RU" sz="32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14400" y="1219200"/>
          <a:ext cx="7391399" cy="3940695"/>
        </p:xfrm>
        <a:graphic>
          <a:graphicData uri="http://schemas.openxmlformats.org/drawingml/2006/table">
            <a:tbl>
              <a:tblPr/>
              <a:tblGrid>
                <a:gridCol w="2590799"/>
                <a:gridCol w="1752600"/>
                <a:gridCol w="3048000"/>
              </a:tblGrid>
              <a:tr h="35386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Видатні вчені-фізики України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0" dirty="0">
                          <a:latin typeface="+mn-lt"/>
                          <a:ea typeface="Calibri"/>
                          <a:cs typeface="Times New Roman" pitchFamily="18" charset="0"/>
                        </a:rPr>
                        <a:t>Учений</a:t>
                      </a:r>
                      <a:endParaRPr lang="ru-RU" sz="2000" b="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0" dirty="0">
                          <a:latin typeface="+mn-lt"/>
                          <a:ea typeface="Calibri"/>
                          <a:cs typeface="Times New Roman" pitchFamily="18" charset="0"/>
                        </a:rPr>
                        <a:t>Дата життя</a:t>
                      </a:r>
                      <a:endParaRPr lang="ru-RU" sz="2000" b="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0" dirty="0">
                          <a:latin typeface="+mn-lt"/>
                          <a:ea typeface="Calibri"/>
                          <a:cs typeface="Times New Roman" pitchFamily="18" charset="0"/>
                        </a:rPr>
                        <a:t>Основні </a:t>
                      </a:r>
                      <a:r>
                        <a:rPr lang="uk-UA" sz="20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відкриття</a:t>
                      </a:r>
                      <a:r>
                        <a:rPr lang="ru-RU" sz="2000" b="0" baseline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2000" b="0" dirty="0" smtClean="0">
                          <a:latin typeface="+mn-lt"/>
                          <a:ea typeface="Calibri"/>
                          <a:cs typeface="Times New Roman" pitchFamily="18" charset="0"/>
                        </a:rPr>
                        <a:t>та </a:t>
                      </a:r>
                      <a:r>
                        <a:rPr lang="uk-UA" sz="2000" b="0" dirty="0">
                          <a:latin typeface="+mn-lt"/>
                          <a:ea typeface="Calibri"/>
                          <a:cs typeface="Times New Roman" pitchFamily="18" charset="0"/>
                        </a:rPr>
                        <a:t>досягнення</a:t>
                      </a:r>
                      <a:endParaRPr lang="ru-RU" sz="2000" b="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Борис Патон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Юрій Кондратюк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Іван Пулюй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Абрам </a:t>
                      </a:r>
                      <a:r>
                        <a:rPr lang="uk-UA" sz="2000" dirty="0" err="1">
                          <a:latin typeface="+mn-lt"/>
                          <a:ea typeface="Calibri"/>
                          <a:cs typeface="Times New Roman" pitchFamily="18" charset="0"/>
                        </a:rPr>
                        <a:t>Йоффе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9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Олександр Потебня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3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Кирило </a:t>
                      </a:r>
                      <a:r>
                        <a:rPr lang="uk-UA" sz="2000" dirty="0" err="1">
                          <a:latin typeface="+mn-lt"/>
                          <a:ea typeface="Calibri"/>
                          <a:cs typeface="Times New Roman" pitchFamily="18" charset="0"/>
                        </a:rPr>
                        <a:t>Синельников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 pitchFamily="18" charset="0"/>
                        </a:rPr>
                        <a:t>Лев Ландау</a:t>
                      </a:r>
                      <a:endParaRPr lang="ru-RU" sz="20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685800"/>
            <a:ext cx="73152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Встановіть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відповідність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українського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вченого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та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його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внеску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в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розвиток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фізики</a:t>
            </a:r>
            <a:endParaRPr lang="ru-RU" sz="2400" b="1" i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  <a:p>
            <a:pPr algn="just">
              <a:defRPr/>
            </a:pPr>
            <a:r>
              <a:rPr lang="uk-UA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І варіант</a:t>
            </a:r>
            <a:endParaRPr lang="ru-RU" sz="2400" b="1" i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2819400"/>
            <a:ext cx="4572000" cy="2216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1. </a:t>
            </a:r>
            <a:r>
              <a:rPr lang="ru-RU" sz="2000" dirty="0" err="1">
                <a:latin typeface="+mn-lt"/>
                <a:cs typeface="Times New Roman" pitchFamily="18" charset="0"/>
              </a:rPr>
              <a:t>Юрій</a:t>
            </a:r>
            <a:r>
              <a:rPr lang="ru-RU" sz="2000" dirty="0">
                <a:latin typeface="+mn-lt"/>
                <a:cs typeface="Times New Roman" pitchFamily="18" charset="0"/>
              </a:rPr>
              <a:t> Кондратюк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2. </a:t>
            </a:r>
            <a:r>
              <a:rPr lang="ru-RU" sz="2000" dirty="0" err="1">
                <a:latin typeface="+mn-lt"/>
                <a:cs typeface="Times New Roman" pitchFamily="18" charset="0"/>
              </a:rPr>
              <a:t>Сергій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Корольов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3. </a:t>
            </a:r>
            <a:r>
              <a:rPr lang="ru-RU" sz="2000" dirty="0" err="1">
                <a:latin typeface="+mn-lt"/>
                <a:cs typeface="Times New Roman" pitchFamily="18" charset="0"/>
              </a:rPr>
              <a:t>Олександр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Смакула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4. </a:t>
            </a:r>
            <a:r>
              <a:rPr lang="ru-RU" sz="2000" dirty="0" err="1">
                <a:latin typeface="+mn-lt"/>
                <a:cs typeface="Times New Roman" pitchFamily="18" charset="0"/>
              </a:rPr>
              <a:t>Іван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Пулюй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33800" y="1600200"/>
            <a:ext cx="4724400" cy="4652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А. </a:t>
            </a:r>
            <a:r>
              <a:rPr lang="ru-RU" sz="2000" dirty="0" err="1">
                <a:latin typeface="+mn-lt"/>
                <a:cs typeface="Times New Roman" pitchFamily="18" charset="0"/>
              </a:rPr>
              <a:t>Сконструював</a:t>
            </a:r>
            <a:r>
              <a:rPr lang="ru-RU" sz="2000" dirty="0">
                <a:latin typeface="+mn-lt"/>
                <a:cs typeface="Times New Roman" pitchFamily="18" charset="0"/>
              </a:rPr>
              <a:t> трубку, </a:t>
            </a:r>
            <a:r>
              <a:rPr lang="ru-RU" sz="2000" dirty="0" err="1">
                <a:latin typeface="+mn-lt"/>
                <a:cs typeface="Times New Roman" pitchFamily="18" charset="0"/>
              </a:rPr>
              <a:t>що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 err="1">
                <a:latin typeface="+mn-lt"/>
                <a:cs typeface="Times New Roman" pitchFamily="18" charset="0"/>
              </a:rPr>
              <a:t>випромінює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Х-промені</a:t>
            </a:r>
            <a:r>
              <a:rPr lang="ru-RU" sz="2000" dirty="0">
                <a:latin typeface="+mn-lt"/>
                <a:cs typeface="Times New Roman" pitchFamily="18" charset="0"/>
              </a:rPr>
              <a:t> (</a:t>
            </a:r>
            <a:r>
              <a:rPr lang="ru-RU" sz="2000" dirty="0" err="1">
                <a:latin typeface="+mn-lt"/>
                <a:cs typeface="Times New Roman" pitchFamily="18" charset="0"/>
              </a:rPr>
              <a:t>рентгенівські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 err="1">
                <a:latin typeface="+mn-lt"/>
                <a:cs typeface="Times New Roman" pitchFamily="18" charset="0"/>
              </a:rPr>
              <a:t>промені</a:t>
            </a:r>
            <a:r>
              <a:rPr lang="ru-RU" sz="2000" dirty="0">
                <a:latin typeface="+mn-lt"/>
                <a:cs typeface="Times New Roman" pitchFamily="18" charset="0"/>
              </a:rPr>
              <a:t>).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Б.Є </a:t>
            </a:r>
            <a:r>
              <a:rPr lang="ru-RU" sz="2000" dirty="0" err="1">
                <a:latin typeface="+mn-lt"/>
                <a:cs typeface="Times New Roman" pitchFamily="18" charset="0"/>
              </a:rPr>
              <a:t>творцем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практичної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ракетно-космічної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техніки</a:t>
            </a:r>
            <a:r>
              <a:rPr lang="ru-RU" sz="2000" dirty="0">
                <a:latin typeface="+mn-lt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В. Першим </a:t>
            </a:r>
            <a:r>
              <a:rPr lang="ru-RU" sz="2000" dirty="0" err="1">
                <a:latin typeface="+mn-lt"/>
                <a:cs typeface="Times New Roman" pitchFamily="18" charset="0"/>
              </a:rPr>
              <a:t>розрахував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траєкторію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 err="1">
                <a:latin typeface="+mn-lt"/>
                <a:cs typeface="Times New Roman" pitchFamily="18" charset="0"/>
              </a:rPr>
              <a:t>польоту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космічних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апаратів</a:t>
            </a:r>
            <a:r>
              <a:rPr lang="ru-RU" sz="2000" dirty="0">
                <a:latin typeface="+mn-lt"/>
                <a:cs typeface="Times New Roman" pitchFamily="18" charset="0"/>
              </a:rPr>
              <a:t> на </a:t>
            </a:r>
            <a:r>
              <a:rPr lang="ru-RU" sz="2000" dirty="0" err="1">
                <a:latin typeface="+mn-lt"/>
                <a:cs typeface="Times New Roman" pitchFamily="18" charset="0"/>
              </a:rPr>
              <a:t>Місяць</a:t>
            </a:r>
            <a:r>
              <a:rPr lang="ru-RU" sz="2000" dirty="0">
                <a:latin typeface="+mn-lt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Г. </a:t>
            </a:r>
            <a:r>
              <a:rPr lang="ru-RU" sz="2000" dirty="0" err="1">
                <a:latin typeface="+mn-lt"/>
                <a:cs typeface="Times New Roman" pitchFamily="18" charset="0"/>
              </a:rPr>
              <a:t>Винайшов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і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запровадив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оригінальні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 err="1">
                <a:latin typeface="+mn-lt"/>
                <a:cs typeface="Times New Roman" pitchFamily="18" charset="0"/>
              </a:rPr>
              <a:t>технології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вирощування</a:t>
            </a:r>
            <a:r>
              <a:rPr lang="ru-RU" sz="2000" dirty="0">
                <a:latin typeface="+mn-lt"/>
                <a:cs typeface="Times New Roman" pitchFamily="18" charset="0"/>
              </a:rPr>
              <a:t>, </a:t>
            </a:r>
            <a:r>
              <a:rPr lang="ru-RU" sz="2000" dirty="0" err="1">
                <a:latin typeface="+mn-lt"/>
                <a:cs typeface="Times New Roman" pitchFamily="18" charset="0"/>
              </a:rPr>
              <a:t>очищення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й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 err="1">
                <a:latin typeface="+mn-lt"/>
                <a:cs typeface="Times New Roman" pitchFamily="18" charset="0"/>
              </a:rPr>
              <a:t>дослідження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кристалів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438400"/>
            <a:ext cx="2895600" cy="2343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1. </a:t>
            </a:r>
            <a:r>
              <a:rPr lang="ru-RU" sz="2000" dirty="0" err="1">
                <a:latin typeface="+mn-lt"/>
                <a:cs typeface="Times New Roman" pitchFamily="18" charset="0"/>
              </a:rPr>
              <a:t>Леонід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Каденюк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2. Борис Патон</a:t>
            </a:r>
          </a:p>
          <a:p>
            <a:pPr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3. </a:t>
            </a:r>
            <a:r>
              <a:rPr lang="ru-RU" sz="2000" dirty="0" err="1">
                <a:latin typeface="+mn-lt"/>
                <a:cs typeface="Times New Roman" pitchFamily="18" charset="0"/>
              </a:rPr>
              <a:t>Микола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Кибальчич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4. </a:t>
            </a:r>
            <a:r>
              <a:rPr lang="ru-RU" sz="2000" dirty="0" err="1">
                <a:latin typeface="+mn-lt"/>
                <a:cs typeface="Times New Roman" pitchFamily="18" charset="0"/>
              </a:rPr>
              <a:t>Володимир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Челомей</a:t>
            </a:r>
            <a:endParaRPr lang="ru-RU" sz="2000" dirty="0">
              <a:latin typeface="+mn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1981200"/>
            <a:ext cx="5029200" cy="517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А. </a:t>
            </a:r>
            <a:r>
              <a:rPr lang="ru-RU" sz="2000" dirty="0" err="1">
                <a:latin typeface="+mn-lt"/>
                <a:cs typeface="Times New Roman" pitchFamily="18" charset="0"/>
              </a:rPr>
              <a:t>Розробив</a:t>
            </a:r>
            <a:r>
              <a:rPr lang="ru-RU" sz="2000" dirty="0">
                <a:latin typeface="+mn-lt"/>
                <a:cs typeface="Times New Roman" pitchFamily="18" charset="0"/>
              </a:rPr>
              <a:t> першу в </a:t>
            </a:r>
            <a:r>
              <a:rPr lang="ru-RU" sz="2000" dirty="0" err="1">
                <a:latin typeface="+mn-lt"/>
                <a:cs typeface="Times New Roman" pitchFamily="18" charset="0"/>
              </a:rPr>
              <a:t>світі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орбітальну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станцію</a:t>
            </a:r>
            <a:r>
              <a:rPr lang="ru-RU" sz="2000" dirty="0">
                <a:latin typeface="+mn-lt"/>
                <a:cs typeface="Times New Roman" pitchFamily="18" charset="0"/>
              </a:rPr>
              <a:t> «Салют»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Б.Науковець</a:t>
            </a:r>
            <a:r>
              <a:rPr lang="ru-RU" sz="2000" dirty="0">
                <a:latin typeface="+mn-lt"/>
                <a:cs typeface="Times New Roman" pitchFamily="18" charset="0"/>
              </a:rPr>
              <a:t> у </a:t>
            </a:r>
            <a:r>
              <a:rPr lang="ru-RU" sz="2000" dirty="0" err="1">
                <a:latin typeface="+mn-lt"/>
                <a:cs typeface="Times New Roman" pitchFamily="18" charset="0"/>
              </a:rPr>
              <a:t>галузі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зварювальних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процесів</a:t>
            </a:r>
            <a:r>
              <a:rPr lang="ru-RU" sz="2000" dirty="0">
                <a:latin typeface="+mn-lt"/>
                <a:cs typeface="Times New Roman" pitchFamily="18" charset="0"/>
              </a:rPr>
              <a:t>, </a:t>
            </a:r>
            <a:r>
              <a:rPr lang="ru-RU" sz="2000" dirty="0" err="1">
                <a:latin typeface="+mn-lt"/>
                <a:cs typeface="Times New Roman" pitchFamily="18" charset="0"/>
              </a:rPr>
              <a:t>металургії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і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технології</a:t>
            </a:r>
            <a:r>
              <a:rPr lang="ru-RU" sz="2000" dirty="0">
                <a:latin typeface="+mn-lt"/>
                <a:cs typeface="Times New Roman" pitchFamily="18" charset="0"/>
              </a:rPr>
              <a:t>  </a:t>
            </a:r>
            <a:r>
              <a:rPr lang="ru-RU" sz="2000" dirty="0" err="1">
                <a:latin typeface="+mn-lt"/>
                <a:cs typeface="Times New Roman" pitchFamily="18" charset="0"/>
              </a:rPr>
              <a:t>металів</a:t>
            </a:r>
            <a:r>
              <a:rPr lang="ru-RU" sz="2000" dirty="0">
                <a:latin typeface="+mn-lt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 В. Перший космонавт </a:t>
            </a:r>
            <a:r>
              <a:rPr lang="ru-RU" sz="2000" dirty="0" err="1">
                <a:latin typeface="+mn-lt"/>
                <a:cs typeface="Times New Roman" pitchFamily="18" charset="0"/>
              </a:rPr>
              <a:t>незалежної</a:t>
            </a:r>
            <a:r>
              <a:rPr lang="ru-RU" sz="2000" dirty="0">
                <a:latin typeface="+mn-lt"/>
                <a:cs typeface="Times New Roman" pitchFamily="18" charset="0"/>
              </a:rPr>
              <a:t>  </a:t>
            </a:r>
            <a:r>
              <a:rPr lang="ru-RU" sz="2000" dirty="0" err="1">
                <a:latin typeface="+mn-lt"/>
                <a:cs typeface="Times New Roman" pitchFamily="18" charset="0"/>
              </a:rPr>
              <a:t>України</a:t>
            </a:r>
            <a:r>
              <a:rPr lang="ru-RU" sz="2000" dirty="0">
                <a:latin typeface="+mn-lt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Г. Автор </a:t>
            </a:r>
            <a:r>
              <a:rPr lang="ru-RU" sz="2000" dirty="0" err="1">
                <a:latin typeface="+mn-lt"/>
                <a:cs typeface="Times New Roman" pitchFamily="18" charset="0"/>
              </a:rPr>
              <a:t>схеми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першого</a:t>
            </a:r>
            <a:r>
              <a:rPr lang="ru-RU" sz="2000" dirty="0">
                <a:latin typeface="+mn-lt"/>
                <a:cs typeface="Times New Roman" pitchFamily="18" charset="0"/>
              </a:rPr>
              <a:t> у </a:t>
            </a:r>
            <a:r>
              <a:rPr lang="ru-RU" sz="2000" dirty="0" err="1">
                <a:latin typeface="+mn-lt"/>
                <a:cs typeface="Times New Roman" pitchFamily="18" charset="0"/>
              </a:rPr>
              <a:t>світі</a:t>
            </a:r>
            <a:r>
              <a:rPr lang="ru-RU" sz="2000" dirty="0">
                <a:latin typeface="+mn-lt"/>
                <a:cs typeface="Times New Roman" pitchFamily="18" charset="0"/>
              </a:rPr>
              <a:t> реактивного </a:t>
            </a:r>
            <a:r>
              <a:rPr lang="ru-RU" sz="2000" dirty="0" err="1">
                <a:latin typeface="+mn-lt"/>
                <a:cs typeface="Times New Roman" pitchFamily="18" charset="0"/>
              </a:rPr>
              <a:t>літального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апарату</a:t>
            </a:r>
            <a:r>
              <a:rPr lang="ru-RU" sz="2000" dirty="0">
                <a:latin typeface="+mn-lt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1066800" y="533400"/>
            <a:ext cx="72390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Встановіть відповідність українського вченого та його внеску в розвиток  фізики</a:t>
            </a:r>
          </a:p>
          <a:p>
            <a:pPr algn="just">
              <a:lnSpc>
                <a:spcPct val="150000"/>
              </a:lnSpc>
            </a:pPr>
            <a:r>
              <a:rPr lang="uk-UA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ІІ варіант</a:t>
            </a:r>
            <a:endParaRPr lang="ru-RU" sz="20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914400"/>
            <a:ext cx="73152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Назвіть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прізвище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українського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вченого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який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першим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розрахував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траєкторію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польоту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космічних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апаратів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на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Times New Roman" pitchFamily="18" charset="0"/>
              </a:rPr>
              <a:t>Місяць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71600" y="2438400"/>
            <a:ext cx="4114800" cy="2343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А. </a:t>
            </a:r>
            <a:r>
              <a:rPr lang="ru-RU" sz="2000" dirty="0" err="1">
                <a:latin typeface="+mn-lt"/>
                <a:cs typeface="Times New Roman" pitchFamily="18" charset="0"/>
              </a:rPr>
              <a:t>Юрій</a:t>
            </a:r>
            <a:r>
              <a:rPr lang="ru-RU" sz="2000" dirty="0">
                <a:latin typeface="+mn-lt"/>
                <a:cs typeface="Times New Roman" pitchFamily="18" charset="0"/>
              </a:rPr>
              <a:t> Кондратюк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Б. </a:t>
            </a:r>
            <a:r>
              <a:rPr lang="ru-RU" sz="2000" dirty="0" err="1">
                <a:latin typeface="+mn-lt"/>
                <a:cs typeface="Times New Roman" pitchFamily="18" charset="0"/>
              </a:rPr>
              <a:t>Сергій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Корольов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В. </a:t>
            </a:r>
            <a:r>
              <a:rPr lang="ru-RU" sz="2000" dirty="0" err="1">
                <a:latin typeface="+mn-lt"/>
                <a:cs typeface="Times New Roman" pitchFamily="18" charset="0"/>
              </a:rPr>
              <a:t>Олександр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Смакула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Г. </a:t>
            </a:r>
            <a:r>
              <a:rPr lang="ru-RU" sz="2000" dirty="0" err="1">
                <a:latin typeface="+mn-lt"/>
                <a:cs typeface="Times New Roman" pitchFamily="18" charset="0"/>
              </a:rPr>
              <a:t>Іван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Пулюй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Д. </a:t>
            </a:r>
            <a:r>
              <a:rPr lang="ru-RU" sz="2000" dirty="0" err="1">
                <a:latin typeface="+mn-lt"/>
                <a:cs typeface="Times New Roman" pitchFamily="18" charset="0"/>
              </a:rPr>
              <a:t>Леонід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Каденюк</a:t>
            </a:r>
            <a:endParaRPr lang="ru-RU" sz="200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838200"/>
            <a:ext cx="73914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400" b="1" i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Вк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ажіть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прізвище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українського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вченого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який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є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творцем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ракетно-космічної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+mn-lt"/>
                <a:cs typeface="Arial" pitchFamily="34" charset="0"/>
              </a:rPr>
              <a:t>техніки</a:t>
            </a:r>
            <a:r>
              <a:rPr lang="ru-RU" sz="2400" b="1" i="1" dirty="0">
                <a:solidFill>
                  <a:srgbClr val="002060"/>
                </a:solidFill>
                <a:latin typeface="+mn-lt"/>
                <a:cs typeface="Arial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2667000"/>
            <a:ext cx="4191000" cy="23447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А. </a:t>
            </a:r>
            <a:r>
              <a:rPr lang="ru-RU" sz="2000" dirty="0" err="1">
                <a:latin typeface="+mn-lt"/>
                <a:cs typeface="Times New Roman" pitchFamily="18" charset="0"/>
              </a:rPr>
              <a:t>Іван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Пулюй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Б. </a:t>
            </a:r>
            <a:r>
              <a:rPr lang="ru-RU" sz="2000" dirty="0" err="1">
                <a:latin typeface="+mn-lt"/>
                <a:cs typeface="Times New Roman" pitchFamily="18" charset="0"/>
              </a:rPr>
              <a:t>Сергій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Корольов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В. </a:t>
            </a:r>
            <a:r>
              <a:rPr lang="ru-RU" sz="2000" dirty="0" err="1">
                <a:latin typeface="+mn-lt"/>
                <a:cs typeface="Times New Roman" pitchFamily="18" charset="0"/>
              </a:rPr>
              <a:t>Леонід</a:t>
            </a:r>
            <a:r>
              <a:rPr lang="ru-RU" sz="2000" dirty="0">
                <a:latin typeface="+mn-lt"/>
                <a:cs typeface="Times New Roman" pitchFamily="18" charset="0"/>
              </a:rPr>
              <a:t> </a:t>
            </a:r>
            <a:r>
              <a:rPr lang="ru-RU" sz="2000" dirty="0" err="1">
                <a:latin typeface="+mn-lt"/>
                <a:cs typeface="Times New Roman" pitchFamily="18" charset="0"/>
              </a:rPr>
              <a:t>Каденюк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Г. Борис Патон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Д. </a:t>
            </a:r>
            <a:r>
              <a:rPr lang="ru-RU" sz="2000" dirty="0" err="1">
                <a:latin typeface="+mn-lt"/>
                <a:cs typeface="Times New Roman" pitchFamily="18" charset="0"/>
              </a:rPr>
              <a:t>Юрій</a:t>
            </a:r>
            <a:r>
              <a:rPr lang="ru-RU" sz="2000" dirty="0">
                <a:latin typeface="+mn-lt"/>
                <a:cs typeface="Times New Roman" pitchFamily="18" charset="0"/>
              </a:rPr>
              <a:t> Кондратюк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3" descr="http://svitppt.com.ua/images/8/7343/960/img5.jpg"/>
          <p:cNvPicPr>
            <a:picLocks noChangeAspect="1" noChangeArrowheads="1"/>
          </p:cNvPicPr>
          <p:nvPr/>
        </p:nvPicPr>
        <p:blipFill>
          <a:blip r:embed="rId2"/>
          <a:srcRect l="22803" t="36778" r="54073" b="23451"/>
          <a:stretch>
            <a:fillRect/>
          </a:stretch>
        </p:blipFill>
        <p:spPr bwMode="auto">
          <a:xfrm>
            <a:off x="1295400" y="2286000"/>
            <a:ext cx="13716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4" descr="http://svitppt.com.ua/images/8/7343/960/img5.jpg"/>
          <p:cNvPicPr>
            <a:picLocks noChangeAspect="1" noChangeArrowheads="1"/>
          </p:cNvPicPr>
          <p:nvPr/>
        </p:nvPicPr>
        <p:blipFill>
          <a:blip r:embed="rId2"/>
          <a:srcRect l="72475" t="50641" r="3152" b="1923"/>
          <a:stretch>
            <a:fillRect/>
          </a:stretch>
        </p:blipFill>
        <p:spPr bwMode="auto">
          <a:xfrm>
            <a:off x="6324600" y="3657600"/>
            <a:ext cx="1600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5" descr="http://svitppt.com.ua/images/8/7343/960/img5.jpg"/>
          <p:cNvPicPr>
            <a:picLocks noChangeAspect="1" noChangeArrowheads="1"/>
          </p:cNvPicPr>
          <p:nvPr/>
        </p:nvPicPr>
        <p:blipFill>
          <a:blip r:embed="rId2"/>
          <a:srcRect l="47942" t="44899" r="29549" b="12981"/>
          <a:stretch>
            <a:fillRect/>
          </a:stretch>
        </p:blipFill>
        <p:spPr bwMode="auto">
          <a:xfrm>
            <a:off x="3810000" y="2667000"/>
            <a:ext cx="1600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19200" y="838200"/>
            <a:ext cx="7162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Вказати прізвища видатних постатей України які працювали над створенням української Біблії</a:t>
            </a:r>
            <a:endParaRPr lang="ru-RU" sz="24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 descr="http://narodna-osvita.com.ua/uploads/7_klas_fizika_sirotjuk_2015/38.jpg"/>
          <p:cNvPicPr>
            <a:picLocks noChangeAspect="1" noChangeArrowheads="1"/>
          </p:cNvPicPr>
          <p:nvPr/>
        </p:nvPicPr>
        <p:blipFill>
          <a:blip r:embed="rId2"/>
          <a:srcRect l="4050" r="2872" b="63853"/>
          <a:stretch>
            <a:fillRect/>
          </a:stretch>
        </p:blipFill>
        <p:spPr bwMode="auto">
          <a:xfrm>
            <a:off x="762000" y="2133600"/>
            <a:ext cx="60198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4" descr="http://narodna-osvita.com.ua/uploads/7_klas_fizika_sirotjuk_2015/38.jpg"/>
          <p:cNvPicPr>
            <a:picLocks noChangeAspect="1" noChangeArrowheads="1"/>
          </p:cNvPicPr>
          <p:nvPr/>
        </p:nvPicPr>
        <p:blipFill>
          <a:blip r:embed="rId2"/>
          <a:srcRect l="4050" t="51732" r="4050" b="11905"/>
          <a:stretch>
            <a:fillRect/>
          </a:stretch>
        </p:blipFill>
        <p:spPr bwMode="auto">
          <a:xfrm>
            <a:off x="2362200" y="4114800"/>
            <a:ext cx="594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057400" y="990600"/>
            <a:ext cx="614203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uk-UA" sz="3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Хто зображений на портреті?</a:t>
            </a:r>
            <a:endParaRPr lang="ru-RU" sz="32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611</TotalTime>
  <Words>818</Words>
  <Application>Microsoft PowerPoint</Application>
  <PresentationFormat>Экран (4:3)</PresentationFormat>
  <Paragraphs>186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Перевір себе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60</cp:revision>
  <cp:lastPrinted>1601-01-01T00:00:00Z</cp:lastPrinted>
  <dcterms:created xsi:type="dcterms:W3CDTF">2012-02-06T09:22:31Z</dcterms:created>
  <dcterms:modified xsi:type="dcterms:W3CDTF">2017-02-27T16:30:10Z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