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8" r:id="rId7"/>
    <p:sldId id="260" r:id="rId8"/>
    <p:sldId id="261" r:id="rId9"/>
    <p:sldId id="262" r:id="rId10"/>
    <p:sldId id="269" r:id="rId11"/>
    <p:sldId id="263" r:id="rId12"/>
    <p:sldId id="266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1517"/>
    <a:srgbClr val="CC0000"/>
    <a:srgbClr val="235CB1"/>
    <a:srgbClr val="7DD330"/>
    <a:srgbClr val="00CC00"/>
    <a:srgbClr val="0C7CD2"/>
    <a:srgbClr val="1F7EE7"/>
    <a:srgbClr val="4686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>
      <p:cViewPr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296636"/>
      </p:ext>
    </p:extLst>
  </p:cSld>
  <p:clrMapOvr>
    <a:masterClrMapping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6698"/>
      </p:ext>
    </p:extLst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405983"/>
      </p:ext>
    </p:extLst>
  </p:cSld>
  <p:clrMapOvr>
    <a:masterClrMapping/>
  </p:clrMapOvr>
  <p:transition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785747"/>
      </p:ext>
    </p:extLst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9587981"/>
      </p:ext>
    </p:extLst>
  </p:cSld>
  <p:clrMapOvr>
    <a:masterClrMapping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886209"/>
      </p:ext>
    </p:extLst>
  </p:cSld>
  <p:clrMapOvr>
    <a:masterClrMapping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111934"/>
      </p:ext>
    </p:extLst>
  </p:cSld>
  <p:clrMapOvr>
    <a:masterClrMapping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944207"/>
      </p:ext>
    </p:extLst>
  </p:cSld>
  <p:clrMapOvr>
    <a:masterClrMapping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5799508"/>
      </p:ext>
    </p:extLst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86353530"/>
      </p:ext>
    </p:extLst>
  </p:cSld>
  <p:clrMapOvr>
    <a:masterClrMapping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38284627"/>
      </p:ext>
    </p:extLst>
  </p:cSld>
  <p:clrMapOvr>
    <a:masterClrMapping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7" descr="Sansbvcbdsfstitre-1sdfsfs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ru-RU" b="1" smtClean="0">
                <a:solidFill>
                  <a:schemeClr val="bg1"/>
                </a:solidFill>
              </a:rPr>
              <a:t>Page </a:t>
            </a:r>
            <a:fld id="{28679463-13A9-4B64-8B20-0495CAC3FC45}" type="slidenum">
              <a:rPr lang="fr-FR" altLang="ru-RU" b="1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fr-FR" altLang="ru-RU" b="1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3132138" y="288925"/>
            <a:ext cx="3733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alt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1. РОЗЧИНИ</a:t>
            </a:r>
            <a:endParaRPr lang="ru-RU" altLang="ru-RU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827088" y="319088"/>
            <a:ext cx="1125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alt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клас</a:t>
            </a:r>
            <a:endParaRPr lang="ru-RU" altLang="ru-RU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Прямоугольник 4"/>
          <p:cNvSpPr>
            <a:spLocks noChangeArrowheads="1"/>
          </p:cNvSpPr>
          <p:nvPr/>
        </p:nvSpPr>
        <p:spPr bwMode="auto">
          <a:xfrm>
            <a:off x="1619250" y="1557338"/>
            <a:ext cx="59055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AE1517"/>
                </a:solidFill>
                <a:latin typeface="Times New Roman" pitchFamily="18" charset="0"/>
                <a:cs typeface="Times New Roman" pitchFamily="18" charset="0"/>
              </a:rPr>
              <a:t>Вода як розчинник. Будова молекули води, поняття про водневий зв’язок</a:t>
            </a:r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3352800" y="3429000"/>
            <a:ext cx="53911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ru-RU" sz="2400">
                <a:latin typeface="Times New Roman" pitchFamily="18" charset="0"/>
                <a:cs typeface="Times New Roman" pitchFamily="18" charset="0"/>
              </a:rPr>
              <a:t>Підготувала: вчитель хімії Ковтунівського навчально-виховного комплексу Золотоніської районної ради Черкаської області</a:t>
            </a:r>
            <a:endParaRPr lang="en-US" altLang="ru-RU" sz="240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uk-UA" altLang="ru-RU" sz="2400">
                <a:latin typeface="Times New Roman" pitchFamily="18" charset="0"/>
                <a:cs typeface="Times New Roman" pitchFamily="18" charset="0"/>
              </a:rPr>
              <a:t>Озірна Інна Миколаївна</a:t>
            </a:r>
            <a:endParaRPr lang="ru-RU" alt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39" y="2564904"/>
            <a:ext cx="3960440" cy="33168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7" name="Прямоугольник 1"/>
          <p:cNvSpPr>
            <a:spLocks noChangeArrowheads="1"/>
          </p:cNvSpPr>
          <p:nvPr/>
        </p:nvSpPr>
        <p:spPr bwMode="auto">
          <a:xfrm>
            <a:off x="4586288" y="2565400"/>
            <a:ext cx="416242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uk-UA" altLang="ru-RU" sz="2000" b="1">
                <a:latin typeface="Times New Roman" pitchFamily="18" charset="0"/>
                <a:cs typeface="Times New Roman" pitchFamily="18" charset="0"/>
              </a:rPr>
              <a:t>Позитивно заряджений атом Гідрогену однієї молекули води притягується до негативно зарядженого атома Оксигену іншої молекули води.</a:t>
            </a:r>
          </a:p>
        </p:txBody>
      </p:sp>
      <p:sp>
        <p:nvSpPr>
          <p:cNvPr id="11268" name="Прямоугольник 3"/>
          <p:cNvSpPr>
            <a:spLocks noChangeArrowheads="1"/>
          </p:cNvSpPr>
          <p:nvPr/>
        </p:nvSpPr>
        <p:spPr bwMode="auto">
          <a:xfrm>
            <a:off x="625475" y="441325"/>
            <a:ext cx="79216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uk-UA" altLang="ru-RU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Механізм утворення на прикладі молекули води</a:t>
            </a:r>
          </a:p>
        </p:txBody>
      </p:sp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027988" y="6021388"/>
            <a:ext cx="865187" cy="6921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70" name="Прямоугольник 5"/>
          <p:cNvSpPr>
            <a:spLocks noChangeArrowheads="1"/>
          </p:cNvSpPr>
          <p:nvPr/>
        </p:nvSpPr>
        <p:spPr bwMode="auto">
          <a:xfrm>
            <a:off x="669925" y="1181100"/>
            <a:ext cx="783431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uk-UA" altLang="ru-RU" sz="2000" b="1">
                <a:latin typeface="Times New Roman" pitchFamily="18" charset="0"/>
                <a:cs typeface="Times New Roman" pitchFamily="18" charset="0"/>
              </a:rPr>
              <a:t>У молекулі води спільні електронні пари зміщуються до атома Оксигену як більш електронегативного. </a:t>
            </a:r>
            <a:endParaRPr lang="ru-RU" altLang="ru-RU" sz="200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663" y="39688"/>
            <a:ext cx="11938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377950"/>
            <a:ext cx="194945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2" name="TextBox 1"/>
          <p:cNvSpPr txBox="1">
            <a:spLocks noChangeArrowheads="1"/>
          </p:cNvSpPr>
          <p:nvPr/>
        </p:nvSpPr>
        <p:spPr bwMode="auto">
          <a:xfrm>
            <a:off x="1908175" y="461963"/>
            <a:ext cx="568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altLang="ru-RU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Значення водневого зв</a:t>
            </a:r>
            <a:r>
              <a:rPr lang="en-US" altLang="ru-RU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ru-RU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язку</a:t>
            </a:r>
            <a:endParaRPr lang="ru-RU" altLang="ru-RU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87625" y="1230313"/>
            <a:ext cx="6110288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uk-UA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відіграє важливу роль у природі, фізіологічних і біохімічних процесах живих організмів;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uk-UA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обумовлює аномально високі температури кипіння та плавлення таких речовин, як  вода, амоніак, фтороводень, спирти; 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uk-UA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обумовлює процеси розчинення речовин, формування структур білків, полісахаридів, утворення подвійної спіралі ДНК.</a:t>
            </a:r>
            <a:endParaRPr lang="ru-RU" altLang="ru-RU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4" action="ppaction://hlinksldjump" highlightClick="1"/>
          </p:cNvPr>
          <p:cNvSpPr/>
          <p:nvPr/>
        </p:nvSpPr>
        <p:spPr>
          <a:xfrm>
            <a:off x="8074025" y="6122988"/>
            <a:ext cx="906463" cy="6492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55469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2000" algn="ctr">
              <a:lnSpc>
                <a:spcPct val="150000"/>
              </a:lnSpc>
              <a:defRPr/>
            </a:pPr>
            <a:r>
              <a:rPr lang="uk-U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Використана література:</a:t>
            </a:r>
          </a:p>
          <a:p>
            <a:pPr indent="432000" algn="just">
              <a:lnSpc>
                <a:spcPct val="150000"/>
              </a:lnSpc>
              <a:buFontTx/>
              <a:buAutoNum type="arabicPeriod"/>
              <a:defRPr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Ярошенко О.Г. Хімія: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 9 кл.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загальноосвіт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О.Г. Ярошенко. – К: Освіта, 2009. - 223 </a:t>
            </a:r>
            <a:r>
              <a:rPr lang="uk-UA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Сухан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В.В. Хімія: Посібник для вступників до вищих навчальних закладів / В.В.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Сухан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Т.В.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Табенська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50000"/>
              </a:lnSpc>
              <a:defRPr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А.Й.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Капустян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В.Ф.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Горлач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3-є вид. – К: Либідь,1996. - 448 с.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684213" y="836613"/>
            <a:ext cx="8208962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1. Поняття розчину та розчинника</a:t>
            </a:r>
            <a:endParaRPr lang="uk-UA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2. Будова молекули води</a:t>
            </a:r>
            <a:endParaRPr lang="uk-UA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3. Механізм утворення водневого зв</a:t>
            </a:r>
            <a:r>
              <a:rPr lang="en-US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’</a:t>
            </a: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язку</a:t>
            </a:r>
            <a:endParaRPr lang="uk-UA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4. Значення водневого зв</a:t>
            </a:r>
            <a:r>
              <a:rPr lang="en-US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’</a:t>
            </a: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язку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3132138" y="247650"/>
            <a:ext cx="28797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altLang="ru-RU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altLang="ru-RU" sz="4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913" y="3861048"/>
            <a:ext cx="3509262" cy="2918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C:\Users\Inna\Pictures\i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92" y="950904"/>
            <a:ext cx="3120602" cy="21180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51188" y="889000"/>
            <a:ext cx="5437187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50000" algn="just">
              <a:lnSpc>
                <a:spcPct val="150000"/>
              </a:lnSpc>
              <a:defRPr/>
            </a:pPr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Розчин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гомогенна система, яка складається з двох або більше компонентів: розчинника, розчиненої речовини і продуктів їх взаємодії.  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48025" y="3222625"/>
            <a:ext cx="5356225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000" algn="just">
              <a:lnSpc>
                <a:spcPct val="150000"/>
              </a:lnSpc>
              <a:defRPr/>
            </a:pP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Розчинник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той компонент, який у чистому вигляді існує у тому самому агрегатному стані, що й розчин. </a:t>
            </a:r>
          </a:p>
        </p:txBody>
      </p:sp>
      <p:sp>
        <p:nvSpPr>
          <p:cNvPr id="4101" name="Прямоугольник 5"/>
          <p:cNvSpPr>
            <a:spLocks noChangeArrowheads="1"/>
          </p:cNvSpPr>
          <p:nvPr/>
        </p:nvSpPr>
        <p:spPr bwMode="auto">
          <a:xfrm>
            <a:off x="1611313" y="333375"/>
            <a:ext cx="58134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14000"/>
              </a:lnSpc>
            </a:pPr>
            <a:r>
              <a:rPr lang="uk-UA" altLang="ru-RU" sz="2800" b="1">
                <a:solidFill>
                  <a:srgbClr val="235CB1"/>
                </a:solidFill>
                <a:latin typeface="Times New Roman" pitchFamily="18" charset="0"/>
                <a:cs typeface="Times New Roman" pitchFamily="18" charset="0"/>
              </a:rPr>
              <a:t>1. Поняття розчину та розчинника</a:t>
            </a:r>
          </a:p>
        </p:txBody>
      </p:sp>
      <p:sp>
        <p:nvSpPr>
          <p:cNvPr id="7" name="Управляющая кнопка: домой 6">
            <a:hlinkClick r:id="" action="ppaction://hlinkshowjump?jump=previousslide" highlightClick="1"/>
          </p:cNvPr>
          <p:cNvSpPr/>
          <p:nvPr/>
        </p:nvSpPr>
        <p:spPr>
          <a:xfrm>
            <a:off x="8035925" y="6105525"/>
            <a:ext cx="777875" cy="5492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104" name="Picture 8" descr="C:\Users\Inna\Pictures\i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92" y="3126027"/>
            <a:ext cx="2970570" cy="22279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224213"/>
            <a:ext cx="2374900" cy="29956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51" y="960650"/>
            <a:ext cx="2443162" cy="284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771775" y="981075"/>
            <a:ext cx="58515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uk-UA" altLang="ru-RU" sz="3200" b="1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Воду традиційно вважають розчинником навіть тоді, коли її маса значно менша за масу розчиненої речовини.</a:t>
            </a:r>
          </a:p>
        </p:txBody>
      </p:sp>
      <p:sp>
        <p:nvSpPr>
          <p:cNvPr id="3" name="Управляющая кнопка: домой 2">
            <a:hlinkClick r:id="rId4" action="ppaction://hlinksldjump" highlightClick="1"/>
          </p:cNvPr>
          <p:cNvSpPr/>
          <p:nvPr/>
        </p:nvSpPr>
        <p:spPr>
          <a:xfrm>
            <a:off x="7956550" y="6092825"/>
            <a:ext cx="863600" cy="6492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6238" y="911225"/>
            <a:ext cx="5472112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32000" algn="just">
              <a:lnSpc>
                <a:spcPct val="150000"/>
              </a:lnSpc>
              <a:defRPr/>
            </a:pPr>
            <a:r>
              <a:rPr lang="ru-RU" i="1" dirty="0"/>
              <a:t> 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 води складається з атома Гідрогену та  атома </a:t>
            </a:r>
            <a:r>
              <a:rPr lang="uk-UA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Оксигену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Оксиген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більш електронегативним, тому зв'язки О-Н у молекулі води </a:t>
            </a:r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ковалентні полярні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Вони розміщені під кутом 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104,5°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це спричинює асиметричність структури і виникнення 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диполя.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2295525" y="327025"/>
            <a:ext cx="46815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altLang="ru-RU" sz="2800" b="1">
                <a:solidFill>
                  <a:srgbClr val="235CB1"/>
                </a:solidFill>
                <a:latin typeface="Times New Roman" pitchFamily="18" charset="0"/>
                <a:cs typeface="Times New Roman" pitchFamily="18" charset="0"/>
              </a:rPr>
              <a:t>2. Будова молекули води</a:t>
            </a:r>
            <a:endParaRPr lang="ru-RU" altLang="ru-RU" sz="2800" b="1">
              <a:solidFill>
                <a:srgbClr val="235C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7956550" y="6165850"/>
            <a:ext cx="8636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11225"/>
            <a:ext cx="2557463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4491037" cy="302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2268538" y="3762375"/>
            <a:ext cx="5603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altLang="ru-RU" sz="40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Будова молекули води</a:t>
            </a:r>
            <a:endParaRPr lang="ru-RU" altLang="ru-RU" sz="40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350" y="620713"/>
            <a:ext cx="3559175" cy="302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Управляющая кнопка: домой 3">
            <a:hlinkClick r:id="rId4" action="ppaction://hlinksldjump" highlightClick="1"/>
          </p:cNvPr>
          <p:cNvSpPr/>
          <p:nvPr/>
        </p:nvSpPr>
        <p:spPr>
          <a:xfrm>
            <a:off x="8005763" y="6021388"/>
            <a:ext cx="742950" cy="6477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2433638"/>
            <a:ext cx="1785938" cy="28082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684213" y="1290638"/>
            <a:ext cx="7812087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ru-RU" alt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Диполь</a:t>
            </a:r>
            <a:r>
              <a:rPr lang="ru-RU" altLang="ru-RU" sz="2400" b="1" i="1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система з двох зарядів, протилежних за знаком і однакових за величиною.</a:t>
            </a:r>
          </a:p>
        </p:txBody>
      </p:sp>
      <p:sp>
        <p:nvSpPr>
          <p:cNvPr id="8196" name="Прямоугольник 2"/>
          <p:cNvSpPr>
            <a:spLocks noChangeArrowheads="1"/>
          </p:cNvSpPr>
          <p:nvPr/>
        </p:nvSpPr>
        <p:spPr bwMode="auto">
          <a:xfrm>
            <a:off x="1006475" y="314325"/>
            <a:ext cx="741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ru-RU" sz="2800" b="1">
                <a:solidFill>
                  <a:srgbClr val="235CB1"/>
                </a:solidFill>
                <a:latin typeface="Times New Roman" pitchFamily="18" charset="0"/>
                <a:cs typeface="Times New Roman" pitchFamily="18" charset="0"/>
              </a:rPr>
              <a:t>Що таке диполь і за яких умов молекула є диполем?</a:t>
            </a:r>
            <a:endParaRPr lang="ru-RU" altLang="ru-RU" sz="2800" b="1">
              <a:solidFill>
                <a:srgbClr val="235C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7988" y="6165850"/>
            <a:ext cx="790575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192338" y="2424113"/>
            <a:ext cx="64452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ru-RU" alt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Зверніть увагу!</a:t>
            </a:r>
          </a:p>
          <a:p>
            <a:pPr algn="just" eaLnBrk="1" hangingPunct="1">
              <a:lnSpc>
                <a:spcPct val="150000"/>
              </a:lnSpc>
            </a:pPr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Молекули, утворені атомами різних хімічних елементів, можуть, залежно від геометричної форми, бути </a:t>
            </a:r>
            <a:r>
              <a:rPr lang="ru-RU" altLang="ru-RU" sz="2400" b="1">
                <a:solidFill>
                  <a:srgbClr val="AE1517"/>
                </a:solidFill>
                <a:latin typeface="Times New Roman" pitchFamily="18" charset="0"/>
                <a:cs typeface="Times New Roman" pitchFamily="18" charset="0"/>
              </a:rPr>
              <a:t>полярними</a:t>
            </a:r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altLang="ru-RU" sz="2400" b="1">
                <a:solidFill>
                  <a:srgbClr val="AE1517"/>
                </a:solidFill>
                <a:latin typeface="Times New Roman" pitchFamily="18" charset="0"/>
                <a:cs typeface="Times New Roman" pitchFamily="18" charset="0"/>
              </a:rPr>
              <a:t>неполярними.</a:t>
            </a:r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900113" y="1196975"/>
            <a:ext cx="7581900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Простий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дослід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пересвідчитись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: тонка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водяна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цівка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притягується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пластмасового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корпусу ручки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ебонітової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палички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наелектризованих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latin typeface="Times New Roman" pitchFamily="18" charset="0"/>
                <a:cs typeface="Times New Roman" pitchFamily="18" charset="0"/>
              </a:rPr>
              <a:t>тертям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70000"/>
              </a:lnSpc>
            </a:pPr>
            <a:endParaRPr lang="ru-RU" altLang="ru-RU" sz="2000" dirty="0"/>
          </a:p>
          <a:p>
            <a:pPr algn="ctr" eaLnBrk="1" hangingPunct="1"/>
            <a:endParaRPr lang="ru-RU" altLang="ru-RU" sz="2000" dirty="0">
              <a:solidFill>
                <a:srgbClr val="CC0000"/>
              </a:solidFill>
            </a:endParaRP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1889125" y="533400"/>
            <a:ext cx="6192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 справді молекула води полярна?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61581"/>
            <a:ext cx="3303621" cy="29037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640263" y="4029075"/>
            <a:ext cx="4241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ru-RU" sz="2800" b="1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Отже, молекула води є полярною.</a:t>
            </a:r>
            <a:endParaRPr lang="ru-RU" altLang="ru-RU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081963" y="6237288"/>
            <a:ext cx="800100" cy="620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908175" y="908050"/>
            <a:ext cx="16557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uk-UA" altLang="ru-RU"/>
          </a:p>
          <a:p>
            <a:pPr eaLnBrk="1" hangingPunct="1"/>
            <a:endParaRPr lang="ru-RU" altLang="ru-RU"/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1116013" y="409575"/>
            <a:ext cx="7366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altLang="ru-RU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Механізм утворення водневого зв</a:t>
            </a:r>
            <a:r>
              <a:rPr lang="en-US" altLang="ru-RU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ru-RU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язку</a:t>
            </a:r>
            <a:endParaRPr lang="ru-RU" altLang="ru-RU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2788" y="1231900"/>
            <a:ext cx="52070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uk-UA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Водневий зв</a:t>
            </a:r>
            <a:r>
              <a:rPr lang="en-US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язок </a:t>
            </a:r>
            <a:r>
              <a:rPr lang="uk-UA" altLang="ru-RU" sz="2800" b="1">
                <a:latin typeface="Times New Roman" pitchFamily="18" charset="0"/>
                <a:cs typeface="Times New Roman" pitchFamily="18" charset="0"/>
              </a:rPr>
              <a:t>– це зв</a:t>
            </a:r>
            <a:r>
              <a:rPr lang="en-US" altLang="ru-RU" sz="28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ru-RU" sz="2800" b="1">
                <a:latin typeface="Times New Roman" pitchFamily="18" charset="0"/>
                <a:cs typeface="Times New Roman" pitchFamily="18" charset="0"/>
              </a:rPr>
              <a:t>язок, який виникає через атом Гідрогену між двома електронегативними атомами (найчастіше атомами Флуору, Оксигену та Нітрогену). </a:t>
            </a:r>
          </a:p>
          <a:p>
            <a:pPr algn="just" eaLnBrk="1" hangingPunct="1">
              <a:lnSpc>
                <a:spcPct val="50000"/>
              </a:lnSpc>
            </a:pPr>
            <a:endParaRPr lang="uk-UA" altLang="ru-RU" sz="200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563938" y="4405313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Управляющая кнопка: домой 27">
            <a:hlinkClick r:id="rId2" action="ppaction://hlinksldjump" highlightClick="1"/>
          </p:cNvPr>
          <p:cNvSpPr/>
          <p:nvPr/>
        </p:nvSpPr>
        <p:spPr>
          <a:xfrm>
            <a:off x="8075613" y="6165850"/>
            <a:ext cx="812800" cy="6270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4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1465263"/>
            <a:ext cx="25908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410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Modèle par défaut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Water Flow</dc:title>
  <dc:creator>www.powerpointstyles.com</dc:creator>
  <dc:description>Image credit to Francesco Marino / FreeDigitalPhotos.net</dc:description>
  <cp:lastModifiedBy>Inna</cp:lastModifiedBy>
  <cp:revision>97</cp:revision>
  <dcterms:created xsi:type="dcterms:W3CDTF">2009-03-23T15:23:24Z</dcterms:created>
  <dcterms:modified xsi:type="dcterms:W3CDTF">2015-02-23T16:15:35Z</dcterms:modified>
</cp:coreProperties>
</file>