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78" r:id="rId15"/>
    <p:sldId id="268" r:id="rId16"/>
    <p:sldId id="269" r:id="rId17"/>
    <p:sldId id="27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11681-D22C-4536-A738-D9CCA99ADBD2}" type="doc">
      <dgm:prSet loTypeId="urn:microsoft.com/office/officeart/2005/8/layout/hProcess9" loCatId="process" qsTypeId="urn:microsoft.com/office/officeart/2005/8/quickstyle/3d1" qsCatId="3D" csTypeId="urn:microsoft.com/office/officeart/2005/8/colors/colorful4" csCatId="colorful" phldr="1"/>
      <dgm:spPr/>
    </dgm:pt>
    <dgm:pt modelId="{B4DB7A30-ABD3-4F48-B520-1AC7AE36F6FA}">
      <dgm:prSet phldrT="[Текст]"/>
      <dgm:spPr/>
      <dgm:t>
        <a:bodyPr/>
        <a:lstStyle/>
        <a:p>
          <a:pPr algn="l"/>
          <a:r>
            <a:rPr lang="uk-UA" dirty="0" smtClean="0"/>
            <a:t>Листок    </a:t>
          </a:r>
          <a:br>
            <a:rPr lang="uk-UA" dirty="0" smtClean="0"/>
          </a:br>
          <a:r>
            <a:rPr lang="uk-UA" dirty="0" smtClean="0"/>
            <a:t>          фотосинтез  </a:t>
          </a:r>
          <a:br>
            <a:rPr lang="uk-UA" dirty="0" smtClean="0"/>
          </a:br>
          <a:r>
            <a:rPr lang="uk-UA" dirty="0" smtClean="0"/>
            <a:t>                    крохмаль</a:t>
          </a:r>
          <a:endParaRPr lang="ru-RU" dirty="0"/>
        </a:p>
      </dgm:t>
    </dgm:pt>
    <dgm:pt modelId="{046DF58D-D585-4D90-BD85-4F25EFCD7B0D}" type="parTrans" cxnId="{C7C74616-236E-466F-89A6-34D4C009BF31}">
      <dgm:prSet/>
      <dgm:spPr/>
      <dgm:t>
        <a:bodyPr/>
        <a:lstStyle/>
        <a:p>
          <a:endParaRPr lang="ru-RU"/>
        </a:p>
      </dgm:t>
    </dgm:pt>
    <dgm:pt modelId="{A76B306C-E1D7-4DAC-B558-E15A3A585B73}" type="sibTrans" cxnId="{C7C74616-236E-466F-89A6-34D4C009BF31}">
      <dgm:prSet/>
      <dgm:spPr/>
      <dgm:t>
        <a:bodyPr/>
        <a:lstStyle/>
        <a:p>
          <a:endParaRPr lang="ru-RU"/>
        </a:p>
      </dgm:t>
    </dgm:pt>
    <dgm:pt modelId="{A9B155E4-E17A-46BD-8486-476AF82FC285}">
      <dgm:prSet phldrT="[Текст]"/>
      <dgm:spPr/>
      <dgm:t>
        <a:bodyPr/>
        <a:lstStyle/>
        <a:p>
          <a:r>
            <a:rPr lang="uk-UA" dirty="0" smtClean="0"/>
            <a:t>Крохмаль відтікає у бульби</a:t>
          </a:r>
          <a:endParaRPr lang="ru-RU" dirty="0"/>
        </a:p>
      </dgm:t>
    </dgm:pt>
    <dgm:pt modelId="{595ADD2E-52C7-4220-8B00-94CAFC34B8E8}" type="parTrans" cxnId="{5322F29D-86C0-44AE-A091-705404967C78}">
      <dgm:prSet/>
      <dgm:spPr/>
      <dgm:t>
        <a:bodyPr/>
        <a:lstStyle/>
        <a:p>
          <a:endParaRPr lang="ru-RU"/>
        </a:p>
      </dgm:t>
    </dgm:pt>
    <dgm:pt modelId="{012807EF-1CC0-4BA8-BCD5-431F7993C4FE}" type="sibTrans" cxnId="{5322F29D-86C0-44AE-A091-705404967C78}">
      <dgm:prSet/>
      <dgm:spPr/>
      <dgm:t>
        <a:bodyPr/>
        <a:lstStyle/>
        <a:p>
          <a:endParaRPr lang="ru-RU"/>
        </a:p>
      </dgm:t>
    </dgm:pt>
    <dgm:pt modelId="{E6F507EB-46E7-4309-9D74-E3AF21B95214}">
      <dgm:prSet phldrT="[Текст]"/>
      <dgm:spPr/>
      <dgm:t>
        <a:bodyPr/>
        <a:lstStyle/>
        <a:p>
          <a:r>
            <a:rPr lang="uk-UA" dirty="0" smtClean="0"/>
            <a:t>Колорадський жук з’їдає листя</a:t>
          </a:r>
          <a:endParaRPr lang="ru-RU" dirty="0"/>
        </a:p>
      </dgm:t>
    </dgm:pt>
    <dgm:pt modelId="{5DA0F897-A439-476C-985D-4B1539A637A2}" type="parTrans" cxnId="{5237259A-C86A-4129-943E-5B175FF4A682}">
      <dgm:prSet/>
      <dgm:spPr/>
      <dgm:t>
        <a:bodyPr/>
        <a:lstStyle/>
        <a:p>
          <a:endParaRPr lang="ru-RU"/>
        </a:p>
      </dgm:t>
    </dgm:pt>
    <dgm:pt modelId="{24BAC155-8AB5-4E29-A235-3675385E5059}" type="sibTrans" cxnId="{5237259A-C86A-4129-943E-5B175FF4A682}">
      <dgm:prSet/>
      <dgm:spPr/>
      <dgm:t>
        <a:bodyPr/>
        <a:lstStyle/>
        <a:p>
          <a:endParaRPr lang="ru-RU"/>
        </a:p>
      </dgm:t>
    </dgm:pt>
    <dgm:pt modelId="{E0543464-E096-4DD3-96D6-F29573892154}" type="pres">
      <dgm:prSet presAssocID="{66E11681-D22C-4536-A738-D9CCA99ADBD2}" presName="CompostProcess" presStyleCnt="0">
        <dgm:presLayoutVars>
          <dgm:dir/>
          <dgm:resizeHandles val="exact"/>
        </dgm:presLayoutVars>
      </dgm:prSet>
      <dgm:spPr/>
    </dgm:pt>
    <dgm:pt modelId="{0B17E493-2EC5-4B70-A3D8-DEFBD3F68BD1}" type="pres">
      <dgm:prSet presAssocID="{66E11681-D22C-4536-A738-D9CCA99ADBD2}" presName="arrow" presStyleLbl="bgShp" presStyleIdx="0" presStyleCnt="1"/>
      <dgm:spPr/>
    </dgm:pt>
    <dgm:pt modelId="{0561F46E-BD84-46BB-89E8-941A08AEBB43}" type="pres">
      <dgm:prSet presAssocID="{66E11681-D22C-4536-A738-D9CCA99ADBD2}" presName="linearProcess" presStyleCnt="0"/>
      <dgm:spPr/>
    </dgm:pt>
    <dgm:pt modelId="{1C09FB84-6AE7-4ABE-ADFF-B869787CF4D6}" type="pres">
      <dgm:prSet presAssocID="{B4DB7A30-ABD3-4F48-B520-1AC7AE36F6F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E8537-703A-4550-8A59-2A8004A700ED}" type="pres">
      <dgm:prSet presAssocID="{A76B306C-E1D7-4DAC-B558-E15A3A585B73}" presName="sibTrans" presStyleCnt="0"/>
      <dgm:spPr/>
    </dgm:pt>
    <dgm:pt modelId="{A56468D0-F74E-418A-967C-678FC88410E6}" type="pres">
      <dgm:prSet presAssocID="{A9B155E4-E17A-46BD-8486-476AF82FC28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C7AA7-696D-47BD-85AD-1A60DFA0975B}" type="pres">
      <dgm:prSet presAssocID="{012807EF-1CC0-4BA8-BCD5-431F7993C4FE}" presName="sibTrans" presStyleCnt="0"/>
      <dgm:spPr/>
    </dgm:pt>
    <dgm:pt modelId="{B224077A-DE1D-48C4-8EC0-5A72C2D0B7D2}" type="pres">
      <dgm:prSet presAssocID="{E6F507EB-46E7-4309-9D74-E3AF21B952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2F29D-86C0-44AE-A091-705404967C78}" srcId="{66E11681-D22C-4536-A738-D9CCA99ADBD2}" destId="{A9B155E4-E17A-46BD-8486-476AF82FC285}" srcOrd="1" destOrd="0" parTransId="{595ADD2E-52C7-4220-8B00-94CAFC34B8E8}" sibTransId="{012807EF-1CC0-4BA8-BCD5-431F7993C4FE}"/>
    <dgm:cxn modelId="{5237259A-C86A-4129-943E-5B175FF4A682}" srcId="{66E11681-D22C-4536-A738-D9CCA99ADBD2}" destId="{E6F507EB-46E7-4309-9D74-E3AF21B95214}" srcOrd="2" destOrd="0" parTransId="{5DA0F897-A439-476C-985D-4B1539A637A2}" sibTransId="{24BAC155-8AB5-4E29-A235-3675385E5059}"/>
    <dgm:cxn modelId="{46B43A1B-EDED-4955-A844-F8C9A1D23412}" type="presOf" srcId="{66E11681-D22C-4536-A738-D9CCA99ADBD2}" destId="{E0543464-E096-4DD3-96D6-F29573892154}" srcOrd="0" destOrd="0" presId="urn:microsoft.com/office/officeart/2005/8/layout/hProcess9"/>
    <dgm:cxn modelId="{93799BA8-9E9E-4EA0-9321-40BC3DC7466F}" type="presOf" srcId="{B4DB7A30-ABD3-4F48-B520-1AC7AE36F6FA}" destId="{1C09FB84-6AE7-4ABE-ADFF-B869787CF4D6}" srcOrd="0" destOrd="0" presId="urn:microsoft.com/office/officeart/2005/8/layout/hProcess9"/>
    <dgm:cxn modelId="{A3201AEB-8F5C-4FBC-8B28-E46E5BD783A9}" type="presOf" srcId="{A9B155E4-E17A-46BD-8486-476AF82FC285}" destId="{A56468D0-F74E-418A-967C-678FC88410E6}" srcOrd="0" destOrd="0" presId="urn:microsoft.com/office/officeart/2005/8/layout/hProcess9"/>
    <dgm:cxn modelId="{26DAEC9E-9A5F-4E4F-8D38-64BF7D3EE65D}" type="presOf" srcId="{E6F507EB-46E7-4309-9D74-E3AF21B95214}" destId="{B224077A-DE1D-48C4-8EC0-5A72C2D0B7D2}" srcOrd="0" destOrd="0" presId="urn:microsoft.com/office/officeart/2005/8/layout/hProcess9"/>
    <dgm:cxn modelId="{C7C74616-236E-466F-89A6-34D4C009BF31}" srcId="{66E11681-D22C-4536-A738-D9CCA99ADBD2}" destId="{B4DB7A30-ABD3-4F48-B520-1AC7AE36F6FA}" srcOrd="0" destOrd="0" parTransId="{046DF58D-D585-4D90-BD85-4F25EFCD7B0D}" sibTransId="{A76B306C-E1D7-4DAC-B558-E15A3A585B73}"/>
    <dgm:cxn modelId="{9FDDB627-5D48-4A2C-9734-DFACCE4C2C25}" type="presParOf" srcId="{E0543464-E096-4DD3-96D6-F29573892154}" destId="{0B17E493-2EC5-4B70-A3D8-DEFBD3F68BD1}" srcOrd="0" destOrd="0" presId="urn:microsoft.com/office/officeart/2005/8/layout/hProcess9"/>
    <dgm:cxn modelId="{77785EA0-1E62-4ACE-97D2-8A85D46E264F}" type="presParOf" srcId="{E0543464-E096-4DD3-96D6-F29573892154}" destId="{0561F46E-BD84-46BB-89E8-941A08AEBB43}" srcOrd="1" destOrd="0" presId="urn:microsoft.com/office/officeart/2005/8/layout/hProcess9"/>
    <dgm:cxn modelId="{FA5574C4-8507-466A-8A85-1A192DDD0D7C}" type="presParOf" srcId="{0561F46E-BD84-46BB-89E8-941A08AEBB43}" destId="{1C09FB84-6AE7-4ABE-ADFF-B869787CF4D6}" srcOrd="0" destOrd="0" presId="urn:microsoft.com/office/officeart/2005/8/layout/hProcess9"/>
    <dgm:cxn modelId="{43FD86D9-D2CB-4516-9231-362D29793DE4}" type="presParOf" srcId="{0561F46E-BD84-46BB-89E8-941A08AEBB43}" destId="{C4DE8537-703A-4550-8A59-2A8004A700ED}" srcOrd="1" destOrd="0" presId="urn:microsoft.com/office/officeart/2005/8/layout/hProcess9"/>
    <dgm:cxn modelId="{07D482B2-E9A7-4EDF-A045-56CBE562C228}" type="presParOf" srcId="{0561F46E-BD84-46BB-89E8-941A08AEBB43}" destId="{A56468D0-F74E-418A-967C-678FC88410E6}" srcOrd="2" destOrd="0" presId="urn:microsoft.com/office/officeart/2005/8/layout/hProcess9"/>
    <dgm:cxn modelId="{5066C3C8-5BCA-45D3-AC18-63F74177E560}" type="presParOf" srcId="{0561F46E-BD84-46BB-89E8-941A08AEBB43}" destId="{EC2C7AA7-696D-47BD-85AD-1A60DFA0975B}" srcOrd="3" destOrd="0" presId="urn:microsoft.com/office/officeart/2005/8/layout/hProcess9"/>
    <dgm:cxn modelId="{FBEB4ED5-0ACF-46ED-B06B-D603078F39DF}" type="presParOf" srcId="{0561F46E-BD84-46BB-89E8-941A08AEBB43}" destId="{B224077A-DE1D-48C4-8EC0-5A72C2D0B7D2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17E493-2EC5-4B70-A3D8-DEFBD3F68BD1}">
      <dsp:nvSpPr>
        <dsp:cNvPr id="0" name=""/>
        <dsp:cNvSpPr/>
      </dsp:nvSpPr>
      <dsp:spPr>
        <a:xfrm>
          <a:off x="594065" y="0"/>
          <a:ext cx="6732748" cy="2536056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09FB84-6AE7-4ABE-ADFF-B869787CF4D6}">
      <dsp:nvSpPr>
        <dsp:cNvPr id="0" name=""/>
        <dsp:cNvSpPr/>
      </dsp:nvSpPr>
      <dsp:spPr>
        <a:xfrm>
          <a:off x="265705" y="760816"/>
          <a:ext cx="2376264" cy="10144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Листок    </a:t>
          </a:r>
          <a:br>
            <a:rPr lang="uk-UA" sz="1800" kern="1200" dirty="0" smtClean="0"/>
          </a:br>
          <a:r>
            <a:rPr lang="uk-UA" sz="1800" kern="1200" dirty="0" smtClean="0"/>
            <a:t>          фотосинтез  </a:t>
          </a:r>
          <a:br>
            <a:rPr lang="uk-UA" sz="1800" kern="1200" dirty="0" smtClean="0"/>
          </a:br>
          <a:r>
            <a:rPr lang="uk-UA" sz="1800" kern="1200" dirty="0" smtClean="0"/>
            <a:t>                    крохмаль</a:t>
          </a:r>
          <a:endParaRPr lang="ru-RU" sz="1800" kern="1200" dirty="0"/>
        </a:p>
      </dsp:txBody>
      <dsp:txXfrm>
        <a:off x="265705" y="760816"/>
        <a:ext cx="2376264" cy="1014422"/>
      </dsp:txXfrm>
    </dsp:sp>
    <dsp:sp modelId="{A56468D0-F74E-418A-967C-678FC88410E6}">
      <dsp:nvSpPr>
        <dsp:cNvPr id="0" name=""/>
        <dsp:cNvSpPr/>
      </dsp:nvSpPr>
      <dsp:spPr>
        <a:xfrm>
          <a:off x="2772308" y="760816"/>
          <a:ext cx="2376264" cy="1014422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Крохмаль відтікає у бульби</a:t>
          </a:r>
          <a:endParaRPr lang="ru-RU" sz="1800" kern="1200" dirty="0"/>
        </a:p>
      </dsp:txBody>
      <dsp:txXfrm>
        <a:off x="2772308" y="760816"/>
        <a:ext cx="2376264" cy="1014422"/>
      </dsp:txXfrm>
    </dsp:sp>
    <dsp:sp modelId="{B224077A-DE1D-48C4-8EC0-5A72C2D0B7D2}">
      <dsp:nvSpPr>
        <dsp:cNvPr id="0" name=""/>
        <dsp:cNvSpPr/>
      </dsp:nvSpPr>
      <dsp:spPr>
        <a:xfrm>
          <a:off x="5278910" y="760816"/>
          <a:ext cx="2376264" cy="101442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Колорадський жук з’їдає листя</a:t>
          </a:r>
          <a:endParaRPr lang="ru-RU" sz="1800" kern="1200" dirty="0"/>
        </a:p>
      </dsp:txBody>
      <dsp:txXfrm>
        <a:off x="5278910" y="760816"/>
        <a:ext cx="2376264" cy="1014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65924-B1E4-4631-9302-D44AC87A5267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78A33-1C4D-4DFC-AD78-2DB88E727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latin typeface="Gabriola" pitchFamily="82" charset="0"/>
                <a:cs typeface="Estrangelo Edessa" pitchFamily="66" charset="0"/>
              </a:rPr>
              <a:t>Різноманітність </a:t>
            </a:r>
            <a:br>
              <a:rPr lang="uk-UA" sz="7200" b="1" i="1" dirty="0" smtClean="0">
                <a:latin typeface="Gabriola" pitchFamily="82" charset="0"/>
                <a:cs typeface="Estrangelo Edessa" pitchFamily="66" charset="0"/>
              </a:rPr>
            </a:br>
            <a:r>
              <a:rPr lang="uk-UA" sz="7200" b="1" i="1" dirty="0" smtClean="0">
                <a:latin typeface="Gabriola" pitchFamily="82" charset="0"/>
                <a:cs typeface="Estrangelo Edessa" pitchFamily="66" charset="0"/>
              </a:rPr>
              <a:t>та видозміни вегетативних органів</a:t>
            </a:r>
            <a:endParaRPr lang="ru-RU" sz="7200" b="1" i="1" dirty="0">
              <a:latin typeface="Gabriola" pitchFamily="82" charset="0"/>
              <a:cs typeface="Estrangelo Edess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uk-UA" dirty="0" smtClean="0"/>
              <a:t>Тип уроку: засвоєння нових знань</a:t>
            </a:r>
          </a:p>
          <a:p>
            <a:r>
              <a:rPr lang="uk-UA" dirty="0" smtClean="0"/>
              <a:t>Форма уроку: урок-дослідження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764704"/>
            <a:ext cx="6400800" cy="9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Тема уроку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589240"/>
            <a:ext cx="338437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Ярмоленко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Лариса Михайлівна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біології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Дмитрівський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dirty="0" err="1" smtClean="0"/>
              <a:t>оміркуй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Бульби картоплі підземні видозмінені пагони. Їх врожай повністю залежить від надземної частини рослини. Поясніть цей зв’язок? Чому врожай картоплі знижується, якщо на грядці з’являється колорадський жук?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39552" y="4321944"/>
          <a:ext cx="792088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1619672" y="5373216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55776" y="5589240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061308_138569478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692696"/>
            <a:ext cx="1319814" cy="1421440"/>
          </a:xfrm>
          <a:prstGeom prst="rect">
            <a:avLst/>
          </a:prstGeom>
        </p:spPr>
      </p:pic>
      <p:pic>
        <p:nvPicPr>
          <p:cNvPr id="12" name="Рисунок 11" descr="074821_13900205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0"/>
            <a:ext cx="3563888" cy="2004687"/>
          </a:xfrm>
          <a:prstGeom prst="rect">
            <a:avLst/>
          </a:prstGeom>
        </p:spPr>
      </p:pic>
      <p:pic>
        <p:nvPicPr>
          <p:cNvPr id="13" name="Рисунок 12" descr="микроско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17E493-2EC5-4B70-A3D8-DEFBD3F68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0B17E493-2EC5-4B70-A3D8-DEFBD3F68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09FB84-6AE7-4ABE-ADFF-B869787CF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1C09FB84-6AE7-4ABE-ADFF-B869787CF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468D0-F74E-418A-967C-678FC8841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A56468D0-F74E-418A-967C-678FC8841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24077A-DE1D-48C4-8EC0-5A72C2D0B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B224077A-DE1D-48C4-8EC0-5A72C2D0B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Рослини, що мають бульби</a:t>
            </a:r>
            <a:endParaRPr lang="ru-RU" dirty="0"/>
          </a:p>
        </p:txBody>
      </p:sp>
      <p:pic>
        <p:nvPicPr>
          <p:cNvPr id="5" name="Рисунок 4" descr="po-obemam-potrebleniya-kartofel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628800"/>
            <a:ext cx="426287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40px-Sunroot_t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3652875" cy="486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Содержимое 3" descr="topinambur_polza_vre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771800" y="4293096"/>
            <a:ext cx="3270377" cy="22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використанн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95775"/>
            <a:ext cx="2857500" cy="2562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636912"/>
            <a:ext cx="13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Топінамбур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6237312"/>
            <a:ext cx="216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Бульби топінамбура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4221088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Картопля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Розглянь будову цибулини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Розгляньте зовнішню будову цибулини. </a:t>
            </a:r>
          </a:p>
          <a:p>
            <a:r>
              <a:rPr lang="uk-UA" dirty="0" smtClean="0"/>
              <a:t>Знайдіть сухі, шкірясті лусочки, соковиті луски. Це видозмінені листки.  Яке їх значення?</a:t>
            </a:r>
          </a:p>
          <a:p>
            <a:r>
              <a:rPr lang="uk-UA" dirty="0" smtClean="0"/>
              <a:t>Розгляньте в пазухах лусочок бруньки</a:t>
            </a:r>
          </a:p>
          <a:p>
            <a:r>
              <a:rPr lang="uk-UA" dirty="0" smtClean="0"/>
              <a:t>Де у цибулини пагін?</a:t>
            </a:r>
          </a:p>
          <a:p>
            <a:r>
              <a:rPr lang="uk-UA" dirty="0" smtClean="0"/>
              <a:t>Як називається коріння у цибулини. Чому?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8" name="Содержимое 7" descr="Red_onion_c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2664296" cy="437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_a884b_d0316956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88640"/>
            <a:ext cx="1452737" cy="1452737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микроско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оміркуй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Навесні, як тільки зійде сніг, коли земля і повітря ще дуже холодні, у дібровах зацвітають проліски, ряст та інші ранньоквітучі рослини. Чому вони цибулинні?</a:t>
            </a:r>
            <a:endParaRPr lang="ru-RU" dirty="0"/>
          </a:p>
        </p:txBody>
      </p:sp>
      <p:pic>
        <p:nvPicPr>
          <p:cNvPr id="7" name="Рисунок 6" descr="0_803c4_5dbc263c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3717032"/>
            <a:ext cx="2564904" cy="2564904"/>
          </a:xfrm>
          <a:prstGeom prst="rect">
            <a:avLst/>
          </a:prstGeom>
        </p:spPr>
      </p:pic>
      <p:pic>
        <p:nvPicPr>
          <p:cNvPr id="6" name="Рисунок 5" descr="ж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8640"/>
            <a:ext cx="1917460" cy="6349207"/>
          </a:xfrm>
          <a:prstGeom prst="rect">
            <a:avLst/>
          </a:prstGeom>
        </p:spPr>
      </p:pic>
      <p:pic>
        <p:nvPicPr>
          <p:cNvPr id="8" name="Рисунок 7" descr="061308_138569478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6072" y="836712"/>
            <a:ext cx="1285848" cy="138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Цибулинні рослини</a:t>
            </a:r>
            <a:endParaRPr lang="ru-RU" dirty="0"/>
          </a:p>
        </p:txBody>
      </p:sp>
      <p:pic>
        <p:nvPicPr>
          <p:cNvPr id="4" name="Содержимое 3" descr="50057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713" b="13772"/>
          <a:stretch>
            <a:fillRect/>
          </a:stretch>
        </p:blipFill>
        <p:spPr>
          <a:xfrm>
            <a:off x="179512" y="476672"/>
            <a:ext cx="3168352" cy="2152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ain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204864"/>
            <a:ext cx="2760307" cy="2070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1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933056"/>
            <a:ext cx="3059157" cy="2038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0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87217" y="3809327"/>
            <a:ext cx="2710621" cy="180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11560" y="263691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Часник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42930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Лілії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5949280"/>
            <a:ext cx="205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Проліска дволиста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602128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Клівія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Розглянь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кореневища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uk-UA" dirty="0" smtClean="0"/>
              <a:t>Розглянь малюнок кореневища. Що позначено цифрами</a:t>
            </a:r>
          </a:p>
          <a:p>
            <a:r>
              <a:rPr lang="uk-UA" dirty="0" smtClean="0"/>
              <a:t>Назвіть ознаки, які доводять, що кореневище – це видозмінений пагін</a:t>
            </a:r>
          </a:p>
          <a:p>
            <a:r>
              <a:rPr lang="uk-UA" dirty="0" smtClean="0"/>
              <a:t>Замалюйте малюнок</a:t>
            </a:r>
            <a:endParaRPr lang="ru-RU" dirty="0"/>
          </a:p>
        </p:txBody>
      </p:sp>
      <p:pic>
        <p:nvPicPr>
          <p:cNvPr id="9" name="Содержимое 8" descr="Рисунок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25261"/>
            <a:ext cx="4038600" cy="1675841"/>
          </a:xfrm>
        </p:spPr>
      </p:pic>
      <p:pic>
        <p:nvPicPr>
          <p:cNvPr id="10" name="Рисунок 9" descr="0_a884b_d0316956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772816"/>
            <a:ext cx="1236712" cy="1236712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оміркуй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Людина здавна використовувала різні органи рослин для лікування хвороб. Такі рослини називаються лікарськими. Чому корені та кореневища лікарських рослин збирають наприкінці літа, восени, або рано навесні?</a:t>
            </a:r>
            <a:endParaRPr lang="ru-RU" dirty="0"/>
          </a:p>
        </p:txBody>
      </p:sp>
      <p:pic>
        <p:nvPicPr>
          <p:cNvPr id="8" name="Рисунок 7" descr="061308_13856947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1607846" cy="1731650"/>
          </a:xfrm>
          <a:prstGeom prst="rect">
            <a:avLst/>
          </a:prstGeom>
        </p:spPr>
      </p:pic>
      <p:pic>
        <p:nvPicPr>
          <p:cNvPr id="9" name="Рисунок 8" descr="074821_13900205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0"/>
            <a:ext cx="3563888" cy="2004687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st-20488-12054162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437112"/>
            <a:ext cx="2699792" cy="2024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Кореневищні рослини</a:t>
            </a:r>
            <a:endParaRPr lang="ru-RU" dirty="0"/>
          </a:p>
        </p:txBody>
      </p:sp>
      <p:pic>
        <p:nvPicPr>
          <p:cNvPr id="4" name="Содержимое 3" descr="PA1100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89020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3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628800"/>
            <a:ext cx="3275856" cy="2183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83568" y="2780928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Сансівієра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37890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Ірис </a:t>
            </a:r>
            <a:endParaRPr lang="ru-RU" dirty="0"/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068960"/>
            <a:ext cx="1766151" cy="22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436096" y="2636912"/>
            <a:ext cx="753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Пирій</a:t>
            </a:r>
            <a:endParaRPr lang="ru-RU" dirty="0"/>
          </a:p>
        </p:txBody>
      </p:sp>
      <p:pic>
        <p:nvPicPr>
          <p:cNvPr id="10" name="Рисунок 9" descr="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3429000"/>
            <a:ext cx="17145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411760" y="5157192"/>
            <a:ext cx="110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Конвалія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4077072"/>
            <a:ext cx="11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Ваточник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   Справа №2. Про  будову видозмінених коренів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uk-UA" i="1" u="sng" dirty="0" smtClean="0"/>
              <a:t>Завдання</a:t>
            </a:r>
            <a:r>
              <a:rPr lang="uk-UA" dirty="0" smtClean="0"/>
              <a:t>: довести, що коренеплід – це видозмінений корінь</a:t>
            </a:r>
            <a:endParaRPr lang="ru-RU" dirty="0"/>
          </a:p>
        </p:txBody>
      </p:sp>
      <p:pic>
        <p:nvPicPr>
          <p:cNvPr id="4" name="Рисунок 3" descr="0_a8844_1cae2996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944216" cy="1944216"/>
          </a:xfrm>
          <a:prstGeom prst="rect">
            <a:avLst/>
          </a:prstGeom>
        </p:spPr>
      </p:pic>
      <p:pic>
        <p:nvPicPr>
          <p:cNvPr id="5" name="Рисунок 4" descr="микроско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75527_13900209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216024"/>
            <a:ext cx="1534349" cy="234888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Розглянь будову </a:t>
            </a:r>
            <a:br>
              <a:rPr lang="uk-UA" dirty="0" smtClean="0"/>
            </a:br>
            <a:r>
              <a:rPr lang="uk-UA" dirty="0" smtClean="0"/>
              <a:t>коренеплоду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Розглянь будову морквини</a:t>
            </a:r>
          </a:p>
          <a:p>
            <a:r>
              <a:rPr lang="uk-UA" dirty="0" smtClean="0"/>
              <a:t>Знайди стебло, потовщений головний корінь</a:t>
            </a:r>
          </a:p>
          <a:p>
            <a:r>
              <a:rPr lang="uk-UA" dirty="0" smtClean="0"/>
              <a:t>Як називаються корінці, що відходять від морквини збоку</a:t>
            </a:r>
          </a:p>
          <a:p>
            <a:endParaRPr lang="ru-RU" dirty="0"/>
          </a:p>
        </p:txBody>
      </p:sp>
      <p:pic>
        <p:nvPicPr>
          <p:cNvPr id="9" name="Содержимое 8" descr="tradeboardPux7tQ_im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6981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05655">
            <a:off x="-27862" y="1015741"/>
            <a:ext cx="8229600" cy="1143000"/>
          </a:xfrm>
        </p:spPr>
        <p:txBody>
          <a:bodyPr/>
          <a:lstStyle/>
          <a:p>
            <a:r>
              <a:rPr lang="ru-RU" dirty="0" err="1" smtClean="0">
                <a:latin typeface="Batang" pitchFamily="18" charset="-127"/>
                <a:ea typeface="Batang" pitchFamily="18" charset="-127"/>
              </a:rPr>
              <a:t>Слідство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err="1" smtClean="0">
                <a:latin typeface="Batang" pitchFamily="18" charset="-127"/>
                <a:ea typeface="Batang" pitchFamily="18" charset="-127"/>
              </a:rPr>
              <a:t>веде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 Маша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Содержимое 3" descr="0_87b7a_6c233dd9_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3809524" cy="3758730"/>
          </a:xfrm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4880558"/>
            <a:ext cx="1977442" cy="1977442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63656">
            <a:off x="1556065" y="5028298"/>
            <a:ext cx="1100174" cy="2048663"/>
          </a:xfrm>
          <a:prstGeom prst="rect">
            <a:avLst/>
          </a:prstGeom>
        </p:spPr>
      </p:pic>
      <p:pic>
        <p:nvPicPr>
          <p:cNvPr id="9" name="Рисунок 8" descr="лист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82399">
            <a:off x="971750" y="4488907"/>
            <a:ext cx="882036" cy="1263259"/>
          </a:xfrm>
          <a:prstGeom prst="rect">
            <a:avLst/>
          </a:prstGeom>
        </p:spPr>
      </p:pic>
      <p:pic>
        <p:nvPicPr>
          <p:cNvPr id="10" name="Рисунок 9" descr="ручк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4653136"/>
            <a:ext cx="585217" cy="585217"/>
          </a:xfrm>
          <a:prstGeom prst="rect">
            <a:avLst/>
          </a:prstGeom>
        </p:spPr>
      </p:pic>
      <p:sp>
        <p:nvSpPr>
          <p:cNvPr id="11" name="Полилиния 10"/>
          <p:cNvSpPr/>
          <p:nvPr/>
        </p:nvSpPr>
        <p:spPr>
          <a:xfrm>
            <a:off x="1126836" y="5155431"/>
            <a:ext cx="212437" cy="109296"/>
          </a:xfrm>
          <a:custGeom>
            <a:avLst/>
            <a:gdLst>
              <a:gd name="connsiteX0" fmla="*/ 0 w 212437"/>
              <a:gd name="connsiteY0" fmla="*/ 109296 h 109296"/>
              <a:gd name="connsiteX1" fmla="*/ 36946 w 212437"/>
              <a:gd name="connsiteY1" fmla="*/ 16933 h 109296"/>
              <a:gd name="connsiteX2" fmla="*/ 36946 w 212437"/>
              <a:gd name="connsiteY2" fmla="*/ 7696 h 109296"/>
              <a:gd name="connsiteX3" fmla="*/ 110837 w 212437"/>
              <a:gd name="connsiteY3" fmla="*/ 7696 h 109296"/>
              <a:gd name="connsiteX4" fmla="*/ 120073 w 212437"/>
              <a:gd name="connsiteY4" fmla="*/ 16933 h 109296"/>
              <a:gd name="connsiteX5" fmla="*/ 184728 w 212437"/>
              <a:gd name="connsiteY5" fmla="*/ 44642 h 109296"/>
              <a:gd name="connsiteX6" fmla="*/ 212437 w 212437"/>
              <a:gd name="connsiteY6" fmla="*/ 53878 h 10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37" h="109296">
                <a:moveTo>
                  <a:pt x="0" y="109296"/>
                </a:moveTo>
                <a:cubicBezTo>
                  <a:pt x="12315" y="78508"/>
                  <a:pt x="30788" y="33866"/>
                  <a:pt x="36946" y="16933"/>
                </a:cubicBezTo>
                <a:cubicBezTo>
                  <a:pt x="43104" y="0"/>
                  <a:pt x="24631" y="9235"/>
                  <a:pt x="36946" y="7696"/>
                </a:cubicBezTo>
                <a:cubicBezTo>
                  <a:pt x="49261" y="6157"/>
                  <a:pt x="96983" y="6157"/>
                  <a:pt x="110837" y="7696"/>
                </a:cubicBezTo>
                <a:cubicBezTo>
                  <a:pt x="124691" y="9235"/>
                  <a:pt x="107758" y="10775"/>
                  <a:pt x="120073" y="16933"/>
                </a:cubicBezTo>
                <a:cubicBezTo>
                  <a:pt x="132388" y="23091"/>
                  <a:pt x="169334" y="38485"/>
                  <a:pt x="184728" y="44642"/>
                </a:cubicBezTo>
                <a:cubicBezTo>
                  <a:pt x="200122" y="50799"/>
                  <a:pt x="206279" y="55418"/>
                  <a:pt x="212437" y="5387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и з’ясували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525963"/>
          </a:xfrm>
        </p:spPr>
        <p:txBody>
          <a:bodyPr/>
          <a:lstStyle/>
          <a:p>
            <a:r>
              <a:rPr lang="ru-RU" dirty="0" err="1" smtClean="0"/>
              <a:t>Корене</a:t>
            </a:r>
            <a:r>
              <a:rPr lang="uk-UA" dirty="0" smtClean="0"/>
              <a:t>вище, бульба, цибулина це –_________</a:t>
            </a:r>
          </a:p>
          <a:p>
            <a:r>
              <a:rPr lang="uk-UA" dirty="0" smtClean="0"/>
              <a:t>Всі вони мають видозмінені ___________ , що є елементами пагона. </a:t>
            </a:r>
          </a:p>
          <a:p>
            <a:r>
              <a:rPr lang="uk-UA" dirty="0" smtClean="0"/>
              <a:t>Причина видозміни – ___________________.</a:t>
            </a:r>
          </a:p>
          <a:p>
            <a:r>
              <a:rPr lang="uk-UA" dirty="0" smtClean="0"/>
              <a:t>У них накопичується великий запас ________ ____, які необхідні для ____ і _____ надземних частин рослини.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34888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видозмінені пагони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2924944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бруньку, листки, стебло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3933056"/>
            <a:ext cx="380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пристосування до різних умов життя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4581128"/>
            <a:ext cx="11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поживних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07857" y="501317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речовин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5013176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росту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96136" y="501317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розвитку</a:t>
            </a:r>
            <a:endParaRPr lang="ru-RU" dirty="0"/>
          </a:p>
        </p:txBody>
      </p:sp>
      <p:pic>
        <p:nvPicPr>
          <p:cNvPr id="14" name="Рисунок 13" descr="061156_13856947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04664"/>
            <a:ext cx="2348722" cy="1719263"/>
          </a:xfrm>
          <a:prstGeom prst="rect">
            <a:avLst/>
          </a:prstGeom>
        </p:spPr>
      </p:pic>
      <p:pic>
        <p:nvPicPr>
          <p:cNvPr id="16" name="Рисунок 15" descr="0_8d91c_f21f680f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88640"/>
            <a:ext cx="1368152" cy="2267656"/>
          </a:xfrm>
          <a:prstGeom prst="rect">
            <a:avLst/>
          </a:prstGeom>
        </p:spPr>
      </p:pic>
      <p:pic>
        <p:nvPicPr>
          <p:cNvPr id="15" name="Рисунок 14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Повернемось до проблемного питання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i="1" dirty="0" smtClean="0">
                <a:solidFill>
                  <a:prstClr val="black"/>
                </a:solidFill>
              </a:rPr>
              <a:t>Проблемне питання</a:t>
            </a:r>
            <a:r>
              <a:rPr lang="uk-UA" sz="3200" dirty="0" smtClean="0">
                <a:solidFill>
                  <a:prstClr val="black"/>
                </a:solidFill>
              </a:rPr>
              <a:t>: чи всі органи, що знаходяться в </a:t>
            </a:r>
            <a:r>
              <a:rPr lang="uk-UA" sz="3200" dirty="0" err="1" smtClean="0">
                <a:solidFill>
                  <a:prstClr val="black"/>
                </a:solidFill>
              </a:rPr>
              <a:t>грунті</a:t>
            </a:r>
            <a:r>
              <a:rPr lang="uk-UA" sz="3200" dirty="0" smtClean="0">
                <a:solidFill>
                  <a:prstClr val="black"/>
                </a:solidFill>
              </a:rPr>
              <a:t> є коренем?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" name="Рисунок 6" descr="0_a884b_d0316956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548680"/>
            <a:ext cx="1884784" cy="1884784"/>
          </a:xfrm>
          <a:prstGeom prst="rect">
            <a:avLst/>
          </a:prstGeom>
        </p:spPr>
      </p:pic>
      <p:pic>
        <p:nvPicPr>
          <p:cNvPr id="5" name="Рисунок 4" descr="микроско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</a:t>
            </a:r>
            <a:r>
              <a:rPr lang="uk-UA" dirty="0" err="1" smtClean="0"/>
              <a:t>еревір</a:t>
            </a:r>
            <a:r>
              <a:rPr lang="uk-UA" dirty="0" smtClean="0"/>
              <a:t> себе</a:t>
            </a:r>
            <a:endParaRPr lang="ru-RU" dirty="0"/>
          </a:p>
        </p:txBody>
      </p:sp>
      <p:pic>
        <p:nvPicPr>
          <p:cNvPr id="4" name="Содержимое 3" descr="відгад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772816"/>
            <a:ext cx="2339752" cy="3737624"/>
          </a:xfrm>
        </p:spPr>
      </p:pic>
      <p:pic>
        <p:nvPicPr>
          <p:cNvPr id="5" name="Рисунок 4" descr="061308_13856947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60648"/>
            <a:ext cx="1751862" cy="188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3" y="2564904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Як можна довести, що бульба картоплі – видозмінене стебло?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Як можна визначити верхівку та основу бульби?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З яких частин складається цибулина?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400" dirty="0" smtClean="0"/>
              <a:t>За якими ознаками можна відрізнити кореневище від кореня?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7" name="Рисунок 6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ефлексія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204864"/>
            <a:ext cx="5266928" cy="3921299"/>
          </a:xfrm>
        </p:spPr>
        <p:txBody>
          <a:bodyPr/>
          <a:lstStyle/>
          <a:p>
            <a:r>
              <a:rPr lang="uk-UA" dirty="0" smtClean="0"/>
              <a:t>На уроці найбільше сподобалось…</a:t>
            </a:r>
          </a:p>
          <a:p>
            <a:r>
              <a:rPr lang="uk-UA" dirty="0" smtClean="0"/>
              <a:t>Найкраще мені вдавалось…</a:t>
            </a:r>
          </a:p>
          <a:p>
            <a:r>
              <a:rPr lang="uk-UA" dirty="0" smtClean="0"/>
              <a:t>У мене погано виходило…</a:t>
            </a:r>
          </a:p>
          <a:p>
            <a:r>
              <a:rPr lang="uk-UA" dirty="0" smtClean="0"/>
              <a:t>Ці знання я використаю…</a:t>
            </a:r>
          </a:p>
          <a:p>
            <a:endParaRPr lang="ru-RU" dirty="0"/>
          </a:p>
        </p:txBody>
      </p:sp>
      <p:pic>
        <p:nvPicPr>
          <p:cNvPr id="4" name="Рисунок 3" descr="061332_13856948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984110" cy="40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      </a:t>
            </a:r>
            <a:r>
              <a:rPr lang="uk-UA" dirty="0" err="1" smtClean="0"/>
              <a:t>омашнє</a:t>
            </a:r>
            <a:r>
              <a:rPr lang="uk-UA" dirty="0" smtClean="0"/>
              <a:t> завдання</a:t>
            </a:r>
            <a:endParaRPr lang="ru-RU" dirty="0"/>
          </a:p>
        </p:txBody>
      </p:sp>
      <p:pic>
        <p:nvPicPr>
          <p:cNvPr id="4" name="Содержимое 3" descr="060802_138569448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0"/>
            <a:ext cx="3345235" cy="3345235"/>
          </a:xfrm>
        </p:spPr>
      </p:pic>
      <p:sp>
        <p:nvSpPr>
          <p:cNvPr id="5" name="TextBox 4"/>
          <p:cNvSpPr txBox="1"/>
          <p:nvPr/>
        </p:nvSpPr>
        <p:spPr>
          <a:xfrm>
            <a:off x="3635896" y="2276872"/>
            <a:ext cx="5112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Вивчити відповідний § підручника.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Приготувати повідомлення </a:t>
            </a:r>
            <a:r>
              <a:rPr lang="uk-UA" sz="2800" dirty="0" err="1" smtClean="0"/>
              <a:t>“Страви</a:t>
            </a:r>
            <a:r>
              <a:rPr lang="uk-UA" sz="2800" dirty="0" smtClean="0"/>
              <a:t> із видозмінених </a:t>
            </a:r>
            <a:r>
              <a:rPr lang="uk-UA" sz="2800" dirty="0" err="1" smtClean="0"/>
              <a:t>пагонів”</a:t>
            </a:r>
            <a:r>
              <a:rPr lang="uk-UA" sz="2800" dirty="0" smtClean="0"/>
              <a:t>; </a:t>
            </a:r>
            <a:r>
              <a:rPr lang="uk-UA" sz="2800" dirty="0" err="1" smtClean="0"/>
              <a:t>“Лікувальне</a:t>
            </a:r>
            <a:r>
              <a:rPr lang="uk-UA" sz="2800" dirty="0" smtClean="0"/>
              <a:t> </a:t>
            </a:r>
            <a:r>
              <a:rPr lang="uk-UA" sz="2800" dirty="0" err="1" smtClean="0"/>
              <a:t>кореневище”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Використана література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Біологія: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для 6 кл.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загальноосвіт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./ І.Ю.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Костіков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та ін. – К.: Освіта, 2014.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Гамуля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Ю. Г. Усі уроки біології 7 кл: навчально-метод. Посібник. _ Х.;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Вид.група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2007.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Матяш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Н. Ю. та ін. Завдання для державної підсумкової атестації з біології за курс основної школи. – 2-е вид., перероб.,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доповн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– К.: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Генеза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2004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Розенштейн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М. Самостоятельные работы учащихся по биологии: Растения: Пособие для учителя. – М.: Просвещение, 1988.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   Проблемне питання</a:t>
            </a:r>
            <a:endParaRPr lang="ru-RU" dirty="0"/>
          </a:p>
        </p:txBody>
      </p:sp>
      <p:pic>
        <p:nvPicPr>
          <p:cNvPr id="4" name="Рисунок 3" descr="0_8d91e_16421a2c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861047"/>
            <a:ext cx="1584176" cy="2700301"/>
          </a:xfrm>
          <a:prstGeom prst="rect">
            <a:avLst/>
          </a:prstGeom>
        </p:spPr>
      </p:pic>
      <p:sp useBgFill="1">
        <p:nvSpPr>
          <p:cNvPr id="5" name="Выноска-облако 4"/>
          <p:cNvSpPr/>
          <p:nvPr/>
        </p:nvSpPr>
        <p:spPr>
          <a:xfrm>
            <a:off x="3203848" y="1340768"/>
            <a:ext cx="5184576" cy="3456384"/>
          </a:xfrm>
          <a:prstGeom prst="cloudCallout">
            <a:avLst>
              <a:gd name="adj1" fmla="val -52499"/>
              <a:gd name="adj2" fmla="val 586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Gabriola" pitchFamily="82" charset="0"/>
              </a:rPr>
              <a:t>Чи всі органи, що знаходяться в </a:t>
            </a:r>
            <a:r>
              <a:rPr lang="uk-UA" sz="3600" b="1" dirty="0" err="1" smtClean="0">
                <a:latin typeface="Gabriola" pitchFamily="82" charset="0"/>
              </a:rPr>
              <a:t>грунті</a:t>
            </a:r>
            <a:r>
              <a:rPr lang="uk-UA" sz="3600" b="1" dirty="0" smtClean="0">
                <a:latin typeface="Gabriola" pitchFamily="82" charset="0"/>
              </a:rPr>
              <a:t> є коренем? З’ясуємо факти, опитаємо свідків</a:t>
            </a:r>
            <a:endParaRPr lang="ru-RU" sz="3600" b="1" dirty="0" smtClean="0">
              <a:latin typeface="Gabriola" pitchFamily="82" charset="0"/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микроско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  <p:pic>
        <p:nvPicPr>
          <p:cNvPr id="13" name="Рисунок 12" descr="90artoshka-nechitshennaya-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3363">
            <a:off x="3779912" y="404664"/>
            <a:ext cx="2998145" cy="1787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797598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924944"/>
            <a:ext cx="2483719" cy="2982355"/>
          </a:xfrm>
        </p:spPr>
      </p:pic>
      <p:sp useBgFill="1">
        <p:nvSpPr>
          <p:cNvPr id="9" name="Выноска-облако 8"/>
          <p:cNvSpPr/>
          <p:nvPr/>
        </p:nvSpPr>
        <p:spPr>
          <a:xfrm>
            <a:off x="2339752" y="1556792"/>
            <a:ext cx="2520280" cy="2520280"/>
          </a:xfrm>
          <a:prstGeom prst="cloudCallout">
            <a:avLst>
              <a:gd name="adj1" fmla="val 60266"/>
              <a:gd name="adj2" fmla="val 47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Gabriola" pitchFamily="82" charset="0"/>
              </a:rPr>
              <a:t>Де корені, де плоди, а може пагони…?!?!?</a:t>
            </a:r>
          </a:p>
          <a:p>
            <a:pPr algn="ctr"/>
            <a:r>
              <a:rPr lang="uk-UA" sz="2400" b="1" i="1" dirty="0" smtClean="0">
                <a:latin typeface="Gabriola" pitchFamily="82" charset="0"/>
              </a:rPr>
              <a:t>Нічого не розумію</a:t>
            </a:r>
            <a:r>
              <a:rPr lang="uk-UA" sz="2000" b="1" i="1" dirty="0" smtClean="0"/>
              <a:t>!</a:t>
            </a:r>
            <a:endParaRPr lang="ru-RU" sz="2000" b="1" i="1" dirty="0"/>
          </a:p>
        </p:txBody>
      </p:sp>
      <p:pic>
        <p:nvPicPr>
          <p:cNvPr id="10" name="Рисунок 9" descr="загруженное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62123">
            <a:off x="2513646" y="4898020"/>
            <a:ext cx="1488408" cy="149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27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70668">
            <a:off x="281628" y="3355961"/>
            <a:ext cx="1979080" cy="1484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загруженное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616205">
            <a:off x="553138" y="635961"/>
            <a:ext cx="1961576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15820">
            <a:off x="7059436" y="1881626"/>
            <a:ext cx="1649338" cy="257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5400" dirty="0" smtClean="0">
                <a:latin typeface="Monotype Corsiva" pitchFamily="66" charset="0"/>
              </a:rPr>
              <a:t>Лабораторне дослідження</a:t>
            </a:r>
          </a:p>
          <a:p>
            <a:pPr>
              <a:buNone/>
            </a:pPr>
            <a:r>
              <a:rPr lang="uk-UA" i="1" dirty="0" smtClean="0"/>
              <a:t>Тема</a:t>
            </a:r>
            <a:r>
              <a:rPr lang="uk-UA" dirty="0" smtClean="0"/>
              <a:t>: будова цибулини, кореневища, бульби картоплі, коренеплоду</a:t>
            </a:r>
          </a:p>
          <a:p>
            <a:pPr>
              <a:buNone/>
            </a:pPr>
            <a:r>
              <a:rPr lang="uk-UA" i="1" dirty="0" smtClean="0"/>
              <a:t>Мета</a:t>
            </a:r>
            <a:r>
              <a:rPr lang="uk-UA" dirty="0" smtClean="0"/>
              <a:t>: ознайомитися з особливостями будови бульби, цибулини, кореневища та коренеплоду, переконатися, що це є видозміни пагона та кореня, з’ясувати причини цих видозмін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6632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200" i="1" dirty="0" smtClean="0">
                <a:solidFill>
                  <a:prstClr val="black"/>
                </a:solidFill>
              </a:rPr>
              <a:t>Проблемне питання</a:t>
            </a:r>
            <a:r>
              <a:rPr lang="uk-UA" sz="3200" dirty="0" smtClean="0">
                <a:solidFill>
                  <a:prstClr val="black"/>
                </a:solidFill>
              </a:rPr>
              <a:t>: чи всі органи, що знаходяться в </a:t>
            </a:r>
            <a:r>
              <a:rPr lang="uk-UA" sz="3200" dirty="0" err="1" smtClean="0">
                <a:solidFill>
                  <a:prstClr val="black"/>
                </a:solidFill>
              </a:rPr>
              <a:t>грунті</a:t>
            </a:r>
            <a:r>
              <a:rPr lang="uk-UA" sz="3200" dirty="0" smtClean="0">
                <a:solidFill>
                  <a:prstClr val="black"/>
                </a:solidFill>
              </a:rPr>
              <a:t> є коренем?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микроско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Batang" pitchFamily="18" charset="-127"/>
                <a:ea typeface="Batang" pitchFamily="18" charset="-127"/>
              </a:rPr>
              <a:t>    Справа №1. Про будову видозмінених пагонів</a:t>
            </a:r>
            <a:endParaRPr lang="ru-RU" sz="32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6624736" cy="4525963"/>
          </a:xfrm>
        </p:spPr>
        <p:txBody>
          <a:bodyPr/>
          <a:lstStyle/>
          <a:p>
            <a:pPr algn="ctr">
              <a:buNone/>
            </a:pPr>
            <a:r>
              <a:rPr lang="uk-UA" u="dotted" dirty="0" smtClean="0"/>
              <a:t>Припущення</a:t>
            </a:r>
            <a:r>
              <a:rPr lang="uk-UA" dirty="0" smtClean="0"/>
              <a:t>: якщо бульба, цибулина, кореневище є видозміненими пагонами, то вони повинні мати частини пагона – </a:t>
            </a:r>
            <a:r>
              <a:rPr lang="uk-UA" i="1" u="sng" dirty="0" smtClean="0"/>
              <a:t>стебло, листки, бруньки</a:t>
            </a:r>
          </a:p>
          <a:p>
            <a:pPr algn="ctr">
              <a:buNone/>
            </a:pPr>
            <a:r>
              <a:rPr lang="uk-UA" u="dotted" dirty="0" smtClean="0"/>
              <a:t>Завдання</a:t>
            </a:r>
            <a:r>
              <a:rPr lang="uk-UA" dirty="0" smtClean="0"/>
              <a:t>: знайти ці частини на видозмінах  і з’ясувати їх функції  </a:t>
            </a:r>
            <a:endParaRPr lang="ru-RU" dirty="0"/>
          </a:p>
        </p:txBody>
      </p:sp>
      <p:pic>
        <p:nvPicPr>
          <p:cNvPr id="4" name="Рисунок 3" descr="0_a8844_1cae2996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944216" cy="1944216"/>
          </a:xfrm>
          <a:prstGeom prst="rect">
            <a:avLst/>
          </a:prstGeom>
        </p:spPr>
      </p:pic>
      <p:pic>
        <p:nvPicPr>
          <p:cNvPr id="5" name="Рисунок 4" descr="микроско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Розглянь будову картоплини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Знайдіть вічка на                     картоплині</a:t>
            </a:r>
          </a:p>
          <a:p>
            <a:r>
              <a:rPr lang="uk-UA" dirty="0" smtClean="0"/>
              <a:t>В якій частині бульби – основі чи верхівці – їх більше?</a:t>
            </a:r>
          </a:p>
          <a:p>
            <a:r>
              <a:rPr lang="uk-UA" dirty="0" smtClean="0"/>
              <a:t>Знайдіть місце прикріплення столона</a:t>
            </a:r>
          </a:p>
          <a:p>
            <a:r>
              <a:rPr lang="uk-UA" dirty="0" smtClean="0"/>
              <a:t>Замалюй та підпиши малюнок</a:t>
            </a:r>
            <a:endParaRPr lang="ru-RU" dirty="0"/>
          </a:p>
        </p:txBody>
      </p:sp>
      <p:pic>
        <p:nvPicPr>
          <p:cNvPr id="9" name="Содержимое 8" descr="1_html_m29f177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33275"/>
            <a:ext cx="3255985" cy="234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0_a8844_1cae2996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573016"/>
            <a:ext cx="2028801" cy="2028801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Порівняй </a:t>
            </a:r>
            <a:endParaRPr lang="ru-RU" dirty="0"/>
          </a:p>
        </p:txBody>
      </p:sp>
      <p:pic>
        <p:nvPicPr>
          <p:cNvPr id="9" name="Содержимое 8" descr="1.08-6f — копия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385284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r>
              <a:rPr lang="uk-UA" dirty="0" smtClean="0"/>
              <a:t>Порівняй бульбу картоплини з пагоном</a:t>
            </a:r>
          </a:p>
          <a:p>
            <a:r>
              <a:rPr lang="uk-UA" dirty="0" smtClean="0"/>
              <a:t>Яку частину пагона нагадують вічка картоплі?</a:t>
            </a:r>
          </a:p>
          <a:p>
            <a:r>
              <a:rPr lang="uk-UA" dirty="0" smtClean="0"/>
              <a:t>Замалюй та підпиши малюнок</a:t>
            </a:r>
            <a:endParaRPr lang="ru-RU" dirty="0"/>
          </a:p>
        </p:txBody>
      </p:sp>
      <p:pic>
        <p:nvPicPr>
          <p:cNvPr id="5" name="Рисунок 4" descr="0_8d91e_16421a2c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725144"/>
            <a:ext cx="1060312" cy="1807351"/>
          </a:xfrm>
          <a:prstGeom prst="rect">
            <a:avLst/>
          </a:prstGeom>
        </p:spPr>
      </p:pic>
      <p:pic>
        <p:nvPicPr>
          <p:cNvPr id="6" name="Рисунок 5" descr="микроско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Порівняй зріз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402832" cy="3993307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Порівняйте поперечний зріз стебла та бульби картоплини</a:t>
            </a:r>
          </a:p>
          <a:p>
            <a:r>
              <a:rPr lang="uk-UA" dirty="0" smtClean="0"/>
              <a:t>Знайдіть кору, деревину та серцевину</a:t>
            </a:r>
          </a:p>
          <a:p>
            <a:r>
              <a:rPr lang="uk-UA" dirty="0" smtClean="0"/>
              <a:t>Про що це свідчить?</a:t>
            </a:r>
          </a:p>
          <a:p>
            <a:r>
              <a:rPr lang="uk-UA" dirty="0" smtClean="0"/>
              <a:t>Який шар знаходиться між корою та деревиною?</a:t>
            </a:r>
          </a:p>
          <a:p>
            <a:r>
              <a:rPr lang="uk-UA" dirty="0" smtClean="0"/>
              <a:t>Завдяки чому відбувається ріст бульби?</a:t>
            </a:r>
          </a:p>
          <a:p>
            <a:r>
              <a:rPr lang="uk-UA" dirty="0" smtClean="0"/>
              <a:t>Замалюй та підпиши малюнок</a:t>
            </a:r>
            <a:endParaRPr lang="ru-RU" dirty="0"/>
          </a:p>
        </p:txBody>
      </p:sp>
      <p:pic>
        <p:nvPicPr>
          <p:cNvPr id="5" name="Содержимое 4" descr="1.08-6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492896"/>
            <a:ext cx="3336894" cy="224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_8d91e_16421a2c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293096"/>
            <a:ext cx="1276337" cy="2175575"/>
          </a:xfrm>
          <a:prstGeom prst="rect">
            <a:avLst/>
          </a:prstGeom>
        </p:spPr>
      </p:pic>
      <p:pic>
        <p:nvPicPr>
          <p:cNvPr id="7" name="Рисунок 6" descr="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2871">
            <a:off x="7020272" y="188640"/>
            <a:ext cx="1743607" cy="21059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89631">
            <a:off x="7236296" y="908720"/>
            <a:ext cx="1418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Обережно </a:t>
            </a:r>
            <a:br>
              <a:rPr lang="uk-UA" dirty="0" smtClean="0"/>
            </a:br>
            <a:r>
              <a:rPr lang="uk-UA" dirty="0" smtClean="0"/>
              <a:t>з гострими</a:t>
            </a:r>
            <a:br>
              <a:rPr lang="uk-UA" dirty="0" smtClean="0"/>
            </a:br>
            <a:r>
              <a:rPr lang="uk-UA" dirty="0" smtClean="0"/>
              <a:t>предметами</a:t>
            </a:r>
            <a:endParaRPr lang="ru-RU" dirty="0"/>
          </a:p>
        </p:txBody>
      </p:sp>
      <p:pic>
        <p:nvPicPr>
          <p:cNvPr id="9" name="Рисунок 8" descr="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404664"/>
            <a:ext cx="896650" cy="896650"/>
          </a:xfrm>
          <a:prstGeom prst="rect">
            <a:avLst/>
          </a:prstGeom>
        </p:spPr>
      </p:pic>
      <p:pic>
        <p:nvPicPr>
          <p:cNvPr id="10" name="Рисунок 9" descr="микроско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752146" cy="14005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737</Words>
  <Application>Microsoft Office PowerPoint</Application>
  <PresentationFormat>Экран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Різноманітність  та видозміни вегетативних органів</vt:lpstr>
      <vt:lpstr>Слідство веде Маша</vt:lpstr>
      <vt:lpstr>   Проблемне питання</vt:lpstr>
      <vt:lpstr>Слайд 4</vt:lpstr>
      <vt:lpstr>Слайд 5</vt:lpstr>
      <vt:lpstr>    Справа №1. Про будову видозмінених пагонів</vt:lpstr>
      <vt:lpstr>Розглянь будову картоплини</vt:lpstr>
      <vt:lpstr>Порівняй </vt:lpstr>
      <vt:lpstr>Порівняй зріз</vt:lpstr>
      <vt:lpstr>оміркуй </vt:lpstr>
      <vt:lpstr>Рослини, що мають бульби</vt:lpstr>
      <vt:lpstr>Розглянь будову цибулини</vt:lpstr>
      <vt:lpstr>  оміркуй </vt:lpstr>
      <vt:lpstr>Цибулинні рослини</vt:lpstr>
      <vt:lpstr>Розглянь будову кореневища</vt:lpstr>
      <vt:lpstr>оміркуй </vt:lpstr>
      <vt:lpstr>Кореневищні рослини</vt:lpstr>
      <vt:lpstr>    Справа №2. Про  будову видозмінених коренів</vt:lpstr>
      <vt:lpstr>Розглянь будову  коренеплоду</vt:lpstr>
      <vt:lpstr>        и з’ясували</vt:lpstr>
      <vt:lpstr>Повернемось до проблемного питання</vt:lpstr>
      <vt:lpstr>  еревір себе</vt:lpstr>
      <vt:lpstr>ефлексія </vt:lpstr>
      <vt:lpstr>               омашнє завдання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55</cp:revision>
  <dcterms:created xsi:type="dcterms:W3CDTF">2014-10-02T23:58:58Z</dcterms:created>
  <dcterms:modified xsi:type="dcterms:W3CDTF">2015-02-02T06:09:18Z</dcterms:modified>
</cp:coreProperties>
</file>