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990000"/>
    <a:srgbClr val="CC0066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FFE2-D0B4-4A65-B195-F17FE84530B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CD08-EB20-40A7-9EDD-296AFBA1E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FFE2-D0B4-4A65-B195-F17FE84530B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CD08-EB20-40A7-9EDD-296AFBA1E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FFE2-D0B4-4A65-B195-F17FE84530B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CD08-EB20-40A7-9EDD-296AFBA1E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FFE2-D0B4-4A65-B195-F17FE84530B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CD08-EB20-40A7-9EDD-296AFBA1E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FFE2-D0B4-4A65-B195-F17FE84530B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CD08-EB20-40A7-9EDD-296AFBA1E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FFE2-D0B4-4A65-B195-F17FE84530B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CD08-EB20-40A7-9EDD-296AFBA1E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FFE2-D0B4-4A65-B195-F17FE84530B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CD08-EB20-40A7-9EDD-296AFBA1E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FFE2-D0B4-4A65-B195-F17FE84530B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CD08-EB20-40A7-9EDD-296AFBA1E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FFE2-D0B4-4A65-B195-F17FE84530B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CD08-EB20-40A7-9EDD-296AFBA1E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FFE2-D0B4-4A65-B195-F17FE84530B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CD08-EB20-40A7-9EDD-296AFBA1E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FFE2-D0B4-4A65-B195-F17FE84530B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CD08-EB20-40A7-9EDD-296AFBA1E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5FFE2-D0B4-4A65-B195-F17FE84530B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ECD08-EB20-40A7-9EDD-296AFBA1E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ka_-_chervona_kaly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мовленнєвої діяльності</a:t>
            </a:r>
            <a:endParaRPr lang="ru-RU" sz="7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marL="365125" indent="-255588">
              <a:lnSpc>
                <a:spcPct val="80000"/>
              </a:lnSpc>
              <a:buClr>
                <a:srgbClr val="2DA2BF"/>
              </a:buClr>
            </a:pP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Возносименко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Галина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Михайлівна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125" indent="-255588">
              <a:lnSpc>
                <a:spcPct val="80000"/>
              </a:lnSpc>
              <a:buClr>
                <a:srgbClr val="2DA2BF"/>
              </a:buClr>
            </a:pP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-255588">
              <a:lnSpc>
                <a:spcPct val="80000"/>
              </a:lnSpc>
              <a:buClr>
                <a:srgbClr val="2DA2BF"/>
              </a:buClr>
            </a:pP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Новоселицького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навчально-виховного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комплексу “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Дошкільний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заклад -  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загальноосвітня середня школа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І-ІІ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ступенів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b="1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ree-wallpaper-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2428868"/>
            <a:ext cx="6929486" cy="381158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</a:t>
            </a:r>
            <a:r>
              <a:rPr lang="uk-UA" b="1" dirty="0" smtClean="0">
                <a:solidFill>
                  <a:srgbClr val="FF0000"/>
                </a:solidFill>
              </a:rPr>
              <a:t>Читання </a:t>
            </a:r>
            <a:r>
              <a:rPr lang="uk-UA" dirty="0" smtClean="0">
                <a:solidFill>
                  <a:srgbClr val="FF0000"/>
                </a:solidFill>
              </a:rPr>
              <a:t>– такий вид мовленнєвої діяльності, який фіксує загальний розвиток учня : частоту його звернення до друкованого українського слова, любов до книжки, розвиненість якостей учня  як читача тощо.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918a65c40d9d2f0f47015a4df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1500174"/>
            <a:ext cx="7072362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rgbClr val="006600"/>
                </a:solidFill>
              </a:rPr>
              <a:t>     Говоріння </a:t>
            </a:r>
            <a:r>
              <a:rPr lang="uk-UA" dirty="0" smtClean="0">
                <a:solidFill>
                  <a:srgbClr val="006600"/>
                </a:solidFill>
              </a:rPr>
              <a:t>– невід</a:t>
            </a:r>
            <a:r>
              <a:rPr lang="en-US" dirty="0" smtClean="0">
                <a:solidFill>
                  <a:srgbClr val="006600"/>
                </a:solidFill>
              </a:rPr>
              <a:t>’</a:t>
            </a:r>
            <a:r>
              <a:rPr lang="uk-UA" dirty="0" smtClean="0">
                <a:solidFill>
                  <a:srgbClr val="006600"/>
                </a:solidFill>
              </a:rPr>
              <a:t>ємна частина спілкування. Правильно і цікаво говорити – одна із ознак культури мовлення людини.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 (1)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558086" cy="292895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Письмо 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– це один важливий вид мовленнєвої діяльності, навчання усному і писемному мовленню називається розвитком </a:t>
            </a:r>
            <a:r>
              <a:rPr lang="uk-UA" sz="2800" dirty="0" err="1" smtClean="0">
                <a:solidFill>
                  <a:schemeClr val="accent6">
                    <a:lumMod val="75000"/>
                  </a:schemeClr>
                </a:solidFill>
              </a:rPr>
              <a:t>зв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uk-UA" sz="2800" dirty="0" err="1" smtClean="0">
                <a:solidFill>
                  <a:schemeClr val="accent6">
                    <a:lumMod val="75000"/>
                  </a:schemeClr>
                </a:solidFill>
              </a:rPr>
              <a:t>язного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 мовлення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artinki_dlja_prezentatsij_animatsija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0034" y="357167"/>
            <a:ext cx="4714908" cy="928694"/>
          </a:xfrm>
        </p:spPr>
        <p:txBody>
          <a:bodyPr/>
          <a:lstStyle/>
          <a:p>
            <a:r>
              <a:rPr lang="uk-UA" dirty="0" smtClean="0">
                <a:solidFill>
                  <a:srgbClr val="FF0066"/>
                </a:solidFill>
              </a:rPr>
              <a:t>Аукціон знань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85786" y="1285860"/>
            <a:ext cx="4857784" cy="4572032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uk-UA" sz="2800" dirty="0" smtClean="0">
                <a:solidFill>
                  <a:srgbClr val="FF0066"/>
                </a:solidFill>
              </a:rPr>
              <a:t>Чим відрізняється мова від мовлення?</a:t>
            </a:r>
          </a:p>
          <a:p>
            <a:pPr marL="514350" indent="-514350" algn="l">
              <a:buAutoNum type="arabicParenR"/>
            </a:pPr>
            <a:r>
              <a:rPr lang="uk-UA" sz="2800" dirty="0" smtClean="0">
                <a:solidFill>
                  <a:srgbClr val="FF0066"/>
                </a:solidFill>
              </a:rPr>
              <a:t>Які важливі функції мови?</a:t>
            </a:r>
          </a:p>
          <a:p>
            <a:pPr marL="514350" indent="-514350" algn="l">
              <a:buAutoNum type="arabicParenR"/>
            </a:pPr>
            <a:r>
              <a:rPr lang="uk-UA" sz="2800" dirty="0" smtClean="0">
                <a:solidFill>
                  <a:srgbClr val="FF0066"/>
                </a:solidFill>
              </a:rPr>
              <a:t>Назвіть види мовленнєвої діяльності. У чому їхній зміст?</a:t>
            </a:r>
          </a:p>
          <a:p>
            <a:pPr marL="514350" indent="-514350" algn="l">
              <a:buAutoNum type="arabicParenR"/>
            </a:pPr>
            <a:r>
              <a:rPr lang="uk-UA" sz="2800" dirty="0" smtClean="0">
                <a:solidFill>
                  <a:srgbClr val="FF0066"/>
                </a:solidFill>
              </a:rPr>
              <a:t>Поясніть термін </a:t>
            </a:r>
            <a:r>
              <a:rPr lang="uk-UA" sz="2800" dirty="0" err="1" smtClean="0">
                <a:solidFill>
                  <a:srgbClr val="FF0066"/>
                </a:solidFill>
              </a:rPr>
              <a:t>“літературна</a:t>
            </a:r>
            <a:r>
              <a:rPr lang="uk-UA" sz="2800" dirty="0" smtClean="0">
                <a:solidFill>
                  <a:srgbClr val="FF0066"/>
                </a:solidFill>
              </a:rPr>
              <a:t> мова “.</a:t>
            </a:r>
          </a:p>
          <a:p>
            <a:pPr marL="514350" indent="-514350" algn="l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err="1" smtClean="0">
                <a:solidFill>
                  <a:srgbClr val="7030A0"/>
                </a:solidFill>
              </a:rPr>
              <a:t>Пояснювальний</a:t>
            </a:r>
            <a:r>
              <a:rPr lang="ru-RU" sz="4900" dirty="0" smtClean="0">
                <a:solidFill>
                  <a:srgbClr val="7030A0"/>
                </a:solidFill>
              </a:rPr>
              <a:t> диктант</a:t>
            </a:r>
            <a:br>
              <a:rPr lang="ru-RU" sz="4900" dirty="0" smtClean="0">
                <a:solidFill>
                  <a:srgbClr val="7030A0"/>
                </a:solidFill>
              </a:rPr>
            </a:br>
            <a:endParaRPr lang="ru-RU" sz="49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Красномовство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так, </a:t>
            </a:r>
            <a:r>
              <a:rPr lang="ru-RU" dirty="0" err="1" smtClean="0"/>
              <a:t>щоб</a:t>
            </a:r>
            <a:r>
              <a:rPr lang="ru-RU" dirty="0" smtClean="0"/>
              <a:t>  т</a:t>
            </a:r>
            <a:r>
              <a:rPr lang="uk-UA" dirty="0" smtClean="0"/>
              <a:t>і, до кого ми звертаємося, слухали не лише без труднощів, але із задоволенням. (Б.Паскаль) Щасливий я і гордий, що читаю Шевченка, і Франка, і Українку незрівнянній українській мові. (М. Браун.)</a:t>
            </a:r>
          </a:p>
          <a:p>
            <a:r>
              <a:rPr lang="uk-UA" dirty="0" smtClean="0"/>
              <a:t>Пояснити, про які види мовленнєвої діяльності йдеться в кожному з висловів.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0070C0"/>
                </a:solidFill>
              </a:rPr>
              <a:t>Прочитайте і запишіть прислів’я, поясніть їх зміст. Про що в них говориться - про мову чи про мовлення</a:t>
            </a:r>
            <a:r>
              <a:rPr lang="uk-UA" sz="3200" dirty="0" smtClean="0"/>
              <a:t>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Слова ласкаві, та думки лукаві. </a:t>
            </a:r>
          </a:p>
          <a:p>
            <a:r>
              <a:rPr lang="uk-UA" dirty="0" smtClean="0"/>
              <a:t>Таке верзе, що і купи не держиться. </a:t>
            </a:r>
          </a:p>
          <a:p>
            <a:r>
              <a:rPr lang="uk-UA" dirty="0" smtClean="0"/>
              <a:t>Слово не горобець: вилетить – не спіймаєш.</a:t>
            </a:r>
          </a:p>
          <a:p>
            <a:r>
              <a:rPr lang="uk-UA" dirty="0" smtClean="0"/>
              <a:t>Язик без кісток: що хоче і лопоче.</a:t>
            </a:r>
          </a:p>
          <a:p>
            <a:r>
              <a:rPr lang="uk-UA" dirty="0" smtClean="0"/>
              <a:t>Меле, як порожній млин.</a:t>
            </a:r>
          </a:p>
          <a:p>
            <a:r>
              <a:rPr lang="uk-UA" dirty="0" smtClean="0"/>
              <a:t>Слова пристають, як горох до стінки.</a:t>
            </a:r>
          </a:p>
          <a:p>
            <a:r>
              <a:rPr lang="uk-UA" dirty="0" smtClean="0"/>
              <a:t>Язик до Києва доведе.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Дайте всі можливі відповіді на запитання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Котра година?</a:t>
            </a:r>
          </a:p>
          <a:p>
            <a:r>
              <a:rPr lang="uk-UA" dirty="0" smtClean="0"/>
              <a:t>Як тебе(вас) звати?</a:t>
            </a:r>
          </a:p>
          <a:p>
            <a:r>
              <a:rPr lang="uk-UA" dirty="0" smtClean="0"/>
              <a:t>Де ти (ви) проживаєш (мешкаєте)?</a:t>
            </a:r>
          </a:p>
          <a:p>
            <a:r>
              <a:rPr lang="uk-UA" dirty="0" smtClean="0"/>
              <a:t>Як вітаєшся вранці (вдень, увечері)?</a:t>
            </a:r>
          </a:p>
          <a:p>
            <a:r>
              <a:rPr lang="uk-UA" dirty="0" smtClean="0"/>
              <a:t>Як прощаєшся з другом (рідними) (чужими людьми)?</a:t>
            </a:r>
          </a:p>
          <a:p>
            <a:r>
              <a:rPr lang="uk-UA" dirty="0" smtClean="0"/>
              <a:t>Як можна попросити пробачення ?</a:t>
            </a:r>
          </a:p>
          <a:p>
            <a:r>
              <a:rPr lang="uk-UA" dirty="0" smtClean="0"/>
              <a:t>Як можна подякувати?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100" dirty="0" smtClean="0">
                <a:solidFill>
                  <a:srgbClr val="0070C0"/>
                </a:solidFill>
              </a:rPr>
              <a:t>Виправте помилки. Відредаговані речення запишіть. Визначте види помилок</a:t>
            </a:r>
            <a:r>
              <a:rPr lang="uk-UA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Поет завоював світову вдячність.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Ми думаємо влітку здійснити цікаву екскурсію.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err="1" smtClean="0"/>
              <a:t>Купаючі</a:t>
            </a:r>
            <a:r>
              <a:rPr lang="uk-UA" dirty="0" smtClean="0"/>
              <a:t> люди поспішили на берег.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Молодь охоче їдуть за кордон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Сидячий хлопчик у дуплі боявся поворухнутись.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Фотограф намагався усіх сфотографувати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21429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Мікрофон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 є тотожним поняття  </a:t>
            </a:r>
            <a:r>
              <a:rPr lang="uk-UA" dirty="0" err="1" smtClean="0"/>
              <a:t>“мова”</a:t>
            </a:r>
            <a:r>
              <a:rPr lang="uk-UA" dirty="0" smtClean="0"/>
              <a:t> і </a:t>
            </a:r>
            <a:r>
              <a:rPr lang="uk-UA" dirty="0" err="1" smtClean="0"/>
              <a:t>“мовлення”</a:t>
            </a:r>
            <a:r>
              <a:rPr lang="uk-UA" dirty="0" smtClean="0"/>
              <a:t>?  </a:t>
            </a:r>
            <a:r>
              <a:rPr lang="uk-UA" smtClean="0"/>
              <a:t>Обґрунтуйте </a:t>
            </a:r>
            <a:r>
              <a:rPr lang="uk-UA" dirty="0" smtClean="0"/>
              <a:t>своє твердження.</a:t>
            </a:r>
          </a:p>
          <a:p>
            <a:r>
              <a:rPr lang="uk-UA" dirty="0" smtClean="0"/>
              <a:t>Які є види мовленнєвої діяльності?</a:t>
            </a:r>
          </a:p>
          <a:p>
            <a:r>
              <a:rPr lang="uk-UA" dirty="0" smtClean="0"/>
              <a:t>Що таке норма літературної діяльності?</a:t>
            </a:r>
          </a:p>
          <a:p>
            <a:r>
              <a:rPr lang="uk-UA" dirty="0" smtClean="0"/>
              <a:t>Які умови необхідні для спілкування?</a:t>
            </a:r>
          </a:p>
          <a:p>
            <a:r>
              <a:rPr lang="uk-UA" dirty="0" smtClean="0"/>
              <a:t>Які бувають форми спілкування ? Дайте визначення діалогу, монологу, </a:t>
            </a:r>
            <a:r>
              <a:rPr lang="uk-UA" dirty="0" err="1" smtClean="0"/>
              <a:t>полілогу</a:t>
            </a:r>
            <a:r>
              <a:rPr lang="uk-UA" dirty="0" smtClean="0"/>
              <a:t>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Домашнє завдання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err="1" smtClean="0">
                <a:solidFill>
                  <a:srgbClr val="0070C0"/>
                </a:solidFill>
              </a:rPr>
              <a:t>Сформулювати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завдання</a:t>
            </a:r>
            <a:r>
              <a:rPr lang="ru-RU" sz="2800" dirty="0" smtClean="0">
                <a:solidFill>
                  <a:srgbClr val="0070C0"/>
                </a:solidFill>
              </a:rPr>
              <a:t> 3 – 4 </a:t>
            </a:r>
            <a:r>
              <a:rPr lang="ru-RU" sz="2800" dirty="0" err="1" smtClean="0">
                <a:solidFill>
                  <a:srgbClr val="0070C0"/>
                </a:solidFill>
              </a:rPr>
              <a:t>ситуативних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вправ</a:t>
            </a:r>
            <a:r>
              <a:rPr lang="ru-RU" sz="2800" dirty="0" smtClean="0">
                <a:solidFill>
                  <a:srgbClr val="0070C0"/>
                </a:solidFill>
              </a:rPr>
              <a:t> на </a:t>
            </a:r>
            <a:r>
              <a:rPr lang="ru-RU" sz="2800" dirty="0" err="1" smtClean="0">
                <a:solidFill>
                  <a:srgbClr val="0070C0"/>
                </a:solidFill>
              </a:rPr>
              <a:t>складання</a:t>
            </a:r>
            <a:r>
              <a:rPr lang="ru-RU" sz="2800" dirty="0" smtClean="0">
                <a:solidFill>
                  <a:srgbClr val="0070C0"/>
                </a:solidFill>
              </a:rPr>
              <a:t> та </a:t>
            </a:r>
            <a:r>
              <a:rPr lang="ru-RU" sz="2800" dirty="0" err="1" smtClean="0">
                <a:solidFill>
                  <a:srgbClr val="0070C0"/>
                </a:solidFill>
              </a:rPr>
              <a:t>розігрування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діалогів</a:t>
            </a:r>
            <a:r>
              <a:rPr lang="ru-RU" sz="2800" dirty="0" smtClean="0">
                <a:solidFill>
                  <a:srgbClr val="0070C0"/>
                </a:solidFill>
              </a:rPr>
              <a:t>. </a:t>
            </a:r>
            <a:r>
              <a:rPr lang="ru-RU" dirty="0" err="1" smtClean="0"/>
              <a:t>Орієнтовні</a:t>
            </a:r>
            <a:r>
              <a:rPr lang="ru-RU" dirty="0" smtClean="0"/>
              <a:t> теми:»</a:t>
            </a:r>
            <a:r>
              <a:rPr lang="ru-RU" dirty="0" err="1" smtClean="0"/>
              <a:t>Дотримання</a:t>
            </a:r>
            <a:r>
              <a:rPr lang="ru-RU" dirty="0" smtClean="0"/>
              <a:t> правил </a:t>
            </a:r>
            <a:r>
              <a:rPr lang="ru-RU" dirty="0" err="1" smtClean="0"/>
              <a:t>мовного</a:t>
            </a:r>
            <a:r>
              <a:rPr lang="ru-RU" dirty="0" smtClean="0"/>
              <a:t> </a:t>
            </a:r>
            <a:r>
              <a:rPr lang="ru-RU" dirty="0" err="1" smtClean="0"/>
              <a:t>етикету</a:t>
            </a:r>
            <a:r>
              <a:rPr lang="ru-RU" dirty="0" smtClean="0"/>
              <a:t> </a:t>
            </a:r>
            <a:r>
              <a:rPr lang="ru-RU" dirty="0" err="1" smtClean="0"/>
              <a:t>сучасними</a:t>
            </a:r>
            <a:r>
              <a:rPr lang="ru-RU" dirty="0" smtClean="0"/>
              <a:t> школярами», «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здобуття</a:t>
            </a:r>
            <a:r>
              <a:rPr lang="ru-RU" dirty="0" smtClean="0"/>
              <a:t> </a:t>
            </a:r>
            <a:r>
              <a:rPr lang="ru-RU" dirty="0" err="1" smtClean="0"/>
              <a:t>навчальної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сучасними</a:t>
            </a:r>
            <a:r>
              <a:rPr lang="ru-RU" dirty="0" smtClean="0"/>
              <a:t> </a:t>
            </a:r>
            <a:r>
              <a:rPr lang="ru-RU" dirty="0" err="1" smtClean="0"/>
              <a:t>школярами</a:t>
            </a:r>
            <a:r>
              <a:rPr lang="ru-RU" dirty="0" smtClean="0"/>
              <a:t>», «Роль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перспективи</a:t>
            </a:r>
            <a:r>
              <a:rPr lang="ru-RU" dirty="0" smtClean="0"/>
              <a:t> </a:t>
            </a:r>
            <a:r>
              <a:rPr lang="ru-RU" dirty="0" err="1" smtClean="0"/>
              <a:t>комп’ютерної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в </a:t>
            </a:r>
            <a:r>
              <a:rPr lang="ru-RU" dirty="0" err="1" smtClean="0"/>
              <a:t>сучасній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71678"/>
            <a:ext cx="6686568" cy="1143000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0066"/>
                </a:solidFill>
              </a:rPr>
              <a:t>Мета :</a:t>
            </a:r>
            <a:r>
              <a:rPr lang="uk-UA" sz="3600" dirty="0" smtClean="0">
                <a:solidFill>
                  <a:srgbClr val="002060"/>
                </a:solidFill>
              </a:rPr>
              <a:t> систематизувати і узагальнити знання про мову й мовлення, вимоги до культури мовлення; вдосконалювати вміння будувати висловлювання в різних ситуаціях спілкування, користуючись відповідними мовними засобами; виховувати культуру мови.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ВИКОРИСТАНА ЛІТЕРАТУРА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sz="2000" dirty="0" err="1" smtClean="0"/>
              <a:t>Глазова</a:t>
            </a:r>
            <a:r>
              <a:rPr lang="uk-UA" sz="2000" dirty="0" smtClean="0"/>
              <a:t> О.П. Українська мова. 10-11 класи. Матеріали до уроків: Посібник для вчителя. – Харків: Ранок, 2000.- 176с.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err="1" smtClean="0"/>
              <a:t>Копиняк</a:t>
            </a:r>
            <a:r>
              <a:rPr lang="uk-UA" sz="2000" dirty="0" smtClean="0"/>
              <a:t> З.Т., </a:t>
            </a:r>
            <a:r>
              <a:rPr lang="uk-UA" sz="2000" dirty="0" err="1" smtClean="0"/>
              <a:t>Булачек</a:t>
            </a:r>
            <a:r>
              <a:rPr lang="uk-UA" sz="2000" dirty="0" smtClean="0"/>
              <a:t> А.П. Українська мова. Навчально-методичний посібник. Орієнтовно-тематичний план. Завдання з розвитку </a:t>
            </a:r>
            <a:r>
              <a:rPr lang="uk-UA" sz="2000" dirty="0" err="1" smtClean="0"/>
              <a:t>зв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язного</a:t>
            </a:r>
            <a:r>
              <a:rPr lang="uk-UA" sz="2000" dirty="0" smtClean="0"/>
              <a:t> мовлення. 10 клас. – Тернопіль:</a:t>
            </a:r>
            <a:r>
              <a:rPr lang="uk-UA" sz="2000" dirty="0" err="1" smtClean="0"/>
              <a:t>Астон</a:t>
            </a:r>
            <a:r>
              <a:rPr lang="uk-UA" sz="2000" dirty="0" smtClean="0"/>
              <a:t>,2002. -84с.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Культура української мови: Довідник / С.Я. Єрмоленко, Н.Я. Дзюбишина – Мельник, К.В. </a:t>
            </a:r>
            <a:r>
              <a:rPr lang="uk-UA" sz="2000" dirty="0" err="1" smtClean="0"/>
              <a:t>Ленець</a:t>
            </a:r>
            <a:r>
              <a:rPr lang="uk-UA" sz="2000" dirty="0" smtClean="0"/>
              <a:t> та ін.; За ред. В.М. </a:t>
            </a:r>
            <a:r>
              <a:rPr lang="uk-UA" sz="2000" dirty="0" err="1" smtClean="0"/>
              <a:t>Русанівського</a:t>
            </a:r>
            <a:r>
              <a:rPr lang="uk-UA" sz="2000" dirty="0" smtClean="0"/>
              <a:t>. – К.: Либідь,1990.– 304с.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err="1" smtClean="0"/>
              <a:t>Пентилюк</a:t>
            </a:r>
            <a:r>
              <a:rPr lang="uk-UA" sz="2000" dirty="0" smtClean="0"/>
              <a:t> М.І. Культура мови і стилістики : пробний </a:t>
            </a:r>
            <a:r>
              <a:rPr lang="uk-UA" sz="2000" dirty="0" err="1" smtClean="0"/>
              <a:t>підручн</a:t>
            </a:r>
            <a:r>
              <a:rPr lang="uk-UA" sz="2000" dirty="0" smtClean="0"/>
              <a:t>. для гімназії </a:t>
            </a:r>
            <a:r>
              <a:rPr lang="uk-UA" sz="2000" dirty="0" err="1" smtClean="0"/>
              <a:t>гуманіт</a:t>
            </a:r>
            <a:r>
              <a:rPr lang="uk-UA" sz="2000" dirty="0" smtClean="0"/>
              <a:t>. </a:t>
            </a:r>
            <a:r>
              <a:rPr lang="uk-UA" sz="2000" dirty="0" err="1" smtClean="0"/>
              <a:t>профілю-</a:t>
            </a:r>
            <a:r>
              <a:rPr lang="uk-UA" sz="2000" dirty="0" smtClean="0"/>
              <a:t> К.: Вежа, 1994. – 240с.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Шевчук С.В.  Українське ділове мовлення: </a:t>
            </a:r>
            <a:r>
              <a:rPr lang="uk-UA" sz="2000" dirty="0" err="1" smtClean="0"/>
              <a:t>навч</a:t>
            </a:r>
            <a:r>
              <a:rPr lang="uk-UA" sz="2000" dirty="0" smtClean="0"/>
              <a:t>. посібник. – К</a:t>
            </a:r>
            <a:r>
              <a:rPr lang="uk-UA" sz="2000" smtClean="0"/>
              <a:t>.: </a:t>
            </a:r>
            <a:r>
              <a:rPr lang="uk-UA" sz="2000" smtClean="0"/>
              <a:t>Література </a:t>
            </a:r>
            <a:r>
              <a:rPr lang="uk-UA" sz="2000" dirty="0" smtClean="0"/>
              <a:t>ПТД, 2001. – 480 с.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im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56" y="0"/>
            <a:ext cx="919165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0" y="357166"/>
            <a:ext cx="6143668" cy="4525963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   </a:t>
            </a:r>
            <a:r>
              <a:rPr lang="uk-UA" b="1" i="1" dirty="0" smtClean="0">
                <a:solidFill>
                  <a:srgbClr val="002060"/>
                </a:solidFill>
              </a:rPr>
              <a:t>Мовленнєва діяльність </a:t>
            </a:r>
            <a:r>
              <a:rPr lang="uk-UA" dirty="0" smtClean="0">
                <a:solidFill>
                  <a:srgbClr val="002060"/>
                </a:solidFill>
              </a:rPr>
              <a:t>– це сукупність психофізичних дій організму людини, що спрямовуються на сприймання і розуміння мовлення, а також на породження його в усній і письмовій формі. Оволодіння мовою відбувається на функціонально-комунікативній основі, тобто в процесі мовленнєвої діяльності.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3-9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Мова -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214422"/>
            <a:ext cx="9144000" cy="2500330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Здатність людини говорити, висловлювати думки.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Сукупність довільно відтворюваних загальноприйнятих у межах даного суспільства звукових знаків для об</a:t>
            </a:r>
            <a:r>
              <a:rPr lang="en-US" dirty="0" smtClean="0">
                <a:solidFill>
                  <a:srgbClr val="C00000"/>
                </a:solidFill>
              </a:rPr>
              <a:t>’</a:t>
            </a:r>
            <a:r>
              <a:rPr lang="uk-UA" dirty="0" err="1" smtClean="0">
                <a:solidFill>
                  <a:srgbClr val="C00000"/>
                </a:solidFill>
              </a:rPr>
              <a:t>єктивно</a:t>
            </a:r>
            <a:r>
              <a:rPr lang="uk-UA" dirty="0" smtClean="0">
                <a:solidFill>
                  <a:srgbClr val="C00000"/>
                </a:solidFill>
              </a:rPr>
              <a:t> існуючих явищ і понять, а також загальноприйнятих правил комбінування у процесі вираження думок.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984878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85918" y="642919"/>
            <a:ext cx="5643602" cy="4071966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</a:rPr>
              <a:t>Мовлення – спілкування людей між собою за допомогою мови; мовна діяльність. 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500834"/>
            <a:ext cx="1857356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-ful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14620"/>
            <a:ext cx="3543296" cy="654032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CC0066"/>
                </a:solidFill>
              </a:rPr>
              <a:t>П. Мовчан</a:t>
            </a:r>
            <a:endParaRPr lang="ru-RU" sz="2400" dirty="0">
              <a:solidFill>
                <a:srgbClr val="CC0066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642918"/>
            <a:ext cx="7215238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rgbClr val="FF0066"/>
                </a:solidFill>
              </a:rPr>
              <a:t>    </a:t>
            </a:r>
            <a:r>
              <a:rPr lang="uk-UA" b="1" dirty="0" smtClean="0">
                <a:solidFill>
                  <a:srgbClr val="FF0066"/>
                </a:solidFill>
              </a:rPr>
              <a:t>Мова </a:t>
            </a:r>
            <a:r>
              <a:rPr lang="uk-UA" dirty="0" smtClean="0">
                <a:solidFill>
                  <a:srgbClr val="FF0066"/>
                </a:solidFill>
              </a:rPr>
              <a:t>– універсальна, але користування нею вкрай індивідуальне. Це своєрідний </a:t>
            </a:r>
            <a:r>
              <a:rPr lang="uk-UA" dirty="0" err="1" smtClean="0">
                <a:solidFill>
                  <a:srgbClr val="FF0066"/>
                </a:solidFill>
              </a:rPr>
              <a:t>енергопровід</a:t>
            </a:r>
            <a:r>
              <a:rPr lang="uk-UA" dirty="0" smtClean="0">
                <a:solidFill>
                  <a:srgbClr val="FF0066"/>
                </a:solidFill>
              </a:rPr>
              <a:t>: від одного до іншого, від одного до багатьох.</a:t>
            </a:r>
            <a:endParaRPr lang="ru-RU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1714488"/>
            <a:ext cx="314327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Мова – найважливіший засіб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1714488"/>
            <a:ext cx="321471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Мовлення(мовленнєва діяльність) -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643042" y="3071810"/>
            <a:ext cx="5500726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1643042" y="3071810"/>
            <a:ext cx="550072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1178695" y="3607595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6607983" y="3679033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785786" y="4500570"/>
            <a:ext cx="200026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спілкування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643702" y="4643446"/>
            <a:ext cx="2071702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пізнавання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Види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мовленнєвої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діяльності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7901014" cy="33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098"/>
                <a:gridCol w="2928958"/>
                <a:gridCol w="2928958"/>
              </a:tblGrid>
              <a:tr h="83225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chemeClr val="tx1"/>
                          </a:solidFill>
                        </a:rPr>
                        <a:t>Форма мовлення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dirty="0" smtClean="0"/>
                        <a:t>       </a:t>
                      </a:r>
                      <a:r>
                        <a:rPr lang="uk-UA" sz="2800" dirty="0" smtClean="0">
                          <a:solidFill>
                            <a:schemeClr val="tx1"/>
                          </a:solidFill>
                        </a:rPr>
                        <a:t>Види мовленнєвої</a:t>
                      </a:r>
                      <a:r>
                        <a:rPr lang="uk-UA" sz="2800" baseline="0" dirty="0" smtClean="0">
                          <a:solidFill>
                            <a:schemeClr val="tx1"/>
                          </a:solidFill>
                        </a:rPr>
                        <a:t> діяльності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22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Сприйняття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Продукування </a:t>
                      </a:r>
                      <a:endParaRPr lang="ru-RU" dirty="0"/>
                    </a:p>
                  </a:txBody>
                  <a:tcPr/>
                </a:tc>
              </a:tr>
              <a:tr h="832250">
                <a:tc>
                  <a:txBody>
                    <a:bodyPr/>
                    <a:lstStyle/>
                    <a:p>
                      <a:r>
                        <a:rPr lang="uk-UA" dirty="0" smtClean="0"/>
                        <a:t>Усна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Слухання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Говоріння</a:t>
                      </a:r>
                      <a:endParaRPr lang="ru-RU" dirty="0"/>
                    </a:p>
                  </a:txBody>
                  <a:tcPr/>
                </a:tc>
              </a:tr>
              <a:tr h="832250">
                <a:tc>
                  <a:txBody>
                    <a:bodyPr/>
                    <a:lstStyle/>
                    <a:p>
                      <a:r>
                        <a:rPr lang="uk-UA" dirty="0" smtClean="0"/>
                        <a:t>Писемна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Читання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Письмо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1713-c3b1c227be7f03a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4851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571481"/>
            <a:ext cx="6572296" cy="42148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000" dirty="0" smtClean="0"/>
              <a:t>     </a:t>
            </a:r>
            <a:r>
              <a:rPr lang="uk-UA" sz="4000" b="1" i="1" dirty="0" err="1" smtClean="0">
                <a:solidFill>
                  <a:srgbClr val="990000"/>
                </a:solidFill>
              </a:rPr>
              <a:t>Аудіювання</a:t>
            </a:r>
            <a:r>
              <a:rPr lang="uk-UA" sz="4000" b="1" i="1" dirty="0" smtClean="0">
                <a:solidFill>
                  <a:srgbClr val="990000"/>
                </a:solidFill>
              </a:rPr>
              <a:t> </a:t>
            </a:r>
            <a:r>
              <a:rPr lang="uk-UA" sz="4000" dirty="0" smtClean="0">
                <a:solidFill>
                  <a:srgbClr val="990000"/>
                </a:solidFill>
              </a:rPr>
              <a:t>– це такий вид мовленнєвої діяльності, під час якого людина одночасно сприймає усне мовлення й аналізує його (здійснює смислову обробку інформації).</a:t>
            </a:r>
            <a:endParaRPr lang="ru-RU" sz="40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810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Види мовленнєвої діяльності</vt:lpstr>
      <vt:lpstr>Мета : систематизувати і узагальнити знання про мову й мовлення, вимоги до культури мовлення; вдосконалювати вміння будувати висловлювання в різних ситуаціях спілкування, користуючись відповідними мовними засобами; виховувати культуру мови.</vt:lpstr>
      <vt:lpstr>Слайд 3</vt:lpstr>
      <vt:lpstr>Мова - </vt:lpstr>
      <vt:lpstr>Слайд 5</vt:lpstr>
      <vt:lpstr>П. Мовчан</vt:lpstr>
      <vt:lpstr>Слайд 7</vt:lpstr>
      <vt:lpstr>Види мовленнєвої діяльності</vt:lpstr>
      <vt:lpstr>Слайд 9</vt:lpstr>
      <vt:lpstr>Слайд 10</vt:lpstr>
      <vt:lpstr>Слайд 11</vt:lpstr>
      <vt:lpstr>Письмо – це один важливий вид мовленнєвої діяльності, навчання усному і писемному мовленню називається розвитком зв’язного мовлення</vt:lpstr>
      <vt:lpstr>Аукціон знань</vt:lpstr>
      <vt:lpstr> Пояснювальний диктант </vt:lpstr>
      <vt:lpstr>Прочитайте і запишіть прислів’я, поясніть їх зміст. Про що в них говориться - про мову чи про мовлення?</vt:lpstr>
      <vt:lpstr>Дайте всі можливі відповіді на запитання</vt:lpstr>
      <vt:lpstr>Виправте помилки. Відредаговані речення запишіть. Визначте види помилок.</vt:lpstr>
      <vt:lpstr>Мікрофон</vt:lpstr>
      <vt:lpstr>Домашнє завдання</vt:lpstr>
      <vt:lpstr>ВИКОРИСТАНА ЛІТЕРАТУРА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мовленнєвої діяльності</dc:title>
  <dc:creator>user</dc:creator>
  <cp:lastModifiedBy>Admin_2</cp:lastModifiedBy>
  <cp:revision>27</cp:revision>
  <dcterms:created xsi:type="dcterms:W3CDTF">2016-02-02T13:55:18Z</dcterms:created>
  <dcterms:modified xsi:type="dcterms:W3CDTF">2016-02-18T11:56:45Z</dcterms:modified>
</cp:coreProperties>
</file>