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72" r:id="rId8"/>
    <p:sldId id="273" r:id="rId9"/>
    <p:sldId id="261" r:id="rId10"/>
    <p:sldId id="274" r:id="rId11"/>
    <p:sldId id="262" r:id="rId12"/>
    <p:sldId id="263" r:id="rId13"/>
    <p:sldId id="264" r:id="rId14"/>
    <p:sldId id="265" r:id="rId15"/>
    <p:sldId id="267" r:id="rId16"/>
    <p:sldId id="266" r:id="rId17"/>
    <p:sldId id="268" r:id="rId18"/>
    <p:sldId id="269" r:id="rId19"/>
    <p:sldId id="270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792" y="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02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69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20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829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97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0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819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15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46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08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A98646B-30C5-431B-AD71-C30F8AEB3453}" type="datetimeFigureOut">
              <a:rPr lang="ru-RU" smtClean="0"/>
              <a:t>02/16/15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FDAB61D-3699-4390-BAA5-028B53F486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uk.wikipedia.org/wiki/%D0%A4%D0%B5%D1%80%D0%B4%D0%B8%D0%BD%D0%B0%D0%BD%D0%B4%D0%BE_%D0%86%D0%86_%D0%9C%D0%B5%D0%B4%D1%96%D1%87%D1%96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4%D0%B0%D0%BD%D1%96%D0%B5%D0%BB%D1%8C_%D0%93%D0%B0%D0%B1%D1%80%D1%96%D0%B5%D0%BB%D1%8C_%D0%A4%D0%B0%D1%80%D0%B5%D0%BD%D0%B3%D0%B5%D0%B9%D1%82" TargetMode="External"/><Relationship Id="rId2" Type="http://schemas.openxmlformats.org/officeDocument/2006/relationships/hyperlink" Target="http://uk.wikipedia.org/wiki/1724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uk.wikipedia.org/wiki/%D0%9A%D0%BE%D0%B5%D1%84%D1%96%D1%86%D1%96%D1%94%D0%BD%D1%82_%D1%82%D0%B5%D0%BF%D0%BB%D0%BE%D0%B2%D0%BE%D0%B3%D0%BE_%D1%80%D0%BE%D0%B7%D1%88%D0%B8%D1%80%D0%B5%D0%BD%D0%BD%D1%8F" TargetMode="External"/><Relationship Id="rId4" Type="http://schemas.openxmlformats.org/officeDocument/2006/relationships/hyperlink" Target="http://uk.wikipedia.org/wiki/%D0%A8%D0%BA%D0%B0%D0%BB%D0%B0_%D0%A4%D0%B0%D1%80%D0%B5%D0%BD%D0%B3%D0%B5%D0%B9%D1%82%D0%B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8%D0%BA%D0%B0%D0%BB%D0%B0_%D0%A6%D0%B5%D0%BB%D1%8C%D1%81%D1%96%D1%8F" TargetMode="External"/><Relationship Id="rId2" Type="http://schemas.openxmlformats.org/officeDocument/2006/relationships/hyperlink" Target="http://uk.wikipedia.org/wiki/%D0%90%D0%BD%D0%B4%D0%B5%D1%80%D1%81_%D0%A6%D0%B5%D0%BB%D1%8C%D1%81%D1%96%D0%B9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k.wikipedia.org/wiki/%D0%9A%D0%B0%D1%80%D0%BB_%D0%9B%D1%96%D0%BD%D0%BD%D0%B5%D0%B9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k.wikipedia.org/wiki/%D0%A0%D0%B5%D0%BE%D0%BC%D1%8E%D1%80_%D0%A0%D0%B5%D0%BD%D0%B5_%D0%90%D0%BD%D1%82%D1%83%D0%B0%D0%BD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F%D1%80%D0%B8%D0%BB%D0%B0%D0%B4" TargetMode="External"/><Relationship Id="rId2" Type="http://schemas.openxmlformats.org/officeDocument/2006/relationships/hyperlink" Target="http://uk.wikipedia.org/wiki/%D0%93%D1%80%D0%B5%D1%86%D1%8C%D0%BA%D0%B0_%D0%BC%D0%BE%D0%B2%D0%B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uk.wikipedia.org/wiki/%D0%A2%D0%B5%D0%BC%D0%BF%D0%B5%D1%80%D0%B0%D1%82%D1%83%D1%80%D0%B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3%D0%B5%D1%80%D0%BE%D0%BD_%D0%90%D0%BB%D0%B5%D0%BA%D1%81%D0%B0%D0%BD%D0%B4%D1%80%D1%96%D0%B9%D1%81%D1%8C%D0%BA%D0%B8%D0%B9" TargetMode="External"/><Relationship Id="rId2" Type="http://schemas.openxmlformats.org/officeDocument/2006/relationships/hyperlink" Target="http://uk.wikipedia.org/wiki/%D0%A4%D1%96%D0%BB%D0%BE%D0%BD_%D0%92%D1%96%D0%B7%D0%B0%D0%BD%D1%82%D1%96%D0%B9%D1%81%D1%8C%D0%BA%D0%B8%D0%B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a.org/wiki/%D0%9F%D1%80%D0%BE%D0%B1%D1%96%D1%80%D0%BA%D0%B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2%D1%96%D0%BD%D1%87%D0%B5%D0%BD%D1%86%D0%BE_%D0%92%D1%96%D0%B2%D1%96%D0%B0%D0%BD%D1%96" TargetMode="External"/><Relationship Id="rId2" Type="http://schemas.openxmlformats.org/officeDocument/2006/relationships/hyperlink" Target="http://uk.wikipedia.org/wiki/%D0%93%D0%B0%D0%BB%D1%96%D0%BB%D0%B5%D0%BE_%D0%93%D0%B0%D0%BB%D1%96%D0%BB%D0%B5%D0%B9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8832" cy="1752600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Глущик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івна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фізики</a:t>
            </a:r>
          </a:p>
          <a:p>
            <a:pPr algn="r"/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Катеринопільська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ЗОШ І – ІІІ ступенів №2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Винайдення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термометра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47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80728"/>
            <a:ext cx="6840760" cy="517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Першими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запропонував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шкалу на термоскоп за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версіями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Джованні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Франческо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Сагредо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Giovanni Francesco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Sagredo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Санторіо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Santorio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роках</a:t>
            </a:r>
          </a:p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1611 та 1613.</a:t>
            </a:r>
          </a:p>
        </p:txBody>
      </p:sp>
    </p:spTree>
    <p:extLst>
      <p:ext uri="{BB962C8B-B14F-4D97-AF65-F5344CB8AC3E}">
        <p14:creationId xmlns:p14="http://schemas.microsoft.com/office/powerpoint/2010/main" val="3459374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«термометр» (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французькою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першим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1624 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Récréation</a:t>
            </a:r>
            <a:r>
              <a:rPr lang="uk-UA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Mathématique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Jean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Leurechon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котрий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описав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шкалою,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мала 8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поділок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165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Приблизно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1654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Фердинандо ІІ Медічі"/>
              </a:rPr>
              <a:t>Фердинандо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Фердинандо ІІ Медічі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Фердинандо ІІ Медічі"/>
              </a:rPr>
              <a:t>ІІ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Фердинандо ІІ Медічі"/>
              </a:rPr>
              <a:t>Медічі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водяний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термоскоп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перетворив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спиртовий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upload.wikimedia.org/wikipedia/commons/thumb/8/8a/Ferdinando_II_de%27_Medici_van_Toscane.jpg/230px-Ferdinando_II_de%27_Medici_van_Tosca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22" y="485775"/>
            <a:ext cx="3316312" cy="445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5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08032"/>
            <a:ext cx="8568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1724"/>
              </a:rPr>
              <a:t>1724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аніель Габріель Фаренгейт"/>
              </a:rPr>
              <a:t>Даніель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аніель Габріель Фаренгейт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аніель Габріель Фаренгейт"/>
              </a:rPr>
              <a:t>Габріель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аніель Габріель Фаренгейт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аніель Габріель Фаренгейт"/>
              </a:rPr>
              <a:t>Фаренгейт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запроваджує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шкалу яка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подальшому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скоригованому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Шкала Фаренгейта"/>
              </a:rPr>
              <a:t>його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Шкала Фаренгейта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Шкала Фаренгейта"/>
              </a:rPr>
              <a:t>ім’я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використовуючи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ртуть (яка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оефіцієнт теплового розширення"/>
              </a:rPr>
              <a:t>коефіцієнт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оефіцієнт теплового розширення"/>
              </a:rPr>
              <a:t> теплового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оефіцієнт теплового розширення"/>
              </a:rPr>
              <a:t>розширення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забезпечило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точність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відтворюваність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привело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кінцевому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рахунку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3838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784" y="2708920"/>
            <a:ext cx="63184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1742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шведський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фізик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Андерс Цельсій"/>
              </a:rPr>
              <a:t>Андерс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Андерс Цельсій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Андерс Цельсій"/>
              </a:rPr>
              <a:t>Цельсій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запропонував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шкалу з нулем 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кипіння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і 100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плавлення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льоду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шкала,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оберненому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тепер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носить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кала Цельсія"/>
              </a:rPr>
              <a:t>його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кала Цельсія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Шкала Цельсія"/>
              </a:rPr>
              <a:t>ім’я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2656"/>
            <a:ext cx="2736304" cy="365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445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60648"/>
            <a:ext cx="561662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Зручнішою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виявилася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«перевернута» шкала,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льоду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позначили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0°С, а температуру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кипіння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100°С. Таким термометром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вперше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користувалися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шведські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вчені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ботанік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Карл Лінней"/>
              </a:rPr>
              <a:t>К.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Карл Лінней"/>
              </a:rPr>
              <a:t>Лінней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і астроном М.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Штремер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термометр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набув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6" name="Picture 2" descr="Carl von Linné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73630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924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116632"/>
            <a:ext cx="5904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Реомюр Рене Антуан"/>
              </a:rPr>
              <a:t>Реомюра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1736 р.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повели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80° 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скоріше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кроком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назад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того,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зробив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уже Фаренгейт: термометр Реомюра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громіздкий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незручний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користуванні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спосіб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неточним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незручним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70" name="Picture 2" descr="Rene reaum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5146"/>
            <a:ext cx="259920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151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5"/>
            <a:ext cx="82809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1848 р.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Вільям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Томсон (лорд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Кельвін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температур, нуль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залежить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заповнює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термометр. Точкою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відліку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шкалою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Кельвіна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послужило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абсолютного нуля: 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273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15 °С.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припиняється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молекул.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стає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неможливе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подальше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5502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термометрів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734609"/>
            <a:ext cx="7560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Жоден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вимірює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температуру, 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пониженням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безконтактні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електроконтактні</a:t>
            </a:r>
            <a:r>
              <a:rPr lang="ru-RU" dirty="0"/>
              <a:t>.</a:t>
            </a:r>
          </a:p>
        </p:txBody>
      </p:sp>
      <p:pic>
        <p:nvPicPr>
          <p:cNvPr id="8194" name="Picture 2" descr="http://upload.wikimedia.org/wikipedia/commons/thumb/e/ec/20050501_1315_2558-Bimetall-Zeigerthermometer.jpg/220px-20050501_1315_2558-Bimetall-Zeigerthermome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924" y="4293303"/>
            <a:ext cx="2753146" cy="227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thumb/9/93/Clinical_thermometer_38.7.JPG/220px-Clinical_thermometer_38.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40253"/>
            <a:ext cx="4717581" cy="204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690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2386" y="1916832"/>
            <a:ext cx="7200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Льоцци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 физики. — 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М.:Мир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 1970. — 464с.</a:t>
            </a:r>
          </a:p>
          <a:p>
            <a:pPr marL="457200" indent="-457200">
              <a:buFontTx/>
              <a:buChar char="-"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Цюцюра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Д.,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Цюцюра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В.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Метрологія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Навч.посібник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К.: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Знання-Прес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2003. — 180 с. 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Вища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ISBN 966-7767-6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980728"/>
            <a:ext cx="7291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використаних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13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/>
              <a:t/>
            </a:r>
            <a:br>
              <a:rPr lang="uk-UA" sz="2800" b="1" dirty="0"/>
            </a:br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/>
              <a:t/>
            </a:r>
            <a:br>
              <a:rPr lang="uk-UA" sz="2800" b="1" dirty="0"/>
            </a:br>
            <a:r>
              <a:rPr lang="vi-VN" sz="2800" b="1" dirty="0" smtClean="0"/>
              <a:t>Термометр</a:t>
            </a:r>
            <a:r>
              <a:rPr lang="vi-VN" sz="2800" dirty="0"/>
              <a:t> (</a:t>
            </a:r>
            <a:r>
              <a:rPr lang="vi-VN" sz="2800" dirty="0">
                <a:hlinkClick r:id="rId2" tooltip="Грецька мова"/>
              </a:rPr>
              <a:t>грец.</a:t>
            </a:r>
            <a:r>
              <a:rPr lang="vi-VN" sz="2800" dirty="0"/>
              <a:t> </a:t>
            </a:r>
            <a:r>
              <a:rPr lang="el-GR" sz="2800" i="1" dirty="0"/>
              <a:t>θερμός</a:t>
            </a:r>
            <a:r>
              <a:rPr lang="el-GR" sz="2800" dirty="0"/>
              <a:t> — </a:t>
            </a:r>
            <a:r>
              <a:rPr lang="vi-VN" sz="2800" dirty="0"/>
              <a:t>тепло; 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vi-VN" sz="2800" dirty="0" smtClean="0">
                <a:hlinkClick r:id="rId2" tooltip="Грецька мова"/>
              </a:rPr>
              <a:t>грец</a:t>
            </a:r>
            <a:r>
              <a:rPr lang="vi-VN" sz="2800" dirty="0">
                <a:hlinkClick r:id="rId2" tooltip="Грецька мова"/>
              </a:rPr>
              <a:t>.</a:t>
            </a:r>
            <a:r>
              <a:rPr lang="vi-VN" sz="2800" dirty="0"/>
              <a:t> </a:t>
            </a:r>
            <a:r>
              <a:rPr lang="el-GR" sz="2800" i="1" dirty="0"/>
              <a:t>μετρέω</a:t>
            </a:r>
            <a:r>
              <a:rPr lang="el-GR" sz="2800" dirty="0"/>
              <a:t> — </a:t>
            </a:r>
            <a:r>
              <a:rPr lang="vi-VN" sz="2800" dirty="0"/>
              <a:t>міряю) — </a:t>
            </a:r>
            <a:r>
              <a:rPr lang="vi-VN" sz="2800" dirty="0">
                <a:hlinkClick r:id="rId3" tooltip="Прилад"/>
              </a:rPr>
              <a:t>прилад</a:t>
            </a:r>
            <a:r>
              <a:rPr lang="vi-VN" sz="2800" dirty="0"/>
              <a:t> для вимірювання </a:t>
            </a:r>
            <a:r>
              <a:rPr lang="vi-VN" sz="2800" dirty="0">
                <a:hlinkClick r:id="rId4" tooltip="Температура"/>
              </a:rPr>
              <a:t>температури</a:t>
            </a:r>
            <a:r>
              <a:rPr lang="vi-VN" sz="2800" dirty="0"/>
              <a:t> через перетворення тепла в покази або в сигнали. 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/>
              <a:t> </a:t>
            </a:r>
            <a:r>
              <a:rPr lang="uk-UA" sz="2800" dirty="0" smtClean="0"/>
              <a:t>                               </a:t>
            </a:r>
            <a:r>
              <a:rPr lang="vi-VN" sz="2800" dirty="0" smtClean="0"/>
              <a:t>Існують </a:t>
            </a:r>
            <a:r>
              <a:rPr lang="vi-VN" sz="2800" dirty="0"/>
              <a:t>різні </a:t>
            </a:r>
            <a:r>
              <a:rPr lang="vi-VN" sz="2800" b="1" dirty="0"/>
              <a:t>види термометрів</a:t>
            </a:r>
            <a:r>
              <a:rPr lang="vi-VN" sz="2800" dirty="0"/>
              <a:t>: </a:t>
            </a:r>
            <a:r>
              <a:rPr lang="uk-UA" sz="2800" dirty="0" smtClean="0"/>
              <a:t>                     </a:t>
            </a:r>
            <a:br>
              <a:rPr lang="uk-UA" sz="2800" dirty="0" smtClean="0"/>
            </a:br>
            <a:r>
              <a:rPr lang="uk-UA" sz="2800" dirty="0"/>
              <a:t> </a:t>
            </a:r>
            <a:r>
              <a:rPr lang="uk-UA" sz="2800" dirty="0" smtClean="0"/>
              <a:t>                            </a:t>
            </a:r>
            <a:r>
              <a:rPr lang="vi-VN" sz="2800" dirty="0" smtClean="0"/>
              <a:t>рідинні</a:t>
            </a:r>
            <a:r>
              <a:rPr lang="vi-VN" sz="2800" dirty="0"/>
              <a:t>, механічні, електричні, </a:t>
            </a:r>
            <a:r>
              <a:rPr lang="uk-UA" sz="2800" dirty="0" smtClean="0"/>
              <a:t>    </a:t>
            </a:r>
            <a:br>
              <a:rPr lang="uk-UA" sz="2800" dirty="0" smtClean="0"/>
            </a:br>
            <a:r>
              <a:rPr lang="uk-UA" sz="2800" dirty="0"/>
              <a:t> </a:t>
            </a:r>
            <a:r>
              <a:rPr lang="uk-UA" sz="2800" dirty="0" smtClean="0"/>
              <a:t>                             </a:t>
            </a:r>
            <a:r>
              <a:rPr lang="vi-VN" sz="2800" dirty="0" smtClean="0"/>
              <a:t>оптичні</a:t>
            </a:r>
            <a:r>
              <a:rPr lang="vi-VN" sz="2800" dirty="0"/>
              <a:t>, газові, інфрачервоні. 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2448272" cy="341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6021288"/>
            <a:ext cx="410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ΧΙΧ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370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             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Філон Візантійський"/>
              </a:rPr>
              <a:t>Філон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Філон Візантійський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Філон Візантійський"/>
              </a:rPr>
              <a:t>Візантійський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Герон Александрійський"/>
              </a:rPr>
              <a:t>Герон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Герон Александрійський"/>
              </a:rPr>
              <a:t>Александрійський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знали,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зокрема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здатні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розширюватися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стискатися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тепла,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описували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спостерігали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переміщення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водою у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Пробірка"/>
              </a:rPr>
              <a:t>пробірці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опущеній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ємність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55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1"/>
            <a:ext cx="720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Винахідником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термометра часто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Галілео Галілей"/>
              </a:rPr>
              <a:t>Галілео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Галілео Галілей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Галілео Галілей"/>
              </a:rPr>
              <a:t>Галілея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творах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немає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опису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Неллі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Вінченцо Вівіані"/>
              </a:rPr>
              <a:t>Вівіані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засвідчили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1597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створив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щось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зразок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термобароскопа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(термоскопа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618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676" y="116632"/>
            <a:ext cx="6246440" cy="592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Термоскоп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виглядав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невелика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порожниста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скляна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кулька 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припаяною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скляною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прозорою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трубкою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Кульку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нагрівали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кінець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трубки опускали у посудину з водою. Коли кулька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охолоджувалася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зменшувався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і вода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атмосферного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підіймалася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" name="Picture 2" descr="http://upload.wikimedia.org/wikipedia/commons/thumb/3/31/Galileo_Thermometer.jpg/320px-Galileo_Thermome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32656"/>
            <a:ext cx="1401358" cy="591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300192" y="6040818"/>
            <a:ext cx="792088" cy="6285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426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7048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зростанні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опускався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вниз.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Недоліком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ним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зробити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ступінь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нагрівання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840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44824"/>
            <a:ext cx="5526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залежав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атмосферного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викликало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похибку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вимірювання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113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2970" y="1268760"/>
            <a:ext cx="774946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ерша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термоскопа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опублікована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1617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Джузеппе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Б’янчані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Giuseppe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Biancani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шкали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перетворювала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термоскоп у термометр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належить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Роберту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Фладду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Robert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Fludd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(1638). </a:t>
            </a:r>
          </a:p>
        </p:txBody>
      </p:sp>
    </p:spTree>
    <p:extLst>
      <p:ext uri="{BB962C8B-B14F-4D97-AF65-F5344CB8AC3E}">
        <p14:creationId xmlns:p14="http://schemas.microsoft.com/office/powerpoint/2010/main" val="28528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692696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вертикальна трубка, з колбою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верхньому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зануреним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воду другим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води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залежав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стиснення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конструкція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яку зараз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назвати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повітряним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термометром.</a:t>
            </a:r>
          </a:p>
        </p:txBody>
      </p:sp>
    </p:spTree>
    <p:extLst>
      <p:ext uri="{BB962C8B-B14F-4D97-AF65-F5344CB8AC3E}">
        <p14:creationId xmlns:p14="http://schemas.microsoft.com/office/powerpoint/2010/main" val="317400101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408</Words>
  <Application>Microsoft Office PowerPoint</Application>
  <PresentationFormat>Экран (4:3)</PresentationFormat>
  <Paragraphs>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Справедливость</vt:lpstr>
      <vt:lpstr>Винайдення термометра</vt:lpstr>
      <vt:lpstr>    Термометр (грец. θερμός — тепло;  грец. μετρέω — міряю) — прилад для вимірювання температури через перетворення тепла в покази або в сигнали.                                  Існують різні види термометрів:                                                    рідинні, механічні, електричні,                                    оптичні, газові, інфрачервоні. </vt:lpstr>
      <vt:lpstr>Історична довідка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Олег</cp:lastModifiedBy>
  <cp:revision>14</cp:revision>
  <dcterms:created xsi:type="dcterms:W3CDTF">2015-02-09T15:29:00Z</dcterms:created>
  <dcterms:modified xsi:type="dcterms:W3CDTF">2015-02-15T23:14:54Z</dcterms:modified>
</cp:coreProperties>
</file>