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1" r:id="rId4"/>
    <p:sldId id="280" r:id="rId5"/>
    <p:sldId id="281" r:id="rId6"/>
    <p:sldId id="283" r:id="rId7"/>
    <p:sldId id="282" r:id="rId8"/>
    <p:sldId id="284" r:id="rId9"/>
    <p:sldId id="262" r:id="rId10"/>
    <p:sldId id="272" r:id="rId11"/>
    <p:sldId id="273" r:id="rId12"/>
    <p:sldId id="285" r:id="rId13"/>
    <p:sldId id="292" r:id="rId14"/>
    <p:sldId id="286" r:id="rId15"/>
    <p:sldId id="293" r:id="rId16"/>
    <p:sldId id="287" r:id="rId17"/>
    <p:sldId id="290" r:id="rId18"/>
    <p:sldId id="294" r:id="rId19"/>
    <p:sldId id="295" r:id="rId20"/>
    <p:sldId id="289" r:id="rId21"/>
    <p:sldId id="267" r:id="rId22"/>
    <p:sldId id="268" r:id="rId23"/>
    <p:sldId id="269" r:id="rId24"/>
    <p:sldId id="270" r:id="rId25"/>
    <p:sldId id="296" r:id="rId26"/>
    <p:sldId id="271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18535-10B5-483D-82A0-C6C304D7FD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CC225-78C8-43B4-A91B-5842D5AE35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9D05B-8019-4A4C-997D-CADBF0E86E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220A0-65E6-47BB-BA93-4E478921AF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54CA4-F349-4DFA-A0A6-7D227A00DA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007C9-1B17-4F20-87C0-AF7AA9E4A2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D9335-A0BB-450A-B185-65BA36644E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68994-D6DF-4290-BAD9-6C01F5AD62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07BFA-D8EF-4E43-AD7F-2692EAD459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AC1D2-EEA6-4563-BE37-70EAFC8EAA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ABD3F-40B5-4544-B12A-6C6BDA328A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24153B7-3E58-4019-AAC4-02F8ADA572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klas.com.u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914400"/>
            <a:ext cx="5638800" cy="1905000"/>
          </a:xfrm>
        </p:spPr>
        <p:txBody>
          <a:bodyPr anchor="ctr"/>
          <a:lstStyle/>
          <a:p>
            <a:pPr eaLnBrk="1" hangingPunct="1">
              <a:lnSpc>
                <a:spcPct val="130000"/>
              </a:lnSpc>
              <a:defRPr/>
            </a:pPr>
            <a:r>
              <a:rPr lang="uk-UA" altLang="ru-RU" sz="3200" i="1" dirty="0" err="1" smtClean="0">
                <a:solidFill>
                  <a:schemeClr val="accent6">
                    <a:lumMod val="50000"/>
                  </a:schemeClr>
                </a:solidFill>
              </a:rPr>
              <a:t>ЯКлас</a:t>
            </a:r>
            <a:r>
              <a:rPr lang="uk-UA" altLang="ru-RU" sz="3200" i="1" dirty="0" smtClean="0">
                <a:solidFill>
                  <a:schemeClr val="accent6">
                    <a:lumMod val="50000"/>
                  </a:schemeClr>
                </a:solidFill>
              </a:rPr>
              <a:t> – допоміжний інструмент у навчальній діяльності при формуванні предметних </a:t>
            </a:r>
            <a:r>
              <a:rPr lang="uk-UA" altLang="ru-RU" sz="3200" i="1" dirty="0" err="1" smtClean="0">
                <a:solidFill>
                  <a:schemeClr val="accent6">
                    <a:lumMod val="50000"/>
                  </a:schemeClr>
                </a:solidFill>
              </a:rPr>
              <a:t>компетентностей</a:t>
            </a:r>
            <a:r>
              <a:rPr lang="uk-UA" altLang="ru-RU" sz="3200" i="1" dirty="0" smtClean="0">
                <a:solidFill>
                  <a:schemeClr val="accent6">
                    <a:lumMod val="50000"/>
                  </a:schemeClr>
                </a:solidFill>
              </a:rPr>
              <a:t> учнів </a:t>
            </a:r>
            <a:endParaRPr lang="ru-RU" altLang="ru-RU" sz="32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62400"/>
            <a:ext cx="4572000" cy="1828800"/>
          </a:xfrm>
        </p:spPr>
        <p:txBody>
          <a:bodyPr/>
          <a:lstStyle/>
          <a:p>
            <a:pPr algn="l" eaLnBrk="1" hangingPunct="1"/>
            <a:r>
              <a:rPr lang="uk-UA" altLang="ru-RU" sz="2000" smtClean="0"/>
              <a:t>Бобро Т.М., учитель фізики  </a:t>
            </a:r>
          </a:p>
          <a:p>
            <a:pPr algn="l" eaLnBrk="1" hangingPunct="1"/>
            <a:r>
              <a:rPr lang="uk-UA" altLang="ru-RU" sz="2000" smtClean="0"/>
              <a:t>Канівської загальноосвітньої школи І-ІІІ ступенів № 4</a:t>
            </a:r>
          </a:p>
          <a:p>
            <a:pPr algn="l" eaLnBrk="1" hangingPunct="1"/>
            <a:r>
              <a:rPr lang="uk-UA" altLang="ru-RU" sz="2000" smtClean="0"/>
              <a:t>Канівської міської ради </a:t>
            </a:r>
          </a:p>
          <a:p>
            <a:pPr algn="l" eaLnBrk="1" hangingPunct="1"/>
            <a:r>
              <a:rPr lang="uk-UA" altLang="ru-RU" sz="2000" smtClean="0"/>
              <a:t>Черкаської області</a:t>
            </a:r>
          </a:p>
          <a:p>
            <a:pPr algn="l" eaLnBrk="1" hangingPunct="1"/>
            <a:endParaRPr lang="ru-RU" altLang="ru-RU" sz="2000" smtClean="0"/>
          </a:p>
        </p:txBody>
      </p:sp>
      <p:pic>
        <p:nvPicPr>
          <p:cNvPr id="2052" name="Picture 5" descr="Топ_шкiл"/>
          <p:cNvPicPr>
            <a:picLocks noChangeAspect="1" noChangeArrowheads="1"/>
          </p:cNvPicPr>
          <p:nvPr/>
        </p:nvPicPr>
        <p:blipFill>
          <a:blip r:embed="rId2" cstate="print"/>
          <a:srcRect r="77499"/>
          <a:stretch>
            <a:fillRect/>
          </a:stretch>
        </p:blipFill>
        <p:spPr bwMode="auto">
          <a:xfrm>
            <a:off x="228600" y="0"/>
            <a:ext cx="2379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9199563" cy="5864225"/>
          </a:xfrm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447800" y="0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Тренувальні вправи на </a:t>
            </a:r>
            <a:r>
              <a:rPr lang="uk-UA" alt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ЯКласі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9251950" cy="5883275"/>
          </a:xfrm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447800" y="0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Тренувальні вправи на </a:t>
            </a:r>
            <a:r>
              <a:rPr lang="uk-UA" alt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ЯКласі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Топ_шкiл"/>
          <p:cNvPicPr>
            <a:picLocks noChangeAspect="1" noChangeArrowheads="1"/>
          </p:cNvPicPr>
          <p:nvPr/>
        </p:nvPicPr>
        <p:blipFill>
          <a:blip r:embed="rId2" cstate="print"/>
          <a:srcRect l="21666" t="9203"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762000"/>
            <a:ext cx="396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Топ шкіл станом на</a:t>
            </a:r>
            <a:r>
              <a:rPr lang="uk-UA" alt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uk-UA" alt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altLang="ru-RU" sz="2400" dirty="0" smtClean="0">
                <a:solidFill>
                  <a:schemeClr val="accent6">
                    <a:lumMod val="50000"/>
                  </a:schemeClr>
                </a:solidFill>
              </a:rPr>
              <a:t>18 лютого 2017 року</a:t>
            </a:r>
            <a:r>
              <a:rPr lang="ru-RU" alt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alt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altLang="ru-RU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Моя 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609600"/>
            <a:ext cx="8943975" cy="5689600"/>
          </a:xfrm>
          <a:prstGeom prst="rect">
            <a:avLst/>
          </a:prstGeom>
          <a:noFill/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953000" y="7620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800">
                <a:solidFill>
                  <a:srgbClr val="1C5A97"/>
                </a:solidFill>
              </a:rPr>
              <a:t>Топ шкіл станом на</a:t>
            </a:r>
            <a:r>
              <a:rPr lang="uk-UA" altLang="ru-RU" sz="2400">
                <a:solidFill>
                  <a:srgbClr val="1C5A97"/>
                </a:solidFill>
              </a:rPr>
              <a:t> </a:t>
            </a:r>
            <a:br>
              <a:rPr lang="uk-UA" altLang="ru-RU" sz="2400">
                <a:solidFill>
                  <a:srgbClr val="1C5A97"/>
                </a:solidFill>
              </a:rPr>
            </a:br>
            <a:r>
              <a:rPr lang="uk-UA" altLang="ru-RU" sz="2400">
                <a:solidFill>
                  <a:srgbClr val="1C5A97"/>
                </a:solidFill>
              </a:rPr>
              <a:t>1</a:t>
            </a:r>
            <a:r>
              <a:rPr lang="ru-RU" altLang="ru-RU" sz="2400">
                <a:solidFill>
                  <a:srgbClr val="1C5A97"/>
                </a:solidFill>
              </a:rPr>
              <a:t>4 червня </a:t>
            </a:r>
            <a:r>
              <a:rPr lang="uk-UA" altLang="ru-RU" sz="2400">
                <a:solidFill>
                  <a:srgbClr val="1C5A97"/>
                </a:solidFill>
              </a:rPr>
              <a:t>2017 року</a:t>
            </a:r>
            <a:r>
              <a:rPr lang="ru-RU" altLang="ru-RU" sz="3200">
                <a:solidFill>
                  <a:srgbClr val="1C5A97"/>
                </a:solidFill>
              </a:rPr>
              <a:t/>
            </a:r>
            <a:br>
              <a:rPr lang="ru-RU" altLang="ru-RU" sz="3200">
                <a:solidFill>
                  <a:srgbClr val="1C5A97"/>
                </a:solidFill>
              </a:rPr>
            </a:br>
            <a:endParaRPr lang="ru-RU" altLang="ru-RU" sz="3200">
              <a:solidFill>
                <a:srgbClr val="1C5A9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Топ_класiв_у_школi"/>
          <p:cNvPicPr>
            <a:picLocks noChangeAspect="1" noChangeArrowheads="1"/>
          </p:cNvPicPr>
          <p:nvPr/>
        </p:nvPicPr>
        <p:blipFill>
          <a:blip r:embed="rId2" cstate="print"/>
          <a:srcRect l="21666" t="11183"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04800"/>
            <a:ext cx="464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Найактивніші класи </a:t>
            </a:r>
            <a:b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станом на </a:t>
            </a:r>
            <a:r>
              <a:rPr lang="uk-UA" altLang="ru-RU" sz="2400" dirty="0" smtClean="0">
                <a:solidFill>
                  <a:schemeClr val="accent6">
                    <a:lumMod val="50000"/>
                  </a:schemeClr>
                </a:solidFill>
              </a:rPr>
              <a:t>18 лютого 2017 р.</a:t>
            </a:r>
            <a:endParaRPr lang="ru-RU" alt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6868" name="Picture 4" descr="топ класів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5946775"/>
          </a:xfrm>
          <a:prstGeom prst="rect">
            <a:avLst/>
          </a:prstGeom>
          <a:noFill/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648200" y="5334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800">
                <a:solidFill>
                  <a:srgbClr val="1C5A97"/>
                </a:solidFill>
              </a:rPr>
              <a:t>Найактивніші класи </a:t>
            </a:r>
            <a:br>
              <a:rPr lang="uk-UA" altLang="ru-RU" sz="2800">
                <a:solidFill>
                  <a:srgbClr val="1C5A97"/>
                </a:solidFill>
              </a:rPr>
            </a:br>
            <a:r>
              <a:rPr lang="uk-UA" altLang="ru-RU" sz="2800">
                <a:solidFill>
                  <a:srgbClr val="1C5A97"/>
                </a:solidFill>
              </a:rPr>
              <a:t>станом на </a:t>
            </a:r>
            <a:r>
              <a:rPr lang="uk-UA" altLang="ru-RU" sz="2400">
                <a:solidFill>
                  <a:srgbClr val="1C5A97"/>
                </a:solidFill>
              </a:rPr>
              <a:t>14 червня 2017 р.</a:t>
            </a:r>
            <a:endParaRPr lang="ru-RU" altLang="ru-RU" sz="2400">
              <a:solidFill>
                <a:srgbClr val="1C5A9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Найактивнiшi_шко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33861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Найактивніші шко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688" y="457200"/>
            <a:ext cx="3389312" cy="64008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219200"/>
            <a:ext cx="3352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Наша школа </a:t>
            </a:r>
            <a:b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у п</a:t>
            </a:r>
            <a:r>
              <a:rPr lang="en-US" altLang="ru-RU" sz="2800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ятірці найактивніших шкіл України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400">
                <a:solidFill>
                  <a:srgbClr val="1C5A97"/>
                </a:solidFill>
              </a:rPr>
              <a:t/>
            </a:r>
            <a:br>
              <a:rPr lang="uk-UA" altLang="ru-RU" sz="2400">
                <a:solidFill>
                  <a:srgbClr val="1C5A97"/>
                </a:solidFill>
              </a:rPr>
            </a:br>
            <a:r>
              <a:rPr lang="uk-UA" altLang="ru-RU" sz="2400">
                <a:solidFill>
                  <a:srgbClr val="1C5A97"/>
                </a:solidFill>
              </a:rPr>
              <a:t>1</a:t>
            </a:r>
            <a:r>
              <a:rPr lang="ru-RU" altLang="ru-RU" sz="2400">
                <a:solidFill>
                  <a:srgbClr val="1C5A97"/>
                </a:solidFill>
              </a:rPr>
              <a:t>4 червня </a:t>
            </a:r>
            <a:r>
              <a:rPr lang="uk-UA" altLang="ru-RU" sz="2400">
                <a:solidFill>
                  <a:srgbClr val="1C5A97"/>
                </a:solidFill>
              </a:rPr>
              <a:t>2017 року</a:t>
            </a:r>
            <a:r>
              <a:rPr lang="ru-RU" altLang="ru-RU" sz="3200">
                <a:solidFill>
                  <a:srgbClr val="1C5A97"/>
                </a:solidFill>
              </a:rPr>
              <a:t/>
            </a:r>
            <a:br>
              <a:rPr lang="ru-RU" altLang="ru-RU" sz="3200">
                <a:solidFill>
                  <a:srgbClr val="1C5A97"/>
                </a:solidFill>
              </a:rPr>
            </a:br>
            <a:endParaRPr lang="ru-RU" altLang="ru-RU" sz="3200">
              <a:solidFill>
                <a:srgbClr val="1C5A97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400">
                <a:solidFill>
                  <a:srgbClr val="1C5A97"/>
                </a:solidFill>
              </a:rPr>
              <a:t/>
            </a:r>
            <a:br>
              <a:rPr lang="uk-UA" altLang="ru-RU" sz="2400">
                <a:solidFill>
                  <a:srgbClr val="1C5A97"/>
                </a:solidFill>
              </a:rPr>
            </a:br>
            <a:r>
              <a:rPr lang="uk-UA" altLang="ru-RU" sz="2400">
                <a:solidFill>
                  <a:srgbClr val="1C5A97"/>
                </a:solidFill>
              </a:rPr>
              <a:t>1</a:t>
            </a:r>
            <a:r>
              <a:rPr lang="ru-RU" altLang="ru-RU" sz="2400">
                <a:solidFill>
                  <a:srgbClr val="1C5A97"/>
                </a:solidFill>
              </a:rPr>
              <a:t>8 лютого </a:t>
            </a:r>
            <a:r>
              <a:rPr lang="uk-UA" altLang="ru-RU" sz="2400">
                <a:solidFill>
                  <a:srgbClr val="1C5A97"/>
                </a:solidFill>
              </a:rPr>
              <a:t>2017 року</a:t>
            </a:r>
            <a:r>
              <a:rPr lang="ru-RU" altLang="ru-RU" sz="3200">
                <a:solidFill>
                  <a:srgbClr val="1C5A97"/>
                </a:solidFill>
              </a:rPr>
              <a:t/>
            </a:r>
            <a:br>
              <a:rPr lang="ru-RU" altLang="ru-RU" sz="3200">
                <a:solidFill>
                  <a:srgbClr val="1C5A97"/>
                </a:solidFill>
              </a:rPr>
            </a:br>
            <a:endParaRPr lang="ru-RU" altLang="ru-RU" sz="3200">
              <a:solidFill>
                <a:srgbClr val="1C5A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1275"/>
            <a:ext cx="9144000" cy="68167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Історія набраних бал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609600"/>
            <a:ext cx="9105900" cy="519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276600" y="9906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400">
                <a:solidFill>
                  <a:srgbClr val="1C5A97"/>
                </a:solidFill>
              </a:rPr>
              <a:t/>
            </a:r>
            <a:br>
              <a:rPr lang="uk-UA" altLang="ru-RU" sz="2400">
                <a:solidFill>
                  <a:srgbClr val="1C5A97"/>
                </a:solidFill>
              </a:rPr>
            </a:br>
            <a:r>
              <a:rPr lang="uk-UA" altLang="ru-RU" sz="2400">
                <a:solidFill>
                  <a:srgbClr val="1C5A97"/>
                </a:solidFill>
              </a:rPr>
              <a:t>1</a:t>
            </a:r>
            <a:r>
              <a:rPr lang="ru-RU" altLang="ru-RU" sz="2400">
                <a:solidFill>
                  <a:srgbClr val="1C5A97"/>
                </a:solidFill>
              </a:rPr>
              <a:t>4 червня </a:t>
            </a:r>
            <a:r>
              <a:rPr lang="uk-UA" altLang="ru-RU" sz="2400">
                <a:solidFill>
                  <a:srgbClr val="1C5A97"/>
                </a:solidFill>
              </a:rPr>
              <a:t>2017 року</a:t>
            </a:r>
            <a:r>
              <a:rPr lang="ru-RU" altLang="ru-RU" sz="3200">
                <a:solidFill>
                  <a:srgbClr val="1C5A97"/>
                </a:solidFill>
              </a:rPr>
              <a:t/>
            </a:r>
            <a:br>
              <a:rPr lang="ru-RU" altLang="ru-RU" sz="3200">
                <a:solidFill>
                  <a:srgbClr val="1C5A97"/>
                </a:solidFill>
              </a:rPr>
            </a:br>
            <a:endParaRPr lang="ru-RU" altLang="ru-RU" sz="3200">
              <a:solidFill>
                <a:srgbClr val="1C5A97"/>
              </a:solidFill>
            </a:endParaRPr>
          </a:p>
        </p:txBody>
      </p:sp>
      <p:pic>
        <p:nvPicPr>
          <p:cNvPr id="40963" name="Picture 3" descr="Перша сторінка"/>
          <p:cNvPicPr>
            <a:picLocks noChangeAspect="1" noChangeArrowheads="1"/>
          </p:cNvPicPr>
          <p:nvPr/>
        </p:nvPicPr>
        <p:blipFill>
          <a:blip r:embed="rId2" cstate="print"/>
          <a:srcRect r="79402" b="57576"/>
          <a:stretch>
            <a:fillRect/>
          </a:stretch>
        </p:blipFill>
        <p:spPr bwMode="auto">
          <a:xfrm>
            <a:off x="0" y="0"/>
            <a:ext cx="2362200" cy="2133600"/>
          </a:xfrm>
          <a:prstGeom prst="rect">
            <a:avLst/>
          </a:prstGeom>
          <a:noFill/>
        </p:spPr>
      </p:pic>
      <p:pic>
        <p:nvPicPr>
          <p:cNvPr id="40964" name="Picture 4" descr="рейтинг школи"/>
          <p:cNvPicPr>
            <a:picLocks noChangeAspect="1" noChangeArrowheads="1"/>
          </p:cNvPicPr>
          <p:nvPr/>
        </p:nvPicPr>
        <p:blipFill>
          <a:blip r:embed="rId3" cstate="print"/>
          <a:srcRect r="13333"/>
          <a:stretch>
            <a:fillRect/>
          </a:stretch>
        </p:blipFill>
        <p:spPr bwMode="auto">
          <a:xfrm>
            <a:off x="838200" y="1828800"/>
            <a:ext cx="7924800" cy="467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8" name="Picture 6" descr="Зареєстровані користувач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2700"/>
            <a:ext cx="8724900" cy="6832600"/>
          </a:xfrm>
          <a:prstGeom prst="rect">
            <a:avLst/>
          </a:prstGeom>
          <a:noFill/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400">
                <a:solidFill>
                  <a:srgbClr val="1C5A97"/>
                </a:solidFill>
              </a:rPr>
              <a:t/>
            </a:r>
            <a:br>
              <a:rPr lang="uk-UA" altLang="ru-RU" sz="2400">
                <a:solidFill>
                  <a:srgbClr val="1C5A97"/>
                </a:solidFill>
              </a:rPr>
            </a:br>
            <a:r>
              <a:rPr lang="uk-UA" altLang="ru-RU" sz="2400">
                <a:solidFill>
                  <a:srgbClr val="1C5A97"/>
                </a:solidFill>
              </a:rPr>
              <a:t>1</a:t>
            </a:r>
            <a:r>
              <a:rPr lang="ru-RU" altLang="ru-RU" sz="2400">
                <a:solidFill>
                  <a:srgbClr val="1C5A97"/>
                </a:solidFill>
              </a:rPr>
              <a:t>4 червня </a:t>
            </a:r>
            <a:r>
              <a:rPr lang="uk-UA" altLang="ru-RU" sz="2400">
                <a:solidFill>
                  <a:srgbClr val="1C5A97"/>
                </a:solidFill>
              </a:rPr>
              <a:t>2017 року</a:t>
            </a:r>
            <a:r>
              <a:rPr lang="ru-RU" altLang="ru-RU" sz="3200">
                <a:solidFill>
                  <a:srgbClr val="1C5A97"/>
                </a:solidFill>
              </a:rPr>
              <a:t/>
            </a:r>
            <a:br>
              <a:rPr lang="ru-RU" altLang="ru-RU" sz="3200">
                <a:solidFill>
                  <a:srgbClr val="1C5A97"/>
                </a:solidFill>
              </a:rPr>
            </a:br>
            <a:endParaRPr lang="ru-RU" altLang="ru-RU" sz="3200">
              <a:solidFill>
                <a:srgbClr val="1C5A9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yaklas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77788"/>
            <a:ext cx="5191125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Аліна Пашк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799263"/>
          </a:xfrm>
          <a:prstGeom prst="rect">
            <a:avLst/>
          </a:prstGeom>
          <a:noFill/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7162800" y="44958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Лідери серед учнів школи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Давид Леоновець 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248650" cy="6391275"/>
          </a:xfrm>
          <a:prstGeom prst="rect">
            <a:avLst/>
          </a:prstGeom>
          <a:noFill/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7391400" y="38862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Лідери серед учнів школи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Лев Павел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731000"/>
          </a:xfrm>
          <a:prstGeom prst="rect">
            <a:avLst/>
          </a:prstGeom>
          <a:noFill/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162800" y="40386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Лідери серед учнів школи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Даніл Лис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34350" cy="6394450"/>
          </a:xfrm>
          <a:prstGeom prst="rect">
            <a:avLst/>
          </a:prstGeom>
          <a:noFill/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162800" y="36576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Лідери серед учнів школи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1988" name="Picture 4" descr="Олександр Сімо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86800" cy="6829425"/>
          </a:xfrm>
          <a:prstGeom prst="rect">
            <a:avLst/>
          </a:prstGeom>
          <a:noFill/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391400" y="51054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Лідери серед учнів школи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Список використаних джерел:</a:t>
            </a:r>
          </a:p>
          <a:p>
            <a:pPr marL="0" indent="0" eaLnBrk="1" hangingPunct="1">
              <a:buFontTx/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uk-UA" sz="2800" dirty="0" smtClean="0"/>
              <a:t>Електронний ресурс </a:t>
            </a:r>
            <a:r>
              <a:rPr lang="uk-UA" sz="2800" dirty="0" smtClean="0">
                <a:hlinkClick r:id="rId2"/>
              </a:rPr>
              <a:t>www.yaklas.com.ua</a:t>
            </a:r>
            <a:endParaRPr lang="uk-UA" sz="2800" dirty="0" smtClean="0"/>
          </a:p>
          <a:p>
            <a:pPr marL="0" indent="0" eaLnBrk="1" hangingPunct="1">
              <a:buFontTx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4" descr="Всi_предмети_Якл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-66675"/>
            <a:ext cx="9305926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Звiт_про_кiл_кiст_"/>
          <p:cNvPicPr>
            <a:picLocks noChangeAspect="1" noChangeArrowheads="1"/>
          </p:cNvPicPr>
          <p:nvPr/>
        </p:nvPicPr>
        <p:blipFill>
          <a:blip r:embed="rId2" cstate="print"/>
          <a:srcRect l="21239" t="8139"/>
          <a:stretch>
            <a:fillRect/>
          </a:stretch>
        </p:blipFill>
        <p:spPr bwMode="auto">
          <a:xfrm>
            <a:off x="152400" y="8382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447800" y="1524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uk-UA" altLang="ru-RU" sz="2800"/>
              <a:t>Створення перевірочних робіт</a:t>
            </a:r>
            <a:r>
              <a:rPr lang="uk-UA" altLang="ru-RU" sz="3200">
                <a:solidFill>
                  <a:schemeClr val="tx2"/>
                </a:solidFill>
              </a:rPr>
              <a:t> </a:t>
            </a:r>
            <a:endParaRPr lang="ru-RU" altLang="ru-RU" sz="3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Сила_тяжiння"/>
          <p:cNvPicPr>
            <a:picLocks noChangeAspect="1" noChangeArrowheads="1"/>
          </p:cNvPicPr>
          <p:nvPr/>
        </p:nvPicPr>
        <p:blipFill>
          <a:blip r:embed="rId2" cstate="print"/>
          <a:srcRect l="20338"/>
          <a:stretch>
            <a:fillRect/>
          </a:stretch>
        </p:blipFill>
        <p:spPr bwMode="auto">
          <a:xfrm>
            <a:off x="41275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114800" y="152400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Виконання </a:t>
            </a:r>
            <a:b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перевірочних робіт</a:t>
            </a:r>
            <a:r>
              <a:rPr lang="uk-UA" alt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altLang="ru-RU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Резул_тати_учнiв_Карiна"/>
          <p:cNvPicPr>
            <a:picLocks noChangeAspect="1" noChangeArrowheads="1"/>
          </p:cNvPicPr>
          <p:nvPr/>
        </p:nvPicPr>
        <p:blipFill>
          <a:blip r:embed="rId2" cstate="print"/>
          <a:srcRect l="20338" t="12547"/>
          <a:stretch>
            <a:fillRect/>
          </a:stretch>
        </p:blipFill>
        <p:spPr bwMode="auto">
          <a:xfrm>
            <a:off x="34925" y="727075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295400" y="-20638"/>
            <a:ext cx="70866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Результати роботи учнів за темами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219200" y="228600"/>
            <a:ext cx="708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Результати роботи учнів за темами</a:t>
            </a:r>
            <a:r>
              <a:rPr lang="uk-UA" alt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altLang="ru-RU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5" name="Picture 5" descr="Резул_тати_учнiв_Давид"/>
          <p:cNvPicPr>
            <a:picLocks noChangeAspect="1" noChangeArrowheads="1"/>
          </p:cNvPicPr>
          <p:nvPr/>
        </p:nvPicPr>
        <p:blipFill>
          <a:blip r:embed="rId2" cstate="print"/>
          <a:srcRect l="20869" t="11954"/>
          <a:stretch>
            <a:fillRect/>
          </a:stretch>
        </p:blipFill>
        <p:spPr bwMode="auto">
          <a:xfrm>
            <a:off x="0" y="1176338"/>
            <a:ext cx="91440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219200" y="228600"/>
            <a:ext cx="708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Результати роботи учнів за темами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 l="20892" t="11993" r="-61" b="-11993"/>
          <a:stretch>
            <a:fillRect/>
          </a:stretch>
        </p:blipFill>
        <p:spPr bwMode="auto">
          <a:xfrm>
            <a:off x="0" y="1143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Тиск_Теорiя_презентацi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5867400" y="914400"/>
            <a:ext cx="3276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dirty="0" smtClean="0">
                <a:solidFill>
                  <a:schemeClr val="accent6">
                    <a:lumMod val="50000"/>
                  </a:schemeClr>
                </a:solidFill>
              </a:rPr>
              <a:t>Тренувальні вправи на </a:t>
            </a:r>
            <a:r>
              <a:rPr lang="uk-UA" alt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ЯКласі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101</Words>
  <Application>Microsoft Office PowerPoint</Application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ЯКлас – допоміжний інструмент у навчальній діяльності при формуванні предметних компетентностей учнів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Топ шкіл станом на  18 лютого 2017 року </vt:lpstr>
      <vt:lpstr>Слайд 13</vt:lpstr>
      <vt:lpstr>Найактивніші класи  станом на 18 лютого 2017 р.</vt:lpstr>
      <vt:lpstr>Слайд 15</vt:lpstr>
      <vt:lpstr>Наша школа  у п’ятірці найактивніших шкіл України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Usr</dc:creator>
  <cp:lastModifiedBy>Usr</cp:lastModifiedBy>
  <cp:revision>16</cp:revision>
  <cp:lastPrinted>1601-01-01T00:00:00Z</cp:lastPrinted>
  <dcterms:created xsi:type="dcterms:W3CDTF">1601-01-01T00:00:00Z</dcterms:created>
  <dcterms:modified xsi:type="dcterms:W3CDTF">2019-09-20T07:01:43Z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