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87854-175F-477B-A595-D494BCDB1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0922" y="516834"/>
            <a:ext cx="7076661" cy="3949147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 </a:t>
            </a:r>
            <a:br>
              <a:rPr lang="uk-UA" dirty="0"/>
            </a:br>
            <a:r>
              <a:rPr lang="uk-UA" dirty="0"/>
              <a:t>                </a:t>
            </a: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dirty="0"/>
              <a:t>                                                     </a:t>
            </a:r>
            <a:br>
              <a:rPr lang="uk-UA" dirty="0"/>
            </a:br>
            <a:r>
              <a:rPr lang="uk-UA" dirty="0"/>
              <a:t> </a:t>
            </a:r>
            <a:br>
              <a:rPr lang="uk-UA" dirty="0"/>
            </a:br>
            <a:r>
              <a:rPr lang="uk-UA" dirty="0"/>
              <a:t> </a:t>
            </a:r>
            <a:br>
              <a:rPr lang="uk-UA" dirty="0"/>
            </a:br>
            <a:endParaRPr lang="uk-UA" sz="22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F7F1721-6990-4F9F-B56D-05AF9345F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7242" y="4465982"/>
            <a:ext cx="8791575" cy="805069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uk-UA" dirty="0"/>
              <a:t>                  </a:t>
            </a:r>
            <a:r>
              <a:rPr lang="uk-UA" b="1" i="1" dirty="0">
                <a:solidFill>
                  <a:schemeClr val="bg1"/>
                </a:solidFill>
              </a:rPr>
              <a:t>Підготувала:</a:t>
            </a: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dirty="0" err="1">
                <a:solidFill>
                  <a:schemeClr val="bg1"/>
                </a:solidFill>
              </a:rPr>
              <a:t>Голоднюк</a:t>
            </a:r>
            <a:r>
              <a:rPr lang="uk-UA" b="1" dirty="0">
                <a:solidFill>
                  <a:schemeClr val="bg1"/>
                </a:solidFill>
              </a:rPr>
              <a:t> Уляна Михайлівна</a:t>
            </a:r>
          </a:p>
          <a:p>
            <a:pPr algn="r"/>
            <a:r>
              <a:rPr lang="uk-UA" b="1" dirty="0">
                <a:solidFill>
                  <a:schemeClr val="bg1"/>
                </a:solidFill>
              </a:rPr>
              <a:t>Педагог-організатор </a:t>
            </a:r>
          </a:p>
          <a:p>
            <a:pPr algn="r"/>
            <a:r>
              <a:rPr lang="uk-UA" b="1" dirty="0">
                <a:solidFill>
                  <a:schemeClr val="bg1"/>
                </a:solidFill>
              </a:rPr>
              <a:t>комунального закладу «</a:t>
            </a:r>
            <a:r>
              <a:rPr lang="uk-UA" b="1" dirty="0" err="1">
                <a:solidFill>
                  <a:schemeClr val="bg1"/>
                </a:solidFill>
              </a:rPr>
              <a:t>золотОніська</a:t>
            </a:r>
            <a:r>
              <a:rPr lang="uk-UA" b="1" dirty="0">
                <a:solidFill>
                  <a:schemeClr val="bg1"/>
                </a:solidFill>
              </a:rPr>
              <a:t> спеціальна школа </a:t>
            </a:r>
            <a:r>
              <a:rPr lang="uk-UA" b="1" dirty="0" err="1">
                <a:solidFill>
                  <a:schemeClr val="bg1"/>
                </a:solidFill>
              </a:rPr>
              <a:t>черкасьКОЇ</a:t>
            </a:r>
            <a:r>
              <a:rPr lang="uk-UA" b="1" dirty="0">
                <a:solidFill>
                  <a:schemeClr val="bg1"/>
                </a:solidFill>
              </a:rPr>
              <a:t> ОБЛАСНОЇ РАДИ»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EEA36A1-CBCD-4086-A9D2-40F3DE98F178}"/>
              </a:ext>
            </a:extLst>
          </p:cNvPr>
          <p:cNvSpPr/>
          <p:nvPr/>
        </p:nvSpPr>
        <p:spPr>
          <a:xfrm>
            <a:off x="2393259" y="397564"/>
            <a:ext cx="87915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dirty="0">
                <a:solidFill>
                  <a:srgbClr val="002060"/>
                </a:solidFill>
                <a:latin typeface="Arial Black" panose="020B0A04020102020204" pitchFamily="34" charset="0"/>
              </a:rPr>
              <a:t>Майстер-клас</a:t>
            </a:r>
            <a:br>
              <a:rPr lang="uk-UA" sz="66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uk-UA" sz="6600" dirty="0">
                <a:solidFill>
                  <a:srgbClr val="002060"/>
                </a:solidFill>
                <a:latin typeface="Arial Black" panose="020B0A04020102020204" pitchFamily="34" charset="0"/>
              </a:rPr>
              <a:t>  «Янголятко»</a:t>
            </a:r>
            <a:br>
              <a:rPr lang="uk-UA" sz="6600" dirty="0">
                <a:latin typeface="Arial Black" panose="020B0A04020102020204" pitchFamily="34" charset="0"/>
              </a:rPr>
            </a:br>
            <a:endParaRPr lang="uk-UA" sz="6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63AC3-4966-4C5A-9BD6-094E841F0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3" y="231914"/>
            <a:ext cx="9806608" cy="149087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Склеюємо 2 малих кружечки із ниткою всередині, </a:t>
            </a:r>
            <a:r>
              <a:rPr lang="uk-UA" sz="2800" b="1" dirty="0" err="1">
                <a:solidFill>
                  <a:schemeClr val="bg1"/>
                </a:solidFill>
              </a:rPr>
              <a:t>залишаЮчи</a:t>
            </a:r>
            <a:r>
              <a:rPr lang="uk-UA" sz="2800" b="1" dirty="0">
                <a:solidFill>
                  <a:schemeClr val="bg1"/>
                </a:solidFill>
              </a:rPr>
              <a:t> внизу посередині між нитками відстань для з’єднання з іншою деталлю</a:t>
            </a:r>
            <a:endParaRPr lang="uk-UA" sz="2800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353B2A35-7C38-4F17-9B09-23AFD9E97B2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r="-12835"/>
          <a:stretch/>
        </p:blipFill>
        <p:spPr bwMode="auto">
          <a:xfrm>
            <a:off x="2888974" y="1961323"/>
            <a:ext cx="7924800" cy="4664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494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B923E-1674-483F-AE3F-E47CFF85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32522"/>
            <a:ext cx="9905998" cy="1364974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>
                <a:solidFill>
                  <a:schemeClr val="bg1"/>
                </a:solidFill>
              </a:rPr>
            </a:br>
            <a:r>
              <a:rPr lang="uk-UA" b="1" dirty="0">
                <a:solidFill>
                  <a:schemeClr val="bg1"/>
                </a:solidFill>
              </a:rPr>
              <a:t>Складаємо великий кружечок у конус, зафіксовуючи тільки верх. Склеюємо накладну деталь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F4F14125-4BD2-43C5-86AF-F611426103D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0"/>
          <a:stretch/>
        </p:blipFill>
        <p:spPr bwMode="auto">
          <a:xfrm>
            <a:off x="2622343" y="1497496"/>
            <a:ext cx="7171014" cy="4890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584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1AD7C-2A74-4D97-9ADB-9E086D98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45775"/>
            <a:ext cx="9905998" cy="1086678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>
                <a:solidFill>
                  <a:schemeClr val="bg1"/>
                </a:solidFill>
              </a:rPr>
            </a:br>
            <a:r>
              <a:rPr lang="uk-UA" b="1" dirty="0">
                <a:solidFill>
                  <a:schemeClr val="bg1"/>
                </a:solidFill>
              </a:rPr>
              <a:t>З</a:t>
            </a:r>
            <a:r>
              <a:rPr lang="ru-RU" b="1" dirty="0">
                <a:solidFill>
                  <a:schemeClr val="bg1"/>
                </a:solidFill>
              </a:rPr>
              <a:t>’</a:t>
            </a:r>
            <a:r>
              <a:rPr lang="uk-UA" b="1" dirty="0" err="1">
                <a:solidFill>
                  <a:schemeClr val="bg1"/>
                </a:solidFill>
              </a:rPr>
              <a:t>єднуємо</a:t>
            </a:r>
            <a:r>
              <a:rPr lang="uk-UA" b="1" dirty="0">
                <a:solidFill>
                  <a:schemeClr val="bg1"/>
                </a:solidFill>
              </a:rPr>
              <a:t> деталі закладаючи нижню деталь у проміжок, який  ми залишали і склеюємо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43CB891-A14E-44D3-93EF-1EB57262005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62" y="1577009"/>
            <a:ext cx="4784034" cy="4465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BE6EFB-88B8-4696-B237-2B658DC2421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7"/>
          <a:stretch/>
        </p:blipFill>
        <p:spPr bwMode="auto">
          <a:xfrm>
            <a:off x="6149041" y="1520687"/>
            <a:ext cx="4898370" cy="4465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708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CA1F8-8E38-4976-A107-868EBA03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5530"/>
            <a:ext cx="9905998" cy="137822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</a:t>
            </a:r>
            <a:r>
              <a:rPr lang="ru-RU" b="1" dirty="0">
                <a:solidFill>
                  <a:schemeClr val="bg1"/>
                </a:solidFill>
              </a:rPr>
              <a:t>к</a:t>
            </a:r>
            <a:r>
              <a:rPr lang="uk-UA" b="1" dirty="0" err="1">
                <a:solidFill>
                  <a:schemeClr val="bg1"/>
                </a:solidFill>
              </a:rPr>
              <a:t>леюємо</a:t>
            </a:r>
            <a:r>
              <a:rPr lang="uk-UA" b="1" dirty="0">
                <a:solidFill>
                  <a:schemeClr val="bg1"/>
                </a:solidFill>
              </a:rPr>
              <a:t> крила і прикріплюємо до </a:t>
            </a:r>
            <a:br>
              <a:rPr lang="uk-UA" b="1" dirty="0">
                <a:solidFill>
                  <a:schemeClr val="bg1"/>
                </a:solidFill>
              </a:rPr>
            </a:br>
            <a:r>
              <a:rPr lang="uk-UA" b="1" dirty="0">
                <a:solidFill>
                  <a:schemeClr val="bg1"/>
                </a:solidFill>
              </a:rPr>
              <a:t>ОСНОВНОЇ </a:t>
            </a:r>
            <a:r>
              <a:rPr lang="uk-UA" b="1" dirty="0" err="1">
                <a:solidFill>
                  <a:schemeClr val="bg1"/>
                </a:solidFill>
              </a:rPr>
              <a:t>деталІ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3184F119-B8E9-43E1-AA39-5097CDCB136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6" b="7075"/>
          <a:stretch/>
        </p:blipFill>
        <p:spPr bwMode="auto">
          <a:xfrm>
            <a:off x="2358887" y="1232452"/>
            <a:ext cx="7739270" cy="5181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3020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E0345-B3D6-415F-9D10-8916C4C5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6018"/>
            <a:ext cx="9905998" cy="139148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Використовуємо кольорові олівці для завершення роботи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C7B341FF-44AF-415B-9755-01DEB3712B1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1" r="9703"/>
          <a:stretch/>
        </p:blipFill>
        <p:spPr bwMode="auto">
          <a:xfrm>
            <a:off x="2324168" y="1113183"/>
            <a:ext cx="7540487" cy="5473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598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81C3D-555C-4969-A349-798B2F10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239028" cy="1895061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Малюємо риси обличчя кольоровими олівцями</a:t>
            </a: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EADBE23-2AE9-41F6-BCB1-F3BBE232913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88" y="1417982"/>
            <a:ext cx="9488556" cy="5221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970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ADA42-8BCC-4425-B2C9-273A782BF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5530"/>
            <a:ext cx="9905998" cy="530087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>
                <a:solidFill>
                  <a:schemeClr val="bg1"/>
                </a:solidFill>
              </a:rPr>
            </a:br>
            <a:r>
              <a:rPr lang="uk-UA" b="1" dirty="0" err="1">
                <a:solidFill>
                  <a:schemeClr val="bg1"/>
                </a:solidFill>
              </a:rPr>
              <a:t>СуВЕНІР</a:t>
            </a:r>
            <a:r>
              <a:rPr lang="uk-UA" b="1" dirty="0">
                <a:solidFill>
                  <a:schemeClr val="bg1"/>
                </a:solidFill>
              </a:rPr>
              <a:t> ГОТОВИЙ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68237A2-EDB2-497C-98AC-9431840FDE5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44958" y="201824"/>
            <a:ext cx="5784027" cy="6811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072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7599B-870A-4EFF-BB37-FE72C4C6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"/>
            <a:ext cx="9905998" cy="728870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>
                <a:solidFill>
                  <a:schemeClr val="bg1"/>
                </a:solidFill>
              </a:rPr>
            </a:br>
            <a:br>
              <a:rPr lang="uk-UA" b="1" dirty="0">
                <a:solidFill>
                  <a:schemeClr val="bg1"/>
                </a:solidFill>
              </a:rPr>
            </a:br>
            <a:r>
              <a:rPr lang="uk-UA" b="1" dirty="0">
                <a:solidFill>
                  <a:schemeClr val="bg1"/>
                </a:solidFill>
              </a:rPr>
              <a:t>Список використаних джерел: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0DFD78E-CB0F-473E-B936-A5AF24BF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980662"/>
            <a:ext cx="9905999" cy="536713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uk-UA" sz="6400" b="1" dirty="0">
                <a:solidFill>
                  <a:schemeClr val="bg1"/>
                </a:solidFill>
              </a:rPr>
              <a:t>1. https://vseosvita.ua/library/prezentacia-tema-zginanna-i-skladanna-paperu-vigotovlenna-listivki-angolatko-76566.html</a:t>
            </a:r>
          </a:p>
          <a:p>
            <a:pPr>
              <a:lnSpc>
                <a:spcPct val="170000"/>
              </a:lnSpc>
            </a:pPr>
            <a:r>
              <a:rPr lang="uk-UA" sz="6400" b="1" dirty="0">
                <a:solidFill>
                  <a:schemeClr val="bg1"/>
                </a:solidFill>
              </a:rPr>
              <a:t>2.  Навчальна програма з трудового навчання для 5-7 класів спеціальних загальноосвітніх навчальних закладів для розумово відсталих дітей. Швейна справа. Київ - 2015.</a:t>
            </a:r>
          </a:p>
          <a:p>
            <a:pPr>
              <a:lnSpc>
                <a:spcPct val="170000"/>
              </a:lnSpc>
            </a:pPr>
            <a:r>
              <a:rPr lang="uk-UA" sz="6400" b="1" dirty="0">
                <a:solidFill>
                  <a:schemeClr val="bg1"/>
                </a:solidFill>
              </a:rPr>
              <a:t>3. https://vseosvita.ua/library/konspekt-uroku-z-trudovogo-navcanna-u-5-klasi-vigotovlenna-ploskih-ta-obemnih-alinkovih-prikras-z-paperu-dla-ditej-z-osoblivimi-osvitnimi-potrebami-222411.html</a:t>
            </a:r>
          </a:p>
          <a:p>
            <a:pPr>
              <a:lnSpc>
                <a:spcPct val="170000"/>
              </a:lnSpc>
            </a:pPr>
            <a:r>
              <a:rPr lang="uk-UA" sz="6400" b="1" dirty="0">
                <a:solidFill>
                  <a:schemeClr val="bg1"/>
                </a:solidFill>
              </a:rPr>
              <a:t>4.  Н.А. Горошок. Трудове навчання: </a:t>
            </a:r>
            <a:r>
              <a:rPr lang="uk-UA" sz="6400" b="1" dirty="0" err="1">
                <a:solidFill>
                  <a:schemeClr val="bg1"/>
                </a:solidFill>
              </a:rPr>
              <a:t>Навч</a:t>
            </a:r>
            <a:r>
              <a:rPr lang="uk-UA" sz="6400" b="1" dirty="0">
                <a:solidFill>
                  <a:schemeClr val="bg1"/>
                </a:solidFill>
              </a:rPr>
              <a:t>. альбом-посібник. 4 клас. – Х.: Країна </a:t>
            </a:r>
            <a:r>
              <a:rPr lang="uk-UA" sz="6400" b="1" dirty="0" err="1">
                <a:solidFill>
                  <a:schemeClr val="bg1"/>
                </a:solidFill>
              </a:rPr>
              <a:t>мрій</a:t>
            </a:r>
            <a:r>
              <a:rPr lang="uk-UA" sz="6400" b="1" baseline="30000" dirty="0" err="1">
                <a:solidFill>
                  <a:schemeClr val="bg1"/>
                </a:solidFill>
              </a:rPr>
              <a:t>тм</a:t>
            </a:r>
            <a:r>
              <a:rPr lang="uk-UA" sz="6400" b="1" dirty="0">
                <a:solidFill>
                  <a:schemeClr val="bg1"/>
                </a:solidFill>
              </a:rPr>
              <a:t>, 2010.- 72 с. +8 с. додатків.</a:t>
            </a:r>
          </a:p>
          <a:p>
            <a:pPr>
              <a:lnSpc>
                <a:spcPct val="170000"/>
              </a:lnSpc>
            </a:pPr>
            <a:r>
              <a:rPr lang="uk-UA" sz="6400" b="1" dirty="0">
                <a:solidFill>
                  <a:schemeClr val="bg1"/>
                </a:solidFill>
              </a:rPr>
              <a:t>5. В. Хорунжий, Л. </a:t>
            </a:r>
            <a:r>
              <a:rPr lang="uk-UA" sz="6400" b="1" dirty="0" err="1">
                <a:solidFill>
                  <a:schemeClr val="bg1"/>
                </a:solidFill>
              </a:rPr>
              <a:t>Масевич</a:t>
            </a:r>
            <a:r>
              <a:rPr lang="uk-UA" sz="6400" b="1" dirty="0">
                <a:solidFill>
                  <a:schemeClr val="bg1"/>
                </a:solidFill>
              </a:rPr>
              <a:t>. </a:t>
            </a:r>
            <a:r>
              <a:rPr lang="uk-UA" sz="6400" b="1" dirty="0" err="1">
                <a:solidFill>
                  <a:schemeClr val="bg1"/>
                </a:solidFill>
              </a:rPr>
              <a:t>Уроки</a:t>
            </a:r>
            <a:r>
              <a:rPr lang="uk-UA" sz="6400" b="1" dirty="0">
                <a:solidFill>
                  <a:schemeClr val="bg1"/>
                </a:solidFill>
              </a:rPr>
              <a:t> трудового навчання. 2-й (1-й) </a:t>
            </a:r>
            <a:r>
              <a:rPr lang="uk-UA" sz="6400" b="1" dirty="0" err="1">
                <a:solidFill>
                  <a:schemeClr val="bg1"/>
                </a:solidFill>
              </a:rPr>
              <a:t>кл</a:t>
            </a:r>
            <a:r>
              <a:rPr lang="uk-UA" sz="6400" b="1" dirty="0">
                <a:solidFill>
                  <a:schemeClr val="bg1"/>
                </a:solidFill>
              </a:rPr>
              <a:t>.: Методичний посібник.- Запоріжжя: Просвіта, 2003.- 108 с.</a:t>
            </a:r>
          </a:p>
          <a:p>
            <a:pPr>
              <a:lnSpc>
                <a:spcPct val="170000"/>
              </a:lnSpc>
            </a:pPr>
            <a:r>
              <a:rPr lang="uk-UA" sz="6400" b="1" dirty="0">
                <a:solidFill>
                  <a:schemeClr val="bg1"/>
                </a:solidFill>
              </a:rPr>
              <a:t>6. Трудове навчання. Альбом-посібник «Майстер Саморобко» для 4 класу / Бровченко А.В.,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uk-UA" sz="6400" b="1" dirty="0">
                <a:solidFill>
                  <a:schemeClr val="bg1"/>
                </a:solidFill>
              </a:rPr>
              <a:t> </a:t>
            </a:r>
            <a:r>
              <a:rPr lang="uk-UA" sz="6400" b="1" dirty="0" err="1">
                <a:solidFill>
                  <a:schemeClr val="bg1"/>
                </a:solidFill>
              </a:rPr>
              <a:t>Копитіна</a:t>
            </a:r>
            <a:r>
              <a:rPr lang="uk-UA" sz="6400" b="1" dirty="0">
                <a:solidFill>
                  <a:schemeClr val="bg1"/>
                </a:solidFill>
              </a:rPr>
              <a:t> Н.Ф. – Тернопіль : Підручники і посібники, 2018. – 56 с.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uk-UA" sz="3200" b="1" dirty="0">
                <a:solidFill>
                  <a:schemeClr val="bg1"/>
                </a:solidFill>
              </a:rPr>
              <a:t>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772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170B71-CC15-43D2-B9F8-00E99A44C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436" y="583096"/>
            <a:ext cx="9920976" cy="5208105"/>
          </a:xfrm>
        </p:spPr>
        <p:txBody>
          <a:bodyPr/>
          <a:lstStyle/>
          <a:p>
            <a:pPr marL="0" indent="0" algn="just">
              <a:buNone/>
            </a:pPr>
            <a:r>
              <a:rPr lang="uk-UA" sz="3200" b="1" dirty="0">
                <a:solidFill>
                  <a:schemeClr val="bg1"/>
                </a:solidFill>
              </a:rPr>
              <a:t>	Янголятко</a:t>
            </a:r>
            <a:r>
              <a:rPr lang="uk-UA" sz="3200" dirty="0">
                <a:solidFill>
                  <a:schemeClr val="bg1"/>
                </a:solidFill>
              </a:rPr>
              <a:t> – сувенір, який можна використовувати як ялинкову прикрасу і як подарунок. Призначено для використання в позаурочний час, під час занять гурткової роботи із учнями з особливими освітніми потребами.  </a:t>
            </a:r>
          </a:p>
          <a:p>
            <a:pPr marL="0" indent="0" algn="just">
              <a:buNone/>
            </a:pPr>
            <a:r>
              <a:rPr lang="uk-UA" sz="3200" dirty="0">
                <a:solidFill>
                  <a:schemeClr val="bg1"/>
                </a:solidFill>
              </a:rPr>
              <a:t> Легко і просто виготовляється.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795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58AEF2-F8A8-4804-BEA0-D5EE74605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51790"/>
            <a:ext cx="9905999" cy="5658679"/>
          </a:xfrm>
        </p:spPr>
        <p:txBody>
          <a:bodyPr>
            <a:normAutofit/>
          </a:bodyPr>
          <a:lstStyle/>
          <a:p>
            <a:pPr algn="just"/>
            <a:r>
              <a:rPr lang="uk-UA" b="1" dirty="0">
                <a:solidFill>
                  <a:schemeClr val="bg1"/>
                </a:solidFill>
              </a:rPr>
              <a:t>Мета:</a:t>
            </a:r>
            <a:r>
              <a:rPr lang="uk-UA" dirty="0">
                <a:solidFill>
                  <a:schemeClr val="bg1"/>
                </a:solidFill>
              </a:rPr>
              <a:t> удосконалювати в учнів вміння та навички роботи з папером, ножицями, клеєм; навчити виготовляти об’ємні ялинкові прикраси з паперу; дотримуватися послідовності виконаних дій, закріпити знання з правил безпечної праці; розвивати в учнів творчі здібності, увагу, мислення, пам’ять,  просторову уяву; формувати культуру мовлення, коригувати вимову; виховувати бажання доводити розпочату роботу до кінця.</a:t>
            </a:r>
          </a:p>
          <a:p>
            <a:pPr algn="just"/>
            <a:r>
              <a:rPr lang="uk-UA" b="1" dirty="0">
                <a:solidFill>
                  <a:schemeClr val="bg1"/>
                </a:solidFill>
              </a:rPr>
              <a:t>Обладнання:</a:t>
            </a:r>
            <a:r>
              <a:rPr lang="uk-UA" dirty="0">
                <a:solidFill>
                  <a:schemeClr val="bg1"/>
                </a:solidFill>
              </a:rPr>
              <a:t> аркуш білого паперу формат А-4, нитка білого кольору, довжиною 20 см, клей ПВА, циркуль, лінійка, простий олівець, кольорові олівці, ножиці.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70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97AFFC5-8EAD-4763-986E-336DB6178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675861"/>
            <a:ext cx="8791575" cy="531412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Правила безпеки під час роботи з ножицями та циркулем</a:t>
            </a:r>
          </a:p>
          <a:p>
            <a:pPr lvl="0"/>
            <a:r>
              <a:rPr lang="uk-UA" dirty="0">
                <a:solidFill>
                  <a:schemeClr val="bg1"/>
                </a:solidFill>
              </a:rPr>
              <a:t>1. Працюй тільки справними інструментами.</a:t>
            </a:r>
          </a:p>
          <a:p>
            <a:pPr lvl="0"/>
            <a:r>
              <a:rPr lang="uk-UA" dirty="0">
                <a:solidFill>
                  <a:schemeClr val="bg1"/>
                </a:solidFill>
              </a:rPr>
              <a:t>2. Користуйся ножицями із заокругленими кінцями.</a:t>
            </a:r>
          </a:p>
          <a:p>
            <a:pPr lvl="0"/>
            <a:r>
              <a:rPr lang="uk-UA" dirty="0">
                <a:solidFill>
                  <a:schemeClr val="bg1"/>
                </a:solidFill>
              </a:rPr>
              <a:t>3. Не тримай ножиці кінцями догори.</a:t>
            </a:r>
          </a:p>
          <a:p>
            <a:pPr lvl="0"/>
            <a:r>
              <a:rPr lang="uk-UA" dirty="0">
                <a:solidFill>
                  <a:schemeClr val="bg1"/>
                </a:solidFill>
              </a:rPr>
              <a:t>4. </a:t>
            </a:r>
            <a:r>
              <a:rPr lang="uk-UA" dirty="0" err="1">
                <a:solidFill>
                  <a:schemeClr val="bg1"/>
                </a:solidFill>
              </a:rPr>
              <a:t>Передавай</a:t>
            </a:r>
            <a:r>
              <a:rPr lang="uk-UA" dirty="0">
                <a:solidFill>
                  <a:schemeClr val="bg1"/>
                </a:solidFill>
              </a:rPr>
              <a:t> ножиці лише в закритому вигляді, кільцями вперед.</a:t>
            </a:r>
          </a:p>
          <a:p>
            <a:pPr lvl="0"/>
            <a:r>
              <a:rPr lang="uk-UA" dirty="0">
                <a:solidFill>
                  <a:schemeClr val="bg1"/>
                </a:solidFill>
              </a:rPr>
              <a:t>5. Не ріж ножицями на ходу і не підходь до товариша під час різання.</a:t>
            </a:r>
          </a:p>
          <a:p>
            <a:pPr lvl="0"/>
            <a:r>
              <a:rPr lang="uk-UA" dirty="0">
                <a:solidFill>
                  <a:schemeClr val="bg1"/>
                </a:solidFill>
              </a:rPr>
              <a:t>6. Не працюй тупими ножицями і ножицями з послабленим з</a:t>
            </a:r>
            <a:r>
              <a:rPr lang="ru-RU" dirty="0">
                <a:solidFill>
                  <a:schemeClr val="bg1"/>
                </a:solidFill>
              </a:rPr>
              <a:t>’</a:t>
            </a:r>
            <a:r>
              <a:rPr lang="ru-RU" dirty="0" err="1">
                <a:solidFill>
                  <a:schemeClr val="bg1"/>
                </a:solidFill>
              </a:rPr>
              <a:t>єднанням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  <a:p>
            <a:pPr lvl="0"/>
            <a:r>
              <a:rPr lang="uk-UA" dirty="0">
                <a:solidFill>
                  <a:schemeClr val="bg1"/>
                </a:solidFill>
              </a:rPr>
              <a:t>7. Клади ножиці на стіл так, щоб вони не виступали за його край і не залишай їх розкритими.</a:t>
            </a:r>
          </a:p>
          <a:p>
            <a:pPr lvl="0"/>
            <a:r>
              <a:rPr lang="uk-UA" dirty="0">
                <a:solidFill>
                  <a:schemeClr val="bg1"/>
                </a:solidFill>
              </a:rPr>
              <a:t>8. Під час роботи з ножицями уважно стеж за лінією розрізу і притримай матеріал лівою рукою так, щоб пальці були якнайдалі від леза.</a:t>
            </a:r>
          </a:p>
          <a:p>
            <a:pPr lvl="0"/>
            <a:r>
              <a:rPr lang="uk-UA" dirty="0">
                <a:solidFill>
                  <a:schemeClr val="bg1"/>
                </a:solidFill>
              </a:rPr>
              <a:t>9. Подаючи циркуль, тримай його голкою до себе.</a:t>
            </a:r>
          </a:p>
          <a:p>
            <a:pPr lvl="0"/>
            <a:r>
              <a:rPr lang="uk-UA" dirty="0">
                <a:solidFill>
                  <a:schemeClr val="bg1"/>
                </a:solidFill>
              </a:rPr>
              <a:t> 10. Використовуй інструменти за призначенням.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97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95DA3-7E46-49DC-BFFF-FA491672E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Приладдя, які потрібні для роботи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9313376-C0DD-46B1-B52A-0FE43912CBA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52" y="1669774"/>
            <a:ext cx="7593496" cy="4569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88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56216-15A8-4EDD-9BF1-53208EE67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18052"/>
            <a:ext cx="9905998" cy="140473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Малюємо 2 кола, діаметром 12 см і</a:t>
            </a:r>
            <a:br>
              <a:rPr lang="uk-UA" b="1" dirty="0">
                <a:solidFill>
                  <a:schemeClr val="bg1"/>
                </a:solidFill>
              </a:rPr>
            </a:br>
            <a:r>
              <a:rPr lang="uk-UA" b="1" dirty="0">
                <a:solidFill>
                  <a:schemeClr val="bg1"/>
                </a:solidFill>
              </a:rPr>
              <a:t> 2 кола, діаметром 5 см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EFA9890A-F274-4291-A9F9-F6857A4D8C5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70" y="1823387"/>
            <a:ext cx="8521147" cy="4537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53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92688-16FC-463F-8765-E02C6639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Вирізаємо кружечки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6E9C224D-583F-4146-B4DB-3B89F8327DB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 t="9680" r="9687" b="3468"/>
          <a:stretch/>
        </p:blipFill>
        <p:spPr bwMode="auto">
          <a:xfrm rot="16200000">
            <a:off x="3452192" y="298173"/>
            <a:ext cx="5102087" cy="73682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7769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81552-F2B6-4D37-97C1-A1D12646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Один кружечок діаметром 12 см розрізаємо на 2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рівні</a:t>
            </a:r>
            <a:r>
              <a:rPr lang="uk-UA" b="1" dirty="0">
                <a:solidFill>
                  <a:schemeClr val="bg1"/>
                </a:solidFill>
              </a:rPr>
              <a:t> частини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E770813-52DD-479F-BB6C-1586558FB5E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84" y="1683026"/>
            <a:ext cx="7792277" cy="4704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81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E42DB-8DDB-413B-B1E1-B8CBC9037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Отримали 1 великий кружечок, 2 малих і</a:t>
            </a:r>
            <a:br>
              <a:rPr lang="uk-UA" b="1" dirty="0">
                <a:solidFill>
                  <a:schemeClr val="bg1"/>
                </a:solidFill>
              </a:rPr>
            </a:br>
            <a:r>
              <a:rPr lang="uk-UA" b="1" dirty="0">
                <a:solidFill>
                  <a:schemeClr val="bg1"/>
                </a:solidFill>
              </a:rPr>
              <a:t> 2 </a:t>
            </a:r>
            <a:r>
              <a:rPr lang="uk-UA" b="1" dirty="0" err="1">
                <a:solidFill>
                  <a:schemeClr val="bg1"/>
                </a:solidFill>
              </a:rPr>
              <a:t>детАлі</a:t>
            </a:r>
            <a:r>
              <a:rPr lang="uk-UA" b="1" dirty="0">
                <a:solidFill>
                  <a:schemeClr val="bg1"/>
                </a:solidFill>
              </a:rPr>
              <a:t> (половинки)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A4A4EE1D-594F-4856-8C6D-DFEB74B2A08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r="8599"/>
          <a:stretch/>
        </p:blipFill>
        <p:spPr bwMode="auto">
          <a:xfrm>
            <a:off x="2266121" y="1842052"/>
            <a:ext cx="7540487" cy="4532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418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хема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TM04033919[[fn=Схема]]</Template>
  <TotalTime>46</TotalTime>
  <Words>619</Words>
  <Application>Microsoft Office PowerPoint</Application>
  <PresentationFormat>Широкий екран</PresentationFormat>
  <Paragraphs>41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Tw Cen MT</vt:lpstr>
      <vt:lpstr>Схема</vt:lpstr>
      <vt:lpstr>                                                                                         </vt:lpstr>
      <vt:lpstr>Презентація PowerPoint</vt:lpstr>
      <vt:lpstr>Презентація PowerPoint</vt:lpstr>
      <vt:lpstr>Презентація PowerPoint</vt:lpstr>
      <vt:lpstr>Приладдя, які потрібні для роботи </vt:lpstr>
      <vt:lpstr>Малюємо 2 кола, діаметром 12 см і  2 кола, діаметром 5 см </vt:lpstr>
      <vt:lpstr>Вирізаємо кружечки </vt:lpstr>
      <vt:lpstr>Один кружечок діаметром 12 см розрізаємо на 2 рівні частини </vt:lpstr>
      <vt:lpstr>Отримали 1 великий кружечок, 2 малих і  2 детАлі (половинки) </vt:lpstr>
      <vt:lpstr>Склеюємо 2 малих кружечки із ниткою всередині, залишаЮчи внизу посередині між нитками відстань для з’єднання з іншою деталлю</vt:lpstr>
      <vt:lpstr> Складаємо великий кружечок у конус, зафіксовуючи тільки верх. Склеюємо накладну деталь </vt:lpstr>
      <vt:lpstr> З’єднуємо деталі закладаючи нижню деталь у проміжок, який  ми залишали і склеюємо </vt:lpstr>
      <vt:lpstr>Склеюємо крила і прикріплюємо до  ОСНОВНОЇ деталІ </vt:lpstr>
      <vt:lpstr>Використовуємо кольорові олівці для завершення роботи </vt:lpstr>
      <vt:lpstr>Малюємо риси обличчя кольоровими олівцями</vt:lpstr>
      <vt:lpstr> СуВЕНІР ГОТОВИЙ </vt:lpstr>
      <vt:lpstr>  Список використаних джерел: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                                                                                 </dc:title>
  <dc:creator>ULIANA</dc:creator>
  <cp:lastModifiedBy>ULIANA</cp:lastModifiedBy>
  <cp:revision>2</cp:revision>
  <dcterms:created xsi:type="dcterms:W3CDTF">2022-10-10T14:32:51Z</dcterms:created>
  <dcterms:modified xsi:type="dcterms:W3CDTF">2022-10-11T16:18:44Z</dcterms:modified>
</cp:coreProperties>
</file>