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8" autoAdjust="0"/>
    <p:restoredTop sz="94660"/>
  </p:normalViewPr>
  <p:slideViewPr>
    <p:cSldViewPr snapToGrid="0" showGuides="1">
      <p:cViewPr varScale="1">
        <p:scale>
          <a:sx n="72" d="100"/>
          <a:sy n="72" d="100"/>
        </p:scale>
        <p:origin x="45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E729E-0306-4ECE-B5DF-69A7D072600F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67D6A-9186-448C-AB30-5A74A90A5D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381046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E729E-0306-4ECE-B5DF-69A7D072600F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67D6A-9186-448C-AB30-5A74A90A5D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732812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E729E-0306-4ECE-B5DF-69A7D072600F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67D6A-9186-448C-AB30-5A74A90A5D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33511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E729E-0306-4ECE-B5DF-69A7D072600F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67D6A-9186-448C-AB30-5A74A90A5D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259176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E729E-0306-4ECE-B5DF-69A7D072600F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67D6A-9186-448C-AB30-5A74A90A5D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84376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E729E-0306-4ECE-B5DF-69A7D072600F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67D6A-9186-448C-AB30-5A74A90A5D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602277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E729E-0306-4ECE-B5DF-69A7D072600F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67D6A-9186-448C-AB30-5A74A90A5D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435027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E729E-0306-4ECE-B5DF-69A7D072600F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67D6A-9186-448C-AB30-5A74A90A5D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907665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E729E-0306-4ECE-B5DF-69A7D072600F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67D6A-9186-448C-AB30-5A74A90A5D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919629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E729E-0306-4ECE-B5DF-69A7D072600F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67D6A-9186-448C-AB30-5A74A90A5D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360424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E729E-0306-4ECE-B5DF-69A7D072600F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67D6A-9186-448C-AB30-5A74A90A5D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332728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67000"/>
              </a:schemeClr>
            </a:gs>
            <a:gs pos="48000">
              <a:schemeClr val="accent4">
                <a:lumMod val="97000"/>
                <a:lumOff val="3000"/>
              </a:schemeClr>
            </a:gs>
            <a:gs pos="100000">
              <a:schemeClr val="accent4">
                <a:lumMod val="60000"/>
                <a:lumOff val="4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4E729E-0306-4ECE-B5DF-69A7D072600F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67D6A-9186-448C-AB30-5A74A90A5DF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79179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5.xml"/><Relationship Id="rId5" Type="http://schemas.openxmlformats.org/officeDocument/2006/relationships/slide" Target="slide6.xml"/><Relationship Id="rId4" Type="http://schemas.openxmlformats.org/officeDocument/2006/relationships/slide" Target="slide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5" Type="http://schemas.openxmlformats.org/officeDocument/2006/relationships/slide" Target="slide2.xml"/><Relationship Id="rId4" Type="http://schemas.openxmlformats.org/officeDocument/2006/relationships/hyperlink" Target="file:///D:\&#1086;&#1073;&#1084;&#1110;&#1085;%20&#1088;&#1077;&#1095;&#1086;&#1074;&#1080;&#1085;.%20%208%20&#1082;&#1083;&#1072;&#1089;\&#1079;&#1072;&#1075;&#1072;&#1083;&#1100;&#1085;&#1072;%20&#1087;&#1072;&#1087;&#1082;&#1072;\&#1095;&#1072;&#1089;&#1090;&#1080;&#1085;&#1072;%202\&#1076;&#1086;&#1076;&#1072;&#1090;&#1086;&#1082;%20&#1076;&#1086;%20&#1091;&#1088;&#1086;&#1082;&#1091;%201%20&#1086;&#1073;&#1084;&#1110;&#1085;%20&#1088;&#1077;&#1095;&#1086;&#1074;\&#1091;&#1088;&#1086;&#1082;%201.%20&#1086;&#1073;&#1084;&#1110;&#1085;%20&#1088;&#1077;&#1095;.pptx#-1,1,&#1054;&#1073;&#1084;&#1110;&#1085; &#1088;&#1077;&#1095;&#1086;&#1074;&#1080;&#1085; &#1090;&#1072; &#1087;&#1077;&#1088;&#1077;&#1090;&#1074;&#1086;&#1088;&#1077;&#1085;&#1085;&#1103; &#1077;&#1085;&#1077;&#1088;&#1075;&#1110;&#1111; &#1074; &#1086;&#1088;&#1075;&#1072;&#1085;&#1110;&#1079;&#1084;&#1110; &#1083;&#1102;&#1076;&#1080;&#1085;&#1080; &#8211; &#1086;&#1089;&#1085;&#1086;&#1074;&#1085;&#1072; &#1074;&#1083;&#1072;&#1089;&#1090;&#1080;&#1074;&#1110;&#1089;&#1090;&#1100; &#1078;&#1080;&#1074;&#1086;&#1075;&#1086;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Relationship Id="rId6" Type="http://schemas.openxmlformats.org/officeDocument/2006/relationships/hyperlink" Target="file:///D:\&#1086;&#1073;&#1084;&#1110;&#1085;%20&#1088;&#1077;&#1095;&#1086;&#1074;&#1080;&#1085;.%20%208%20&#1082;&#1083;&#1072;&#1089;\&#1079;&#1072;&#1075;&#1072;&#1083;&#1100;&#1085;&#1072;%20&#1087;&#1072;&#1087;&#1082;&#1072;\&#1095;&#1072;&#1089;&#1090;&#1080;&#1085;&#1072;%201\&#1076;&#1086;&#1076;&#1072;&#1090;&#1086;&#1082;%20&#1076;&#1086;%20&#1091;&#1088;&#1086;&#1082;&#1091;%202%20&#1111;&#1078;&#1072;\&#1091;&#1088;&#1086;&#1082;%202.%20&#1111;&#1078;&#1072;.pptx#-1,1,&#1055;&#1088;&#1077;&#1079;&#1077;&#1085;&#1090;&#1072;&#1094;&#1080;&#1103; PowerPoint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file:///D:\&#1086;&#1073;&#1084;&#1110;&#1085;%20&#1088;&#1077;&#1095;&#1086;&#1074;&#1080;&#1085;.%20%208%20&#1082;&#1083;&#1072;&#1089;\&#1079;&#1072;&#1075;&#1072;&#1083;&#1100;&#1085;&#1072;%20&#1087;&#1072;&#1087;&#1082;&#1072;\&#1095;&#1072;&#1089;&#1090;&#1080;&#1085;&#1072;%202\&#1076;&#1086;&#1076;&#1072;&#1090;&#1086;&#1082;%20&#1076;&#1086;%20&#1091;&#1088;&#1086;&#1082;&#1091;%204%20%20&#1090;&#1077;&#1089;&#1090;&#1080;\&#1087;&#1088;&#1086;&#1073;&#1085;&#1110;%20&#1090;&#1077;&#1089;&#1090;&#1080;.pptm#-1,1,&#1055;&#1088;&#1077;&#1079;&#1077;&#1085;&#1090;&#1072;&#1094;&#1080;&#1103; PowerPoint" TargetMode="External"/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file:///D:\&#1086;&#1073;&#1084;&#1110;&#1085;%20&#1088;&#1077;&#1095;&#1086;&#1074;&#1080;&#1085;.%20%208%20&#1082;&#1083;&#1072;&#1089;\&#1079;&#1072;&#1075;&#1072;&#1083;&#1100;&#1085;&#1072;%20&#1087;&#1072;&#1087;&#1082;&#1072;\&#1095;&#1072;&#1089;&#1090;&#1080;&#1085;&#1072;%202\&#1076;&#1086;&#1076;&#1072;&#1090;&#1086;&#1082;%20&#1076;&#1086;%20&#1091;&#1088;&#1086;&#1082;&#1091;%203%20&#1082;&#1074;&#1077;&#1089;&#1090;%201\&#1091;&#1088;&#1086;&#1082;%203.%20&#1082;&#1074;&#1077;&#1089;&#1090;.pptx#-1,1, &#1061;&#1072;&#1088;&#1095;&#1086;&#1074;&#1110; &#1090;&#1072; &#1077;&#1085;&#1077;&#1088;&#1075;&#1077;&#1090;&#1080;&#1095;&#1085;&#1110; &#1087;&#1086;&#1090;&#1088;&#1077;&#1073;&#1080; &#1083;&#1102;&#1076;&#1080;&#1085;&#1080;. &#1047;&#1085;&#1072;&#1095;&#1077;&#1085;&#1085;&#1103; &#1079;&#1073;&#1072;&#1083;&#1072;&#1085;&#1089;&#1086;&#1074;&#1072;&#1085;&#1086;&#1075;&#1086; &#1093;&#1072;&#1088;&#1095;&#1091;&#1074;&#1072;&#1085;&#1085;&#1103; &#1076;&#1083;&#1103; &#1083;&#1102;&#1076;&#1080;&#1085;&#1080;" TargetMode="External"/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medical-wiki.in.ua/food/prodykti-sho-mistiat-jiri.html" TargetMode="External"/><Relationship Id="rId3" Type="http://schemas.openxmlformats.org/officeDocument/2006/relationships/hyperlink" Target="https://www.youtube.com/watch?v=0g1ugmulzBA" TargetMode="External"/><Relationship Id="rId7" Type="http://schemas.openxmlformats.org/officeDocument/2006/relationships/hyperlink" Target="http://www.azbukadiet.ru/2015/05/20/v-kakix-produktax-soderzhitsya-bolshe-vsego-uglevodov.html" TargetMode="External"/><Relationship Id="rId12" Type="http://schemas.openxmlformats.org/officeDocument/2006/relationships/slide" Target="slide1.xml"/><Relationship Id="rId2" Type="http://schemas.openxmlformats.org/officeDocument/2006/relationships/hyperlink" Target="http://dovidka.biz.ua/yaki-produkti-mistyat-bilok-u-velikiy-kilkosti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alive.ru/pitanie/poleznye-produkty/morskaya-kapusta-laminariya-polza-vred.html" TargetMode="External"/><Relationship Id="rId11" Type="http://schemas.openxmlformats.org/officeDocument/2006/relationships/hyperlink" Target="http://likar.net.ua/harchuvannya-dyeti/847-harchuvannya-ce-odin-z-nayvazhlivshih-procesv-u-zhitt-lyudini.html" TargetMode="External"/><Relationship Id="rId5" Type="http://schemas.openxmlformats.org/officeDocument/2006/relationships/hyperlink" Target="http://www.e-pitanie.ru/mineralnie_veshchestva/yod.php" TargetMode="External"/><Relationship Id="rId10" Type="http://schemas.openxmlformats.org/officeDocument/2006/relationships/hyperlink" Target="http://aptechka.rv.ua/medychni-statti/rol-mineralnyh-rechovyn-u-harchuvanni-lyudyny/" TargetMode="External"/><Relationship Id="rId4" Type="http://schemas.openxmlformats.org/officeDocument/2006/relationships/hyperlink" Target="http://properdiet.ru/mineralnye_veshhestva/54-yod-v-organizme-cheloveka/" TargetMode="External"/><Relationship Id="rId9" Type="http://schemas.openxmlformats.org/officeDocument/2006/relationships/hyperlink" Target="https://www.factday.net/7-6-vse-pro-ximichnyj-element-natrij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Шестиугольник 3"/>
          <p:cNvSpPr/>
          <p:nvPr/>
        </p:nvSpPr>
        <p:spPr>
          <a:xfrm>
            <a:off x="6960504" y="1578620"/>
            <a:ext cx="1988820" cy="1714500"/>
          </a:xfrm>
          <a:prstGeom prst="hexagon">
            <a:avLst/>
          </a:prstGeom>
          <a:solidFill>
            <a:srgbClr val="C00000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165100" h="12065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Шестиугольник 6"/>
          <p:cNvSpPr/>
          <p:nvPr/>
        </p:nvSpPr>
        <p:spPr>
          <a:xfrm>
            <a:off x="6978553" y="3297050"/>
            <a:ext cx="1988820" cy="1714500"/>
          </a:xfrm>
          <a:prstGeom prst="hexagon">
            <a:avLst/>
          </a:prstGeom>
          <a:solidFill>
            <a:schemeClr val="accent2">
              <a:lumMod val="50000"/>
            </a:schemeClr>
          </a:solidFill>
          <a:scene3d>
            <a:camera prst="orthographicFront"/>
            <a:lightRig rig="threePt" dir="t"/>
          </a:scene3d>
          <a:sp3d>
            <a:bevelT w="165100" h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Шестиугольник 7"/>
          <p:cNvSpPr/>
          <p:nvPr/>
        </p:nvSpPr>
        <p:spPr>
          <a:xfrm>
            <a:off x="3800337" y="5067337"/>
            <a:ext cx="1988820" cy="1714500"/>
          </a:xfrm>
          <a:prstGeom prst="hexagon">
            <a:avLst/>
          </a:prstGeom>
          <a:solidFill>
            <a:srgbClr val="7030A0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Шестиугольник 8"/>
          <p:cNvSpPr/>
          <p:nvPr/>
        </p:nvSpPr>
        <p:spPr>
          <a:xfrm>
            <a:off x="615481" y="3291763"/>
            <a:ext cx="1988820" cy="1714500"/>
          </a:xfrm>
          <a:prstGeom prst="hexagon">
            <a:avLst/>
          </a:prstGeom>
          <a:solidFill>
            <a:schemeClr val="accent1">
              <a:lumMod val="20000"/>
              <a:lumOff val="80000"/>
              <a:alpha val="97000"/>
            </a:schemeClr>
          </a:solidFill>
          <a:scene3d>
            <a:camera prst="orthographicFront"/>
            <a:lightRig rig="threePt" dir="t"/>
          </a:scene3d>
          <a:sp3d>
            <a:bevelT w="165100" h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Шестиугольник 10"/>
          <p:cNvSpPr/>
          <p:nvPr/>
        </p:nvSpPr>
        <p:spPr>
          <a:xfrm>
            <a:off x="5394346" y="687005"/>
            <a:ext cx="1988820" cy="1714500"/>
          </a:xfrm>
          <a:prstGeom prst="hexagon">
            <a:avLst/>
          </a:prstGeom>
          <a:solidFill>
            <a:srgbClr val="FFFF00">
              <a:alpha val="76000"/>
            </a:srgb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Шестиугольник 11"/>
          <p:cNvSpPr/>
          <p:nvPr/>
        </p:nvSpPr>
        <p:spPr>
          <a:xfrm>
            <a:off x="2215538" y="4184571"/>
            <a:ext cx="1988820" cy="1714500"/>
          </a:xfrm>
          <a:prstGeom prst="hexagon">
            <a:avLst/>
          </a:prstGeom>
          <a:solidFill>
            <a:schemeClr val="accent2"/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Шестиугольник 12"/>
          <p:cNvSpPr/>
          <p:nvPr/>
        </p:nvSpPr>
        <p:spPr>
          <a:xfrm rot="20994824">
            <a:off x="700231" y="4772273"/>
            <a:ext cx="1988820" cy="1714500"/>
          </a:xfrm>
          <a:prstGeom prst="hexagon">
            <a:avLst/>
          </a:prstGeom>
          <a:solidFill>
            <a:srgbClr val="DADF03">
              <a:alpha val="75686"/>
            </a:srgbClr>
          </a:solidFill>
          <a:scene3d>
            <a:camera prst="orthographicFront"/>
            <a:lightRig rig="threePt" dir="t"/>
          </a:scene3d>
          <a:sp3d>
            <a:bevelT w="190500" h="9525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Жири</a:t>
            </a:r>
            <a:r>
              <a:rPr lang="uk-UA" sz="2000" dirty="0">
                <a:latin typeface="+mj-lt"/>
              </a:rPr>
              <a:t> </a:t>
            </a:r>
            <a:endParaRPr lang="ru-RU" sz="2000" dirty="0">
              <a:latin typeface="+mj-lt"/>
            </a:endParaRPr>
          </a:p>
        </p:txBody>
      </p:sp>
      <p:sp>
        <p:nvSpPr>
          <p:cNvPr id="14" name="Шестиугольник 13"/>
          <p:cNvSpPr/>
          <p:nvPr/>
        </p:nvSpPr>
        <p:spPr>
          <a:xfrm>
            <a:off x="10109258" y="1543818"/>
            <a:ext cx="1988820" cy="1714500"/>
          </a:xfrm>
          <a:prstGeom prst="hexagon">
            <a:avLst/>
          </a:prstGeom>
          <a:solidFill>
            <a:schemeClr val="accent6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65100" h="12065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Шестиугольник 15"/>
          <p:cNvSpPr/>
          <p:nvPr/>
        </p:nvSpPr>
        <p:spPr>
          <a:xfrm>
            <a:off x="2187744" y="2400432"/>
            <a:ext cx="1988820" cy="1714500"/>
          </a:xfrm>
          <a:prstGeom prst="hexagon">
            <a:avLst/>
          </a:prstGeom>
          <a:solidFill>
            <a:schemeClr val="accent6">
              <a:lumMod val="40000"/>
              <a:lumOff val="60000"/>
              <a:alpha val="76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Шестиугольник 16"/>
          <p:cNvSpPr/>
          <p:nvPr/>
        </p:nvSpPr>
        <p:spPr>
          <a:xfrm>
            <a:off x="8565866" y="709435"/>
            <a:ext cx="1988820" cy="1714500"/>
          </a:xfrm>
          <a:prstGeom prst="hexagon">
            <a:avLst/>
          </a:prstGeom>
          <a:solidFill>
            <a:schemeClr val="accent4">
              <a:lumMod val="60000"/>
              <a:lumOff val="40000"/>
              <a:alpha val="95000"/>
            </a:schemeClr>
          </a:solidFill>
          <a:effectLst>
            <a:outerShdw blurRad="50800" dist="38100" dir="5400000" algn="t" rotWithShape="0">
              <a:prstClr val="black">
                <a:alpha val="62000"/>
              </a:prstClr>
            </a:outerShdw>
          </a:effectLst>
          <a:scene3d>
            <a:camera prst="orthographicFront"/>
            <a:lightRig rig="threePt" dir="t"/>
          </a:scene3d>
          <a:sp3d>
            <a:bevelT w="171450" h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Шестиугольник 18"/>
          <p:cNvSpPr/>
          <p:nvPr/>
        </p:nvSpPr>
        <p:spPr>
          <a:xfrm rot="20688776">
            <a:off x="4321769" y="197060"/>
            <a:ext cx="1988820" cy="1714500"/>
          </a:xfrm>
          <a:prstGeom prst="hexagon">
            <a:avLst/>
          </a:prstGeom>
          <a:solidFill>
            <a:schemeClr val="bg2">
              <a:lumMod val="75000"/>
              <a:alpha val="76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Шестиугольник 19"/>
          <p:cNvSpPr/>
          <p:nvPr/>
        </p:nvSpPr>
        <p:spPr>
          <a:xfrm>
            <a:off x="5394759" y="4174463"/>
            <a:ext cx="1988820" cy="1714500"/>
          </a:xfrm>
          <a:prstGeom prst="hexagon">
            <a:avLst/>
          </a:prstGeom>
          <a:solidFill>
            <a:schemeClr val="accent3">
              <a:lumMod val="60000"/>
              <a:lumOff val="40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Шестиугольник 20"/>
          <p:cNvSpPr/>
          <p:nvPr/>
        </p:nvSpPr>
        <p:spPr>
          <a:xfrm>
            <a:off x="6989181" y="5050974"/>
            <a:ext cx="1988820" cy="1714500"/>
          </a:xfrm>
          <a:prstGeom prst="hexagon">
            <a:avLst/>
          </a:prstGeom>
          <a:solidFill>
            <a:schemeClr val="accent4">
              <a:lumMod val="75000"/>
              <a:alpha val="76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71450" h="10795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Шестиугольник 21"/>
          <p:cNvSpPr/>
          <p:nvPr/>
        </p:nvSpPr>
        <p:spPr>
          <a:xfrm>
            <a:off x="8568068" y="4162426"/>
            <a:ext cx="1988820" cy="1714500"/>
          </a:xfrm>
          <a:prstGeom prst="hexagon">
            <a:avLst/>
          </a:prstGeom>
          <a:solidFill>
            <a:srgbClr val="FFC000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71450" h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Шестиугольник 17"/>
          <p:cNvSpPr/>
          <p:nvPr/>
        </p:nvSpPr>
        <p:spPr>
          <a:xfrm>
            <a:off x="10081164" y="78820"/>
            <a:ext cx="1988820" cy="1714500"/>
          </a:xfrm>
          <a:prstGeom prst="hexagon">
            <a:avLst/>
          </a:prstGeom>
          <a:solidFill>
            <a:schemeClr val="accent1">
              <a:alpha val="76000"/>
            </a:schemeClr>
          </a:solidFill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  <a:scene3d>
            <a:camera prst="perspectiveContrastingLeftFacing"/>
            <a:lightRig rig="threePt" dir="t"/>
          </a:scene3d>
          <a:sp3d>
            <a:bevelT w="177800" h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Білки</a:t>
            </a:r>
            <a:r>
              <a:rPr lang="ru-R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</a:p>
        </p:txBody>
      </p:sp>
      <p:sp>
        <p:nvSpPr>
          <p:cNvPr id="23" name="Шестиугольник 22"/>
          <p:cNvSpPr/>
          <p:nvPr/>
        </p:nvSpPr>
        <p:spPr>
          <a:xfrm>
            <a:off x="5377192" y="2433324"/>
            <a:ext cx="1988820" cy="1714500"/>
          </a:xfrm>
          <a:prstGeom prst="hexagon">
            <a:avLst/>
          </a:prstGeom>
          <a:solidFill>
            <a:schemeClr val="accent1">
              <a:lumMod val="75000"/>
              <a:alpha val="76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Шестиугольник 24"/>
          <p:cNvSpPr/>
          <p:nvPr/>
        </p:nvSpPr>
        <p:spPr>
          <a:xfrm>
            <a:off x="10158530" y="5064173"/>
            <a:ext cx="1988820" cy="1714500"/>
          </a:xfrm>
          <a:prstGeom prst="hexagon">
            <a:avLst/>
          </a:prstGeom>
          <a:solidFill>
            <a:schemeClr val="accent4">
              <a:lumMod val="40000"/>
              <a:lumOff val="60000"/>
              <a:alpha val="76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h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Шестиугольник 25"/>
          <p:cNvSpPr/>
          <p:nvPr/>
        </p:nvSpPr>
        <p:spPr>
          <a:xfrm>
            <a:off x="10127129" y="3293241"/>
            <a:ext cx="1988820" cy="1714500"/>
          </a:xfrm>
          <a:prstGeom prst="hexagon">
            <a:avLst/>
          </a:prstGeom>
          <a:solidFill>
            <a:schemeClr val="accent2">
              <a:lumMod val="60000"/>
              <a:lumOff val="40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77800" h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Шестиугольник 30"/>
          <p:cNvSpPr/>
          <p:nvPr/>
        </p:nvSpPr>
        <p:spPr>
          <a:xfrm>
            <a:off x="2222826" y="664179"/>
            <a:ext cx="1988820" cy="1714500"/>
          </a:xfrm>
          <a:prstGeom prst="hexagon">
            <a:avLst/>
          </a:prstGeom>
          <a:solidFill>
            <a:srgbClr val="FFC000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Шестиугольник 27">
            <a:hlinkClick r:id="" action="ppaction://hlinkshowjump?jump=nextslide"/>
          </p:cNvPr>
          <p:cNvSpPr/>
          <p:nvPr/>
        </p:nvSpPr>
        <p:spPr>
          <a:xfrm rot="21087940">
            <a:off x="2552897" y="1180588"/>
            <a:ext cx="5217964" cy="4498245"/>
          </a:xfrm>
          <a:prstGeom prst="hexagon">
            <a:avLst/>
          </a:prstGeom>
          <a:solidFill>
            <a:schemeClr val="accent4">
              <a:lumMod val="50000"/>
            </a:schemeClr>
          </a:solidFill>
          <a:ln>
            <a:noFill/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  <a:scene3d>
            <a:camera prst="perspectiveFront" fov="3900000">
              <a:rot lat="1200000" lon="19800000" rev="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000" b="1" dirty="0">
                <a:latin typeface="Monotype Corsiva" panose="03010101010201010101" pitchFamily="66" charset="0"/>
              </a:rPr>
              <a:t>Обмін речовин </a:t>
            </a:r>
            <a:br>
              <a:rPr lang="uk-UA" sz="4000" b="1" dirty="0">
                <a:latin typeface="Monotype Corsiva" panose="03010101010201010101" pitchFamily="66" charset="0"/>
              </a:rPr>
            </a:br>
            <a:r>
              <a:rPr lang="uk-UA" sz="4000" b="1" dirty="0">
                <a:latin typeface="Monotype Corsiva" panose="03010101010201010101" pitchFamily="66" charset="0"/>
              </a:rPr>
              <a:t>та перетворення енергії в організмі людини</a:t>
            </a:r>
            <a:br>
              <a:rPr lang="uk-UA" sz="4000" b="1" dirty="0">
                <a:latin typeface="Monotype Corsiva" panose="03010101010201010101" pitchFamily="66" charset="0"/>
              </a:rPr>
            </a:br>
            <a:r>
              <a:rPr lang="uk-UA" sz="2800" b="1" dirty="0">
                <a:latin typeface="Monotype Corsiva" panose="03010101010201010101" pitchFamily="66" charset="0"/>
              </a:rPr>
              <a:t>(електронний посібник)</a:t>
            </a:r>
            <a:endParaRPr lang="ru-RU" sz="4000" b="1" dirty="0">
              <a:latin typeface="Monotype Corsiva" panose="03010101010201010101" pitchFamily="66" charset="0"/>
            </a:endParaRPr>
          </a:p>
        </p:txBody>
      </p:sp>
      <p:sp>
        <p:nvSpPr>
          <p:cNvPr id="32" name="Шестиугольник 31">
            <a:hlinkClick r:id="rId2" action="ppaction://hlinksldjump"/>
          </p:cNvPr>
          <p:cNvSpPr/>
          <p:nvPr/>
        </p:nvSpPr>
        <p:spPr>
          <a:xfrm>
            <a:off x="627414" y="1531567"/>
            <a:ext cx="1988820" cy="1714500"/>
          </a:xfrm>
          <a:prstGeom prst="hexagon">
            <a:avLst/>
          </a:prstGeom>
          <a:solidFill>
            <a:schemeClr val="accent6">
              <a:lumMod val="50000"/>
            </a:schemeClr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77800" h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/>
              <a:t>Інтернет-ресурси</a:t>
            </a:r>
          </a:p>
          <a:p>
            <a:pPr algn="ctr"/>
            <a:endParaRPr lang="ru-RU" dirty="0"/>
          </a:p>
        </p:txBody>
      </p:sp>
      <p:sp>
        <p:nvSpPr>
          <p:cNvPr id="33" name="Шестиугольник 32"/>
          <p:cNvSpPr/>
          <p:nvPr/>
        </p:nvSpPr>
        <p:spPr>
          <a:xfrm rot="789257">
            <a:off x="338451" y="197060"/>
            <a:ext cx="1988820" cy="1714500"/>
          </a:xfrm>
          <a:prstGeom prst="hexagon">
            <a:avLst/>
          </a:prstGeom>
          <a:solidFill>
            <a:srgbClr val="D204B9">
              <a:alpha val="75686"/>
            </a:srgb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isometricOffAxis1Top"/>
            <a:lightRig rig="threePt" dir="t"/>
          </a:scene3d>
          <a:sp3d>
            <a:bevelT w="165100" h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id="{951CB650-D261-4067-AFE4-016A2BEB9EA2}"/>
              </a:ext>
            </a:extLst>
          </p:cNvPr>
          <p:cNvSpPr/>
          <p:nvPr/>
        </p:nvSpPr>
        <p:spPr>
          <a:xfrm>
            <a:off x="8543334" y="4723315"/>
            <a:ext cx="3648665" cy="2132901"/>
          </a:xfrm>
          <a:prstGeom prst="rect">
            <a:avLst/>
          </a:prstGeom>
          <a:solidFill>
            <a:schemeClr val="bg2">
              <a:alpha val="77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>
                <a:latin typeface="Monotype Corsiva" panose="03010101010201010101" pitchFamily="66" charset="0"/>
              </a:rPr>
              <a:t>Автор: Ярмоленко Л. М. вчитель біології, екології та природознавства, вищої категорії, старший учитель</a:t>
            </a:r>
            <a:br>
              <a:rPr lang="uk-UA" dirty="0">
                <a:latin typeface="Monotype Corsiva" panose="03010101010201010101" pitchFamily="66" charset="0"/>
              </a:rPr>
            </a:br>
            <a:r>
              <a:rPr lang="uk-UA" dirty="0">
                <a:latin typeface="Monotype Corsiva" panose="03010101010201010101" pitchFamily="66" charset="0"/>
              </a:rPr>
              <a:t>Дмитрівського навчально-виховного комплексу «Загальноосвітня школа </a:t>
            </a:r>
            <a:r>
              <a:rPr lang="en-US" dirty="0">
                <a:latin typeface="Monotype Corsiva" panose="03010101010201010101" pitchFamily="66" charset="0"/>
              </a:rPr>
              <a:t>I </a:t>
            </a:r>
            <a:r>
              <a:rPr lang="uk-UA" dirty="0">
                <a:latin typeface="Monotype Corsiva" panose="03010101010201010101" pitchFamily="66" charset="0"/>
              </a:rPr>
              <a:t>–</a:t>
            </a:r>
            <a:r>
              <a:rPr lang="en-US" dirty="0">
                <a:latin typeface="Monotype Corsiva" panose="03010101010201010101" pitchFamily="66" charset="0"/>
              </a:rPr>
              <a:t>III</a:t>
            </a:r>
            <a:r>
              <a:rPr lang="uk-UA" dirty="0">
                <a:latin typeface="Monotype Corsiva" panose="03010101010201010101" pitchFamily="66" charset="0"/>
              </a:rPr>
              <a:t> ступенів –дошкільний навчальний заклад»</a:t>
            </a:r>
            <a:r>
              <a:rPr lang="en-US" dirty="0">
                <a:latin typeface="Monotype Corsiva" panose="03010101010201010101" pitchFamily="66" charset="0"/>
              </a:rPr>
              <a:t> </a:t>
            </a:r>
            <a:r>
              <a:rPr lang="uk-UA" dirty="0">
                <a:latin typeface="Monotype Corsiva" panose="03010101010201010101" pitchFamily="66" charset="0"/>
              </a:rPr>
              <a:t>Золотоніської районної ради, Черкаської області</a:t>
            </a:r>
            <a:endParaRPr lang="ru-RU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2169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Обмін речовин та перетворення енергії в організмі людини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7822" y="2366963"/>
            <a:ext cx="5136355" cy="34242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2" name="Нижний колонтитул 11"/>
          <p:cNvSpPr>
            <a:spLocks noGrp="1"/>
          </p:cNvSpPr>
          <p:nvPr>
            <p:ph type="ftr" sz="quarter" idx="11"/>
          </p:nvPr>
        </p:nvSpPr>
        <p:spPr>
          <a:xfrm>
            <a:off x="0" y="6467475"/>
            <a:ext cx="6672887" cy="365125"/>
          </a:xfrm>
        </p:spPr>
        <p:txBody>
          <a:bodyPr/>
          <a:lstStyle/>
          <a:p>
            <a:r>
              <a:rPr lang="ru-RU" dirty="0" err="1">
                <a:solidFill>
                  <a:schemeClr val="tx1"/>
                </a:solidFill>
                <a:latin typeface="Gabriola" panose="04040605051002020D02" pitchFamily="82" charset="0"/>
              </a:rPr>
              <a:t>Дмитрівський</a:t>
            </a:r>
            <a:r>
              <a:rPr lang="ru-RU" dirty="0">
                <a:solidFill>
                  <a:schemeClr val="tx1"/>
                </a:solidFill>
                <a:latin typeface="Gabriola" panose="04040605051002020D02" pitchFamily="82" charset="0"/>
              </a:rPr>
              <a:t> НВК               </a:t>
            </a:r>
            <a:r>
              <a:rPr lang="ru-RU" dirty="0" err="1">
                <a:solidFill>
                  <a:schemeClr val="tx1"/>
                </a:solidFill>
                <a:latin typeface="Gabriola" panose="04040605051002020D02" pitchFamily="82" charset="0"/>
              </a:rPr>
              <a:t>Вчитель</a:t>
            </a:r>
            <a:r>
              <a:rPr lang="ru-RU" dirty="0">
                <a:solidFill>
                  <a:schemeClr val="tx1"/>
                </a:solidFill>
                <a:latin typeface="Gabriola" panose="04040605051002020D02" pitchFamily="82" charset="0"/>
              </a:rPr>
              <a:t>  Ярмоленко Л. М.</a:t>
            </a:r>
          </a:p>
        </p:txBody>
      </p:sp>
      <p:sp>
        <p:nvSpPr>
          <p:cNvPr id="8" name="Скругленный прямоугольник 7">
            <a:hlinkClick r:id="rId3" action="ppaction://hlinksldjump"/>
          </p:cNvPr>
          <p:cNvSpPr/>
          <p:nvPr/>
        </p:nvSpPr>
        <p:spPr>
          <a:xfrm>
            <a:off x="548639" y="1896534"/>
            <a:ext cx="3134362" cy="241321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cap="all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Обмін речовин та перетворення енергії в організмі людини – основна властивість живого</a:t>
            </a:r>
            <a:endParaRPr lang="ru-RU" sz="1400" cap="all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Скругленный прямоугольник 8">
            <a:hlinkClick r:id="rId4" action="ppaction://hlinksldjump"/>
          </p:cNvPr>
          <p:cNvSpPr/>
          <p:nvPr/>
        </p:nvSpPr>
        <p:spPr>
          <a:xfrm>
            <a:off x="3777211" y="1889190"/>
            <a:ext cx="2656371" cy="2420554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cap="all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Їжа та її компоненти</a:t>
            </a:r>
            <a:endParaRPr lang="ru-RU" sz="2000" cap="all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Скругленный прямоугольник 9">
            <a:hlinkClick r:id="rId5" action="ppaction://hlinksldjump"/>
          </p:cNvPr>
          <p:cNvSpPr/>
          <p:nvPr/>
        </p:nvSpPr>
        <p:spPr>
          <a:xfrm>
            <a:off x="6558037" y="1927290"/>
            <a:ext cx="2517145" cy="244051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cap="all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Харчові та енергетичні потреби людини</a:t>
            </a:r>
            <a:br>
              <a:rPr lang="uk-UA" sz="2000" cap="all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cap="all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(веб-квест)</a:t>
            </a:r>
            <a:endParaRPr lang="ru-RU" sz="2000" cap="all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Скругленный прямоугольник 10">
            <a:hlinkClick r:id="rId6" action="ppaction://hlinksldjump"/>
          </p:cNvPr>
          <p:cNvSpPr/>
          <p:nvPr/>
        </p:nvSpPr>
        <p:spPr>
          <a:xfrm>
            <a:off x="9199636" y="1896534"/>
            <a:ext cx="2443724" cy="2440512"/>
          </a:xfrm>
          <a:prstGeom prst="roundRect">
            <a:avLst/>
          </a:prstGeom>
          <a:solidFill>
            <a:schemeClr val="accent4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cap="all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Тести до теми</a:t>
            </a:r>
            <a:endParaRPr lang="ru-RU" sz="1600" cap="all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823416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користування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інтерактивним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продуктом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Переходи слайдів</a:t>
            </a:r>
          </a:p>
          <a:p>
            <a:pPr marL="0" indent="0">
              <a:buNone/>
            </a:pP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Повернення до змісту</a:t>
            </a:r>
          </a:p>
          <a:p>
            <a:pPr marL="0" indent="0">
              <a:buNone/>
            </a:pP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Додаткова інформація з питання, щоб повернутися – клік по полю</a:t>
            </a:r>
          </a:p>
          <a:p>
            <a:pPr marL="0" indent="0">
              <a:buNone/>
            </a:pP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включити відео</a:t>
            </a:r>
          </a:p>
          <a:p>
            <a:pPr marL="0" indent="0">
              <a:buNone/>
            </a:pP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відкрити документ  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Объект 10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20000"/>
              </a:lnSpc>
            </a:pP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Відсутність стрілок для переходів вказує на те, що інформація на слайді з’являється частинами – шукати інтерактивні точки</a:t>
            </a:r>
          </a:p>
          <a:p>
            <a:pPr>
              <a:lnSpc>
                <a:spcPct val="120000"/>
              </a:lnSpc>
            </a:pP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uk-UA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Розпочати вивчення теми</a:t>
            </a:r>
          </a:p>
          <a:p>
            <a:pPr>
              <a:lnSpc>
                <a:spcPct val="120000"/>
              </a:lnSpc>
            </a:pPr>
            <a:endParaRPr lang="uk-UA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uk-UA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Повернення на головну </a:t>
            </a:r>
            <a:r>
              <a:rPr lang="uk-UA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</a:t>
            </a:r>
            <a:endParaRPr lang="uk-UA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endParaRPr lang="uk-UA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трелка вправо 3"/>
          <p:cNvSpPr/>
          <p:nvPr/>
        </p:nvSpPr>
        <p:spPr>
          <a:xfrm>
            <a:off x="838200" y="1825625"/>
            <a:ext cx="665988" cy="367157"/>
          </a:xfrm>
          <a:prstGeom prst="rightArrow">
            <a:avLst/>
          </a:prstGeom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 flipH="1">
            <a:off x="825136" y="2584240"/>
            <a:ext cx="665988" cy="367157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ятно 1 7">
            <a:extLst>
              <a:ext uri="{FF2B5EF4-FFF2-40B4-BE49-F238E27FC236}">
                <a16:creationId xmlns:a16="http://schemas.microsoft.com/office/drawing/2014/main" id="{F72C60AE-6A20-4862-9905-00DEEAB5BB45}"/>
              </a:ext>
            </a:extLst>
          </p:cNvPr>
          <p:cNvSpPr/>
          <p:nvPr/>
        </p:nvSpPr>
        <p:spPr>
          <a:xfrm>
            <a:off x="1088644" y="3551746"/>
            <a:ext cx="165100" cy="165100"/>
          </a:xfrm>
          <a:prstGeom prst="irregularSeal1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832" y="4762500"/>
            <a:ext cx="641110" cy="320555"/>
          </a:xfrm>
          <a:prstGeom prst="rect">
            <a:avLst/>
          </a:prstGeom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115" y="5292513"/>
            <a:ext cx="673257" cy="673257"/>
          </a:xfrm>
          <a:prstGeom prst="rect">
            <a:avLst/>
          </a:prstGeom>
        </p:spPr>
      </p:pic>
      <p:sp>
        <p:nvSpPr>
          <p:cNvPr id="12" name="Управляющая кнопка: далее 11">
            <a:hlinkClick r:id="rId4" action="ppaction://hlinkpres?slideindex=1&amp;slidetitle=Обмін речовин та перетворення енергії в організмі людини – основна властивість живого" highlightClick="1"/>
          </p:cNvPr>
          <p:cNvSpPr/>
          <p:nvPr/>
        </p:nvSpPr>
        <p:spPr>
          <a:xfrm>
            <a:off x="10370651" y="4273959"/>
            <a:ext cx="756000" cy="779463"/>
          </a:xfrm>
          <a:prstGeom prst="actionButtonForwardNex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назад 12">
            <a:hlinkClick r:id="rId5" action="ppaction://hlinksldjump" highlightClick="1"/>
          </p:cNvPr>
          <p:cNvSpPr/>
          <p:nvPr/>
        </p:nvSpPr>
        <p:spPr>
          <a:xfrm>
            <a:off x="10370651" y="5531847"/>
            <a:ext cx="756000" cy="756000"/>
          </a:xfrm>
          <a:prstGeom prst="actionButtonHom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118620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користування інтерактивним продуктом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990600" y="1978025"/>
            <a:ext cx="5181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Переходи слайдів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Повернення до змісту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відкрити відео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відкрити відео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Відео з </a:t>
            </a:r>
            <a:r>
              <a:rPr lang="uk-UA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ютуб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10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uk-UA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Розпочати вивчення теми</a:t>
            </a:r>
          </a:p>
          <a:p>
            <a:pPr>
              <a:lnSpc>
                <a:spcPct val="120000"/>
              </a:lnSpc>
            </a:pPr>
            <a:endParaRPr lang="uk-UA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endParaRPr lang="uk-UA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uk-UA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Повернення на головну </a:t>
            </a:r>
            <a:r>
              <a:rPr lang="uk-UA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</a:t>
            </a:r>
            <a:endParaRPr lang="uk-UA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endParaRPr lang="uk-UA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Управляющая кнопка: назад 6">
            <a:hlinkClick r:id="rId2" action="ppaction://hlinksldjump" highlightClick="1"/>
          </p:cNvPr>
          <p:cNvSpPr/>
          <p:nvPr/>
        </p:nvSpPr>
        <p:spPr>
          <a:xfrm>
            <a:off x="10857991" y="4143200"/>
            <a:ext cx="756000" cy="756000"/>
          </a:xfrm>
          <a:prstGeom prst="actionButtonHom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738" y="4419962"/>
            <a:ext cx="875462" cy="87546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244" y="5582761"/>
            <a:ext cx="936703" cy="52630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407" y="3713775"/>
            <a:ext cx="714375" cy="714375"/>
          </a:xfrm>
          <a:prstGeom prst="rect">
            <a:avLst/>
          </a:prstGeom>
        </p:spPr>
      </p:pic>
      <p:sp>
        <p:nvSpPr>
          <p:cNvPr id="11" name="Управляющая кнопка: далее 10">
            <a:hlinkClick r:id="" action="ppaction://noaction" highlightClick="1"/>
          </p:cNvPr>
          <p:cNvSpPr/>
          <p:nvPr/>
        </p:nvSpPr>
        <p:spPr>
          <a:xfrm>
            <a:off x="998244" y="1927421"/>
            <a:ext cx="488165" cy="459234"/>
          </a:xfrm>
          <a:prstGeom prst="actionButtonForwardNext">
            <a:avLst/>
          </a:prstGeom>
          <a:ln>
            <a:solidFill>
              <a:schemeClr val="tx1"/>
            </a:solidFill>
          </a:ln>
          <a:scene3d>
            <a:camera prst="orthographicFront"/>
            <a:lightRig rig="sunrise" dir="t"/>
          </a:scene3d>
          <a:sp3d extrusionH="76200" prstMaterial="metal">
            <a:bevelT w="114300" h="133350"/>
            <a:bevelB w="44450" h="107950"/>
            <a:extrusionClr>
              <a:schemeClr val="accent2">
                <a:lumMod val="75000"/>
              </a:schemeClr>
            </a:extrusion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далее 11">
            <a:hlinkClick r:id="" action="ppaction://noaction" highlightClick="1"/>
          </p:cNvPr>
          <p:cNvSpPr/>
          <p:nvPr/>
        </p:nvSpPr>
        <p:spPr>
          <a:xfrm flipH="1">
            <a:off x="998758" y="2820598"/>
            <a:ext cx="487651" cy="459234"/>
          </a:xfrm>
          <a:prstGeom prst="actionButtonForwardNext">
            <a:avLst/>
          </a:prstGeom>
          <a:ln>
            <a:solidFill>
              <a:schemeClr val="tx1"/>
            </a:solidFill>
          </a:ln>
          <a:scene3d>
            <a:camera prst="orthographicFront"/>
            <a:lightRig rig="sunrise" dir="t"/>
          </a:scene3d>
          <a:sp3d extrusionH="76200" prstMaterial="metal">
            <a:bevelT w="114300" h="133350"/>
            <a:bevelB w="44450" h="107950"/>
            <a:extrusionClr>
              <a:schemeClr val="accent2">
                <a:lumMod val="75000"/>
              </a:schemeClr>
            </a:extrusion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далее 12">
            <a:hlinkClick r:id="rId6" action="ppaction://hlinkpres?slideindex=1&amp;slidetitle=Презентация PowerPoint" highlightClick="1"/>
          </p:cNvPr>
          <p:cNvSpPr/>
          <p:nvPr/>
        </p:nvSpPr>
        <p:spPr>
          <a:xfrm>
            <a:off x="10857991" y="2085974"/>
            <a:ext cx="756000" cy="779463"/>
          </a:xfrm>
          <a:prstGeom prst="actionButtonForwardNex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39365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користування інтерактивним продуктом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10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uk-UA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Розпочати тестування</a:t>
            </a:r>
          </a:p>
          <a:p>
            <a:pPr>
              <a:lnSpc>
                <a:spcPct val="120000"/>
              </a:lnSpc>
            </a:pPr>
            <a:endParaRPr lang="uk-UA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endParaRPr lang="uk-UA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uk-UA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Повернення на головну </a:t>
            </a:r>
            <a:r>
              <a:rPr lang="uk-UA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</a:t>
            </a:r>
            <a:endParaRPr lang="uk-UA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endParaRPr lang="uk-UA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Управляющая кнопка: назад 6">
            <a:hlinkClick r:id="rId2" action="ppaction://hlinksldjump" highlightClick="1"/>
          </p:cNvPr>
          <p:cNvSpPr/>
          <p:nvPr/>
        </p:nvSpPr>
        <p:spPr>
          <a:xfrm>
            <a:off x="10857991" y="4143200"/>
            <a:ext cx="756000" cy="756000"/>
          </a:xfrm>
          <a:prstGeom prst="actionButtonHom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далее 12">
            <a:hlinkClick r:id="rId3" action="ppaction://hlinkpres?slideindex=1&amp;slidetitle=Презентация PowerPoint" highlightClick="1"/>
          </p:cNvPr>
          <p:cNvSpPr/>
          <p:nvPr/>
        </p:nvSpPr>
        <p:spPr>
          <a:xfrm>
            <a:off x="10857991" y="2085974"/>
            <a:ext cx="756000" cy="779463"/>
          </a:xfrm>
          <a:prstGeom prst="actionButtonForwardNex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4B6FCE1-72CB-4F80-AB45-563B372C0AD0}"/>
              </a:ext>
            </a:extLst>
          </p:cNvPr>
          <p:cNvSpPr txBox="1"/>
          <p:nvPr/>
        </p:nvSpPr>
        <p:spPr>
          <a:xfrm>
            <a:off x="1241435" y="2445231"/>
            <a:ext cx="46705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Тести з підтримкою макросів</a:t>
            </a:r>
            <a:endParaRPr lang="ru-RU" sz="2800" dirty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669878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користування інтерактивним продуктом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10"/>
          <p:cNvSpPr>
            <a:spLocks noGrp="1"/>
          </p:cNvSpPr>
          <p:nvPr>
            <p:ph sz="half" idx="2"/>
          </p:nvPr>
        </p:nvSpPr>
        <p:spPr>
          <a:xfrm>
            <a:off x="6391778" y="1805784"/>
            <a:ext cx="5181600" cy="4351338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uk-UA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Розпочати квест</a:t>
            </a:r>
          </a:p>
          <a:p>
            <a:pPr>
              <a:lnSpc>
                <a:spcPct val="120000"/>
              </a:lnSpc>
            </a:pPr>
            <a:endParaRPr lang="uk-UA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endParaRPr lang="uk-UA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uk-UA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Повернення на головну </a:t>
            </a:r>
            <a:r>
              <a:rPr lang="uk-UA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</a:t>
            </a:r>
            <a:endParaRPr lang="uk-UA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endParaRPr lang="uk-UA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Управляющая кнопка: назад 6">
            <a:hlinkClick r:id="rId2" action="ppaction://hlinksldjump" highlightClick="1"/>
          </p:cNvPr>
          <p:cNvSpPr/>
          <p:nvPr/>
        </p:nvSpPr>
        <p:spPr>
          <a:xfrm>
            <a:off x="10857991" y="4143200"/>
            <a:ext cx="756000" cy="756000"/>
          </a:xfrm>
          <a:prstGeom prst="actionButtonHom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далее 12">
            <a:hlinkClick r:id="rId3" action="ppaction://hlinkpres?slideindex=1&amp;slidetitle= Харчові та енергетичні потреби людини. Значення збалансованого харчування для людини" highlightClick="1"/>
          </p:cNvPr>
          <p:cNvSpPr/>
          <p:nvPr/>
        </p:nvSpPr>
        <p:spPr>
          <a:xfrm>
            <a:off x="10857991" y="2085974"/>
            <a:ext cx="756000" cy="779463"/>
          </a:xfrm>
          <a:prstGeom prst="actionButtonForwardNex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4B6FCE1-72CB-4F80-AB45-563B372C0AD0}"/>
              </a:ext>
            </a:extLst>
          </p:cNvPr>
          <p:cNvSpPr txBox="1"/>
          <p:nvPr/>
        </p:nvSpPr>
        <p:spPr>
          <a:xfrm>
            <a:off x="1401351" y="1764747"/>
            <a:ext cx="4600427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Перехід на наступний слайд</a:t>
            </a:r>
          </a:p>
          <a:p>
            <a:endParaRPr lang="uk-UA" sz="2800" dirty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r>
              <a:rPr lang="uk-UA" sz="28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Повернутися назад, в межах </a:t>
            </a:r>
            <a:br>
              <a:rPr lang="uk-UA" sz="28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uk-UA" sz="28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питання</a:t>
            </a:r>
          </a:p>
          <a:p>
            <a:endParaRPr lang="uk-UA" sz="2800" dirty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r>
              <a:rPr lang="uk-UA" sz="28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  Відео </a:t>
            </a:r>
          </a:p>
          <a:p>
            <a:endParaRPr lang="uk-UA" sz="2800" dirty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  <a:p>
            <a:r>
              <a:rPr lang="uk-UA" sz="28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    Вихід із презентації</a:t>
            </a:r>
            <a:endParaRPr lang="ru-RU" sz="2800" dirty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8" name="Управляющая кнопка: &quot;Вперед&quot; или &quot;Следующий&quot; 7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2D3011C6-1B7A-4B85-AF9A-2CEE4BCBFD36}"/>
              </a:ext>
            </a:extLst>
          </p:cNvPr>
          <p:cNvSpPr/>
          <p:nvPr/>
        </p:nvSpPr>
        <p:spPr>
          <a:xfrm>
            <a:off x="838200" y="1805784"/>
            <a:ext cx="540000" cy="540000"/>
          </a:xfrm>
          <a:prstGeom prst="actionButtonForwardNext">
            <a:avLst/>
          </a:prstGeom>
          <a:ln w="38100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&quot;Вперед&quot; или &quot;Следующий&quot; 8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F1404BB1-5A14-4D7E-8767-8D7F0CD66C92}"/>
              </a:ext>
            </a:extLst>
          </p:cNvPr>
          <p:cNvSpPr/>
          <p:nvPr/>
        </p:nvSpPr>
        <p:spPr>
          <a:xfrm flipH="1">
            <a:off x="838200" y="2595437"/>
            <a:ext cx="540000" cy="540000"/>
          </a:xfrm>
          <a:prstGeom prst="actionButtonForwardNext">
            <a:avLst/>
          </a:prstGeom>
          <a:ln w="38100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A29F69C0-7C4D-44E6-8752-3359D8C87C6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198" y="3645738"/>
            <a:ext cx="875462" cy="875462"/>
          </a:xfrm>
          <a:prstGeom prst="rect">
            <a:avLst/>
          </a:prstGeom>
        </p:spPr>
      </p:pic>
      <p:sp>
        <p:nvSpPr>
          <p:cNvPr id="11" name="Стрелка: вправо 10">
            <a:extLst>
              <a:ext uri="{FF2B5EF4-FFF2-40B4-BE49-F238E27FC236}">
                <a16:creationId xmlns:a16="http://schemas.microsoft.com/office/drawing/2014/main" id="{733E19D2-FAA1-4CA4-8516-6F5054FB47EF}"/>
              </a:ext>
            </a:extLst>
          </p:cNvPr>
          <p:cNvSpPr/>
          <p:nvPr/>
        </p:nvSpPr>
        <p:spPr>
          <a:xfrm>
            <a:off x="805865" y="4694900"/>
            <a:ext cx="1144670" cy="734104"/>
          </a:xfrm>
          <a:prstGeom prst="right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dirty="0">
                <a:solidFill>
                  <a:schemeClr val="tx1"/>
                </a:solidFill>
              </a:rPr>
              <a:t>Вихід</a:t>
            </a:r>
            <a:r>
              <a:rPr lang="uk-UA" dirty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666565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/>
              <a:t>Інтернет-ресурси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u="sng" dirty="0"/>
              <a:t>URL: </a:t>
            </a:r>
            <a:r>
              <a:rPr lang="en-US" dirty="0">
                <a:hlinkClick r:id="rId2"/>
              </a:rPr>
              <a:t>http://dovidka.biz.ua/yaki-produkti-mistyat-bilok-u-velikiy-kilkosti/</a:t>
            </a:r>
            <a:endParaRPr lang="uk-UA" dirty="0"/>
          </a:p>
          <a:p>
            <a:r>
              <a:rPr lang="en-US" u="sng" dirty="0"/>
              <a:t>URL: </a:t>
            </a:r>
            <a:r>
              <a:rPr lang="en-US" dirty="0">
                <a:hlinkClick r:id="rId3"/>
              </a:rPr>
              <a:t>https://www.youtube.com/watch?v=0g1ugmulzBA</a:t>
            </a:r>
            <a:endParaRPr lang="ru-RU" dirty="0"/>
          </a:p>
          <a:p>
            <a:r>
              <a:rPr lang="en-US" dirty="0">
                <a:hlinkClick r:id="rId4"/>
              </a:rPr>
              <a:t>URL:http://properdiet.ru/mineralnye_veshhestva/54-yod-v-organizme-cheloveka/</a:t>
            </a:r>
            <a:endParaRPr lang="ru-RU" dirty="0"/>
          </a:p>
          <a:p>
            <a:r>
              <a:rPr lang="en-US" dirty="0">
                <a:hlinkClick r:id="rId4"/>
              </a:rPr>
              <a:t>URL: </a:t>
            </a:r>
            <a:r>
              <a:rPr lang="en-US" dirty="0">
                <a:hlinkClick r:id="rId5"/>
              </a:rPr>
              <a:t>http://www.e-pitanie.ru/mineralnie_veshchestva/yod.php</a:t>
            </a:r>
            <a:endParaRPr lang="ru-RU" dirty="0"/>
          </a:p>
          <a:p>
            <a:r>
              <a:rPr lang="en-US" dirty="0">
                <a:hlinkClick r:id="rId4"/>
              </a:rPr>
              <a:t>URL: </a:t>
            </a:r>
            <a:r>
              <a:rPr lang="en-US" dirty="0">
                <a:hlinkClick r:id="rId6"/>
              </a:rPr>
              <a:t>http://ialive.ru/pitanie/poleznye-produkty/morskaya-kapusta-laminariya-polza-vred.html</a:t>
            </a:r>
            <a:endParaRPr lang="uk-UA" dirty="0"/>
          </a:p>
          <a:p>
            <a:r>
              <a:rPr lang="en-US" dirty="0">
                <a:hlinkClick r:id="rId7"/>
              </a:rPr>
              <a:t>URL:http://www.azbukadiet.ru/2015/05/20/v-kakix-produktax-soderzhitsya-bolshe-vsego-uglevodov.html</a:t>
            </a:r>
            <a:endParaRPr lang="uk-UA" dirty="0"/>
          </a:p>
          <a:p>
            <a:r>
              <a:rPr lang="en-US" dirty="0">
                <a:hlinkClick r:id="rId7"/>
              </a:rPr>
              <a:t>URL: </a:t>
            </a:r>
            <a:r>
              <a:rPr lang="en-US" dirty="0">
                <a:hlinkClick r:id="rId2"/>
              </a:rPr>
              <a:t>http://dovidka.biz.ua/yaki-produkti-mistyat-bilok-u-velikiy-kilkosti/</a:t>
            </a:r>
            <a:endParaRPr lang="uk-UA" dirty="0"/>
          </a:p>
          <a:p>
            <a:r>
              <a:rPr lang="en-US" dirty="0">
                <a:hlinkClick r:id="rId7"/>
              </a:rPr>
              <a:t>URL: </a:t>
            </a:r>
            <a:r>
              <a:rPr lang="en-US" dirty="0">
                <a:hlinkClick r:id="rId8"/>
              </a:rPr>
              <a:t>http://medical-wiki.in.ua/food/prodykti-sho-mistiat-jiri.html</a:t>
            </a:r>
            <a:endParaRPr lang="ru-RU" dirty="0"/>
          </a:p>
          <a:p>
            <a:r>
              <a:rPr lang="en-US" dirty="0">
                <a:hlinkClick r:id="rId7"/>
              </a:rPr>
              <a:t>URL: </a:t>
            </a:r>
            <a:r>
              <a:rPr lang="en-US" dirty="0">
                <a:hlinkClick r:id="rId9"/>
              </a:rPr>
              <a:t>https://www.factday.net/7-6-vse-pro-ximichnyj-element-natrij.html</a:t>
            </a:r>
            <a:endParaRPr lang="ru-RU" dirty="0"/>
          </a:p>
          <a:p>
            <a:r>
              <a:rPr lang="en-US" dirty="0">
                <a:hlinkClick r:id="rId7"/>
              </a:rPr>
              <a:t>URL: </a:t>
            </a:r>
            <a:r>
              <a:rPr lang="en-US" dirty="0">
                <a:hlinkClick r:id="rId10"/>
              </a:rPr>
              <a:t>http://aptechka.rv.ua/medychni-statti/rol-mineralnyh-rechovyn-u-harchuvanni-lyudyny/</a:t>
            </a:r>
            <a:endParaRPr lang="ru-RU" dirty="0"/>
          </a:p>
          <a:p>
            <a:r>
              <a:rPr lang="en-US" dirty="0">
                <a:hlinkClick r:id="rId7"/>
              </a:rPr>
              <a:t>URL: </a:t>
            </a:r>
            <a:r>
              <a:rPr lang="en-US" dirty="0">
                <a:hlinkClick r:id="rId11"/>
              </a:rPr>
              <a:t>http://likar.net.ua/harchuvannya-dyeti/847-harchuvannya-ce-odin-z-nayvazhlivshih-procesv-u-zhitt-lyudini.html</a:t>
            </a:r>
            <a:endParaRPr lang="ru-RU" dirty="0"/>
          </a:p>
          <a:p>
            <a:r>
              <a:rPr lang="en-US" dirty="0">
                <a:hlinkClick r:id="rId7"/>
              </a:rPr>
              <a:t>URL: </a:t>
            </a:r>
            <a:r>
              <a:rPr lang="en-US" dirty="0"/>
              <a:t>http://www.npblog.com.ua/index.php/produkti-harchuvannya/harchovi-barvniki.html</a:t>
            </a:r>
            <a:endParaRPr lang="ru-RU" dirty="0"/>
          </a:p>
          <a:p>
            <a:endParaRPr lang="ru-RU" dirty="0"/>
          </a:p>
        </p:txBody>
      </p:sp>
      <p:sp>
        <p:nvSpPr>
          <p:cNvPr id="4" name="Управляющая кнопка: назад 6">
            <a:hlinkClick r:id="rId12" action="ppaction://hlinksldjump" highlightClick="1"/>
          </p:cNvPr>
          <p:cNvSpPr/>
          <p:nvPr/>
        </p:nvSpPr>
        <p:spPr>
          <a:xfrm>
            <a:off x="11073891" y="5933900"/>
            <a:ext cx="756000" cy="756000"/>
          </a:xfrm>
          <a:prstGeom prst="actionButtonHom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7271816" y="6063466"/>
            <a:ext cx="3612784" cy="4968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uk-UA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Повернення на головну </a:t>
            </a:r>
            <a:r>
              <a:rPr lang="uk-UA" sz="24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</a:t>
            </a:r>
            <a:endParaRPr lang="uk-UA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11425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854</TotalTime>
  <Words>363</Words>
  <Application>Microsoft Office PowerPoint</Application>
  <PresentationFormat>Широкоэкранный</PresentationFormat>
  <Paragraphs>76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4" baseType="lpstr">
      <vt:lpstr>Arial</vt:lpstr>
      <vt:lpstr>Calibri</vt:lpstr>
      <vt:lpstr>Calibri Light</vt:lpstr>
      <vt:lpstr>Gabriola</vt:lpstr>
      <vt:lpstr>Monotype Corsiva</vt:lpstr>
      <vt:lpstr>Times New Roman</vt:lpstr>
      <vt:lpstr>Тема Office</vt:lpstr>
      <vt:lpstr>Презентация PowerPoint</vt:lpstr>
      <vt:lpstr>Обмін речовин та перетворення енергії в організмі людини</vt:lpstr>
      <vt:lpstr>Правила користування інтерактивним продуктом</vt:lpstr>
      <vt:lpstr>Правила користування інтерактивним продуктом</vt:lpstr>
      <vt:lpstr>Правила користування інтерактивним продуктом</vt:lpstr>
      <vt:lpstr>Правила користування інтерактивним продуктом</vt:lpstr>
      <vt:lpstr>Інтернет-ресурси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School</cp:lastModifiedBy>
  <cp:revision>47</cp:revision>
  <dcterms:created xsi:type="dcterms:W3CDTF">2018-02-02T14:04:51Z</dcterms:created>
  <dcterms:modified xsi:type="dcterms:W3CDTF">2018-02-21T09:36:08Z</dcterms:modified>
</cp:coreProperties>
</file>