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8" r:id="rId10"/>
    <p:sldId id="270" r:id="rId11"/>
    <p:sldId id="265" r:id="rId12"/>
    <p:sldId id="271" r:id="rId13"/>
    <p:sldId id="264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8B8B6"/>
    <a:srgbClr val="1869CA"/>
    <a:srgbClr val="0E407C"/>
    <a:srgbClr val="1355A5"/>
    <a:srgbClr val="267DE6"/>
    <a:srgbClr val="3C8A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642918"/>
            <a:ext cx="8429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Обобщающий урок по теме «Имя прилагательное»</a:t>
            </a:r>
            <a:endParaRPr lang="ru-RU" sz="3200" dirty="0">
              <a:effectLst>
                <a:glow rad="101600">
                  <a:srgbClr val="000000"/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2928934"/>
            <a:ext cx="4806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Говорунец</a:t>
            </a:r>
            <a:r>
              <a:rPr lang="uk-UA" sz="32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2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Зои</a:t>
            </a:r>
            <a:r>
              <a:rPr lang="uk-UA" sz="32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2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Валентиновн</a:t>
            </a:r>
            <a:r>
              <a:rPr lang="ru-RU" sz="32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ы</a:t>
            </a:r>
            <a:endParaRPr lang="ru-RU" sz="3200" dirty="0" smtClean="0">
              <a:solidFill>
                <a:schemeClr val="bg1"/>
              </a:solidFill>
              <a:effectLst>
                <a:glow rad="1016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378619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учителя  </a:t>
            </a:r>
            <a:r>
              <a:rPr lang="uk-UA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русского</a:t>
            </a:r>
            <a:r>
              <a:rPr lang="uk-UA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яз</a:t>
            </a:r>
            <a:r>
              <a:rPr lang="ru-RU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ы</a:t>
            </a:r>
            <a:r>
              <a:rPr lang="uk-UA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ка</a:t>
            </a:r>
            <a:r>
              <a:rPr lang="uk-UA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uk-UA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мировой</a:t>
            </a:r>
            <a:r>
              <a:rPr lang="uk-UA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литератур</a:t>
            </a:r>
            <a:r>
              <a:rPr lang="ru-RU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ы</a:t>
            </a:r>
            <a:endParaRPr lang="uk-UA" sz="2000" dirty="0" smtClean="0">
              <a:solidFill>
                <a:schemeClr val="bg1"/>
              </a:solidFill>
              <a:effectLst>
                <a:glow rad="1016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r>
              <a:rPr lang="uk-UA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Черкасской</a:t>
            </a:r>
            <a:r>
              <a:rPr lang="uk-UA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общеобразовательной</a:t>
            </a:r>
            <a:endParaRPr lang="uk-UA" sz="2000" dirty="0" smtClean="0">
              <a:solidFill>
                <a:schemeClr val="bg1"/>
              </a:solidFill>
              <a:effectLst>
                <a:glow rad="1016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r>
              <a:rPr lang="uk-UA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школ</a:t>
            </a:r>
            <a:r>
              <a:rPr lang="ru-RU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ы</a:t>
            </a:r>
            <a:r>
              <a:rPr lang="ru-RU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І-ІІІ </a:t>
            </a:r>
            <a:r>
              <a:rPr lang="uk-UA" sz="2000" dirty="0" err="1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ступеней</a:t>
            </a:r>
            <a:r>
              <a:rPr lang="uk-UA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№5</a:t>
            </a:r>
          </a:p>
          <a:p>
            <a:r>
              <a:rPr lang="ru-RU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Черкасского городского совета</a:t>
            </a:r>
          </a:p>
          <a:p>
            <a:r>
              <a:rPr lang="ru-RU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Черкасской области</a:t>
            </a:r>
            <a:endParaRPr lang="uk-UA" sz="2000" dirty="0" smtClean="0">
              <a:solidFill>
                <a:schemeClr val="bg1"/>
              </a:solidFill>
              <a:effectLst>
                <a:glow rad="1016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e-mail:</a:t>
            </a:r>
            <a:r>
              <a:rPr lang="uk-UA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effectLst>
                  <a:glow rad="101600">
                    <a:srgbClr val="000000"/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zoya.govorunets@mail.ru</a:t>
            </a:r>
            <a:endParaRPr lang="ru-RU" sz="2000" dirty="0" err="1" smtClean="0">
              <a:solidFill>
                <a:schemeClr val="bg1"/>
              </a:solidFill>
              <a:effectLst>
                <a:glow rad="101600">
                  <a:srgbClr val="000000"/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7290" y="500042"/>
            <a:ext cx="62805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200" b="1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Занимательно о прилагательном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85720" y="1500174"/>
            <a:ext cx="650085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Притяжательные прилагательные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кому принадлежит, тот за тем вослед бежит!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своей старушкой бегает избушка.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бабкой бабкина избушка так играет в </a:t>
            </a:r>
            <a:r>
              <a:rPr lang="ru-RU" sz="20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притягушки</a:t>
            </a: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Шапка папина была. С папой в офис побрела: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Притянулась она к папе. Прямо к уху приросла.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Зато мамино пальто и пушистое манто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Притянулись к маме. Посмотрите сами!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4500570"/>
            <a:ext cx="3714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Прилагательное (загадка)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Определяю я предметы,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Они со мной весьма приметны.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украшаю вашу речь.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Меня вам надо знать, беречь!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381308"/>
            <a:ext cx="750099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Напишите мини-текст или сочинение в форме сказки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одну из тем: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«Сказка о прилагательных»,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«В королевстве волшебных слов»,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ru-RU" sz="200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«Как </a:t>
            </a:r>
            <a:r>
              <a:rPr lang="ru-RU" sz="20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родилось </a:t>
            </a:r>
            <a:r>
              <a:rPr lang="ru-RU" sz="200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имя прилагательное»</a:t>
            </a:r>
            <a:endParaRPr lang="ru-RU" sz="20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4953341"/>
            <a:ext cx="79296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Завершить написание сочинения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28794" y="357166"/>
            <a:ext cx="5194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Занимательная грамматика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1071546"/>
            <a:ext cx="3303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Разгадайте анаграмму 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143108" y="3866381"/>
            <a:ext cx="392909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 Случайно, может быть, катались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Когда-нибудь во мне и вы: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Мои колеса быстро мчались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По улицам былой Москвы.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43138" algn="l"/>
              </a:tabLs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Но если бы двум буквам место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Переменили вы во мне,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То я взлетела б с сильным треском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В ночной небесной тишине.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Карета – ракета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1714488"/>
            <a:ext cx="33575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Меня найдешь на корабле,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Я – слово, издавна знакомое.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Но буквы переставь во мне –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И ты получишь насекомое.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Корма – комар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78592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Задачу ты решишь свободно: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Я небольшая часть лица.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Но если ты прочтешь меня с конца –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Во мне увидеть можно, что угодно.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Нос – сон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57356" y="642918"/>
            <a:ext cx="44599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Этапы учебной встречи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1928802"/>
            <a:ext cx="791889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Учебный бой;</a:t>
            </a:r>
          </a:p>
          <a:p>
            <a:pPr marL="342900" indent="-342900">
              <a:buAutoNum type="arabicPeriod"/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Задания по карточкам;</a:t>
            </a:r>
          </a:p>
          <a:p>
            <a:pPr marL="342900" indent="-342900">
              <a:buAutoNum type="arabicPeriod"/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Сценки «Путешествие в страну прилагательных»;</a:t>
            </a:r>
          </a:p>
          <a:p>
            <a:pPr marL="342900" indent="-342900">
              <a:buAutoNum type="arabicPeriod"/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Занимательно о прилагательном;</a:t>
            </a:r>
          </a:p>
          <a:p>
            <a:pPr marL="342900" indent="-342900">
              <a:buAutoNum type="arabicPeriod"/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Работа над мини-текстом или сочинением в форме сказки;</a:t>
            </a:r>
          </a:p>
          <a:p>
            <a:pPr marL="342900" indent="-342900">
              <a:buAutoNum type="arabicPeriod"/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Разгадывание </a:t>
            </a:r>
            <a:r>
              <a:rPr lang="ru-RU" sz="20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анаграм</a:t>
            </a: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 (задание из «Занимательной грамматики»).</a:t>
            </a:r>
          </a:p>
          <a:p>
            <a:pPr marL="342900" indent="-342900"/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500042"/>
            <a:ext cx="74894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 использованной литературы</a:t>
            </a: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57224" y="2527697"/>
            <a:ext cx="778674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sz="20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Мережинская</a:t>
            </a: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Е.К. Занимательная грамматика. – К.: </a:t>
            </a:r>
            <a:r>
              <a:rPr lang="ru-RU" sz="20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Радянська</a:t>
            </a: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школа., 1979.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Ушаков Н.Н. Кружковая работа по русскому языку. – М.: Просвещение, 1989.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Кривин Ф. Калейдоскоп. – Ужгород: Карпаты, 1989.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lang="ru-RU" sz="2000" i="1" dirty="0" err="1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Баландина</a:t>
            </a: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Н.Ф. Русский язык, 5кл. – К.: Издательство «Мастер-класс», 2012.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500042"/>
            <a:ext cx="7143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effectLst>
                  <a:glow rad="228600">
                    <a:schemeClr val="tx2">
                      <a:lumMod val="75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Обобщающий урок по теме «Имя прилагательное». Учебный бой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2428868"/>
            <a:ext cx="64294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01600">
                    <a:srgbClr val="0E407C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glow rad="101600">
                    <a:srgbClr val="0E407C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привести в систему знания, полученные на уроках; повторить всё об имени прилагательном; развивать внимание, мышление, память, творческие способности; прививать интерес к русскому языку, стремление обогащать свой словарный запас, совершенствовать свою речь.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00034" y="571480"/>
            <a:ext cx="564360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Слова бывают разные –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То дельные, то праздные,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То честные, правдивые,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То ласково-фальшивые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Есть чистые, алмазные,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 есть свинцово-грязные…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Учитель, вам назначено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Засеять душу зёрнами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Чистейшими, отборными.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Не злыми, не сварливыми,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 добрыми, правдивыми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8B8B6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В.Полторацкий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8B8B6">
                    <a:alpha val="40000"/>
                  </a:srgbClr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000364" y="4286256"/>
            <a:ext cx="55721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indent="44767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Весна идёт, весна идёт!</a:t>
            </a:r>
          </a:p>
          <a:p>
            <a:pPr marR="0" indent="44767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 ........., ..........., ..............., дней</a:t>
            </a:r>
          </a:p>
          <a:p>
            <a:pPr marR="0" indent="44767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...............,  .............  хоровод</a:t>
            </a:r>
          </a:p>
          <a:p>
            <a:pPr marR="0" indent="44767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Толпится весело за ней</a:t>
            </a:r>
          </a:p>
          <a:p>
            <a:pPr marR="0" indent="447675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Ф.Тютчев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85728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</a:tabLst>
            </a:pPr>
            <a:r>
              <a:rPr lang="ru-RU" sz="32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Вставьте имена прилагательные.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990074"/>
            <a:ext cx="60722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  пора! Очей очарованье!</a:t>
            </a:r>
          </a:p>
          <a:p>
            <a:pPr lvl="0" indent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 мне твоя  ...................  краса</a:t>
            </a:r>
          </a:p>
          <a:p>
            <a:pPr lvl="0" indent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Люблю я .............. природы увяданье,</a:t>
            </a:r>
          </a:p>
          <a:p>
            <a:pPr lvl="0" indent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багрец и золото одетые леса.</a:t>
            </a:r>
          </a:p>
          <a:p>
            <a:pPr lvl="0" indent="447675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А.Пушкин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000240"/>
            <a:ext cx="11787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Унылая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82422" y="2357430"/>
            <a:ext cx="13035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Приятна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2357430"/>
            <a:ext cx="17711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прощальная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2714620"/>
            <a:ext cx="12528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пышное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57512" y="4681847"/>
            <a:ext cx="3314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тихих, тёплых, майских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463800" y="5039037"/>
            <a:ext cx="2679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Румяный, светлый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t="-49000" r="-2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71472" y="2285992"/>
            <a:ext cx="77153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Валек — .................................... мальчик лет девяти.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 волосы лохматились над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 глазами.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В.Короленко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85728"/>
            <a:ext cx="60722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32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Распространите предложения определениями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43657" y="2285992"/>
            <a:ext cx="30140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худощавый и тонкий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1697" y="2681583"/>
            <a:ext cx="2591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Тёмные курчавые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1835" y="3038773"/>
            <a:ext cx="3234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чёрными задумчивыми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57224" y="2510047"/>
            <a:ext cx="78581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Лицо деревянное –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Сердце золотое 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lang="ru-RU" sz="24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Характер железный –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14290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32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Подберите синонимы к прилагательным, употреблённым в переносном значении.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40327" y="2538707"/>
            <a:ext cx="4346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неподвижное, невыразительное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3253087"/>
            <a:ext cx="2763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доброе, отзывчивое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88392" y="4000504"/>
            <a:ext cx="2555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сильный, крепкий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42910" y="2110079"/>
            <a:ext cx="621510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Воздух был прохладен –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Ландыш душист 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lang="ru-RU" sz="2400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Дуб крепок –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428604"/>
            <a:ext cx="9063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32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Замените другим словом с основой на шипящий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29248" y="2110079"/>
            <a:ext cx="814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свеж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05940" y="2862860"/>
            <a:ext cx="937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пахуч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24786" y="3610277"/>
            <a:ext cx="1047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могуч 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рограмы\ЗОЯ ДИВИСЬ СЮДИ\Для презентаций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712" y="1"/>
            <a:ext cx="9313712" cy="695056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28662" y="285728"/>
            <a:ext cx="5929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32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Замените одним словом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500174"/>
            <a:ext cx="7143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Пытливый, стремящийся к приобретению новых знаний –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Пустой, опрометчивый, неверный  –  </a:t>
            </a:r>
            <a:endParaRPr lang="ru-RU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en-US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Рассудительный, умеющий всё обдумать  –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Приветливый с гостями  –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Мягкий, добрый человек  –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Желающий другому добра –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43636" y="1500174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любознательный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2059536"/>
            <a:ext cx="1856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легкомысленный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88399" y="2631040"/>
            <a:ext cx="1740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благоразумный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71802" y="3143248"/>
            <a:ext cx="1734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гостеприимный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3714752"/>
            <a:ext cx="1571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добродушный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4214818"/>
            <a:ext cx="2114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доброжелательный 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10" grpId="0"/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2844" y="1429298"/>
            <a:ext cx="435771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Прилагательное (загадка)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существительным дружу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нисколько не тужу.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особая примета: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Обозначаю признак предмета.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Лёд какой? Холодный, гладкий.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Чай какой? Горячий, сладкий.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Изменяюсь по родам,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Числам я и падежам.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Люблю детей внимательных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я</a:t>
            </a: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?...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2571744"/>
            <a:ext cx="371476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Имя прилагательное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Сильно любознательное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Имя прилагательное.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чём предметов-то секрет?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вопрос ты дай ответ: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какой? Она какая?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Сильный, добрая, родная.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оно? Оно смешное,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Тёплое и озорное.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Эти признаки важны,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r>
              <a:rPr lang="ru-RU" sz="2000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Речь обогатить должны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</a:pPr>
            <a:endParaRPr lang="ru-RU" sz="2000" i="1" dirty="0" smtClean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1831" y="428604"/>
            <a:ext cx="62805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200" b="1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  <a:latin typeface="Times New Roman" pitchFamily="18" charset="0"/>
                <a:cs typeface="Times New Roman" pitchFamily="18" charset="0"/>
              </a:rPr>
              <a:t>Занимательно о прилагательном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726</Words>
  <Application>Microsoft Office PowerPoint</Application>
  <PresentationFormat>Экран (4:3)</PresentationFormat>
  <Paragraphs>173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40</cp:revision>
  <dcterms:modified xsi:type="dcterms:W3CDTF">2015-02-12T16:41:29Z</dcterms:modified>
</cp:coreProperties>
</file>