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8" r:id="rId7"/>
    <p:sldId id="260" r:id="rId8"/>
    <p:sldId id="261" r:id="rId9"/>
    <p:sldId id="270" r:id="rId10"/>
    <p:sldId id="262" r:id="rId11"/>
    <p:sldId id="271" r:id="rId12"/>
    <p:sldId id="263" r:id="rId13"/>
    <p:sldId id="269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0033"/>
    <a:srgbClr val="006666"/>
    <a:srgbClr val="422C16"/>
    <a:srgbClr val="0C788E"/>
    <a:srgbClr val="008080"/>
    <a:srgbClr val="8000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1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37C2C-599C-4088-AA0F-66664FF7851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261349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08534-87A2-4C89-8BF9-C6E93B8E95E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603073"/>
      </p:ext>
    </p:extLst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6C516-A46B-4830-9F74-2400B4612BA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102380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E7DCF-B7B3-4F6E-A586-B5C503FAA1B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215502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732D1-35F7-4069-A802-9F83F452140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922124"/>
      </p:ext>
    </p:extLst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BD47B-B647-4CE9-B93F-DE4AB028B5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6862223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2B91C-3C6C-4B98-B3AB-96725500C7A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121501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EB97D-F318-432B-915E-AB0F3AF044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030800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38AFE-2BEE-466B-ABCB-D967F3BE975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955464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ACC01-F25C-4FF4-9A8E-1AE81AAA460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2853181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A7A56-9A99-4127-A59D-BFF3606D7E0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786094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D9B92E-4F33-4D6E-B5A4-551F4A365AA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агетная рамка 5"/>
          <p:cNvSpPr/>
          <p:nvPr/>
        </p:nvSpPr>
        <p:spPr>
          <a:xfrm>
            <a:off x="7500938" y="6500813"/>
            <a:ext cx="1643062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Prezentacii.com</a:t>
            </a:r>
            <a:endParaRPr lang="ru-RU" sz="1400" dirty="0"/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971550" y="333375"/>
            <a:ext cx="16573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800" b="1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9 клас</a:t>
            </a:r>
            <a:endParaRPr lang="ru-RU" altLang="ru-RU" sz="2800" b="1">
              <a:solidFill>
                <a:srgbClr val="00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973138" y="2205038"/>
            <a:ext cx="7416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Реакції обміну між розчинами електролітів, умови їх перебігу. Йонні рівняння</a:t>
            </a:r>
            <a:endParaRPr lang="ru-RU" altLang="ru-RU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Прямоугольник 4"/>
          <p:cNvSpPr>
            <a:spLocks noChangeArrowheads="1"/>
          </p:cNvSpPr>
          <p:nvPr/>
        </p:nvSpPr>
        <p:spPr bwMode="auto">
          <a:xfrm>
            <a:off x="3419475" y="371475"/>
            <a:ext cx="2778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1. РОЗЧИНИ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Прямоугольник 1"/>
          <p:cNvSpPr>
            <a:spLocks noChangeArrowheads="1"/>
          </p:cNvSpPr>
          <p:nvPr/>
        </p:nvSpPr>
        <p:spPr bwMode="auto">
          <a:xfrm>
            <a:off x="2484438" y="3789363"/>
            <a:ext cx="62992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latin typeface="Times New Roman" pitchFamily="18" charset="0"/>
                <a:cs typeface="Times New Roman" pitchFamily="18" charset="0"/>
              </a:rPr>
              <a:t>Підготувала: вчитель хімії Ковтунівського навчально-виховного комплексу Золотоніської районної ради Черкаської області</a:t>
            </a:r>
            <a:endParaRPr lang="en-US" altLang="ru-RU" sz="240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latin typeface="Times New Roman" pitchFamily="18" charset="0"/>
                <a:cs typeface="Times New Roman" pitchFamily="18" charset="0"/>
              </a:rPr>
              <a:t>Озірна Інна Миколаївна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79388" y="744538"/>
            <a:ext cx="17287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1800"/>
              <a:t> </a:t>
            </a:r>
            <a:endParaRPr lang="ru-RU" altLang="ru-RU" sz="1800"/>
          </a:p>
        </p:txBody>
      </p:sp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539750" y="328613"/>
            <a:ext cx="82089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Реакції обміну між розчинами електролітів з виділенням газу</a:t>
            </a:r>
            <a:endParaRPr lang="ru-RU" altLang="ru-RU" sz="24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82638" y="1387475"/>
            <a:ext cx="4659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+ 2HCl = 2NaCl + H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sz="24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119813" y="1720850"/>
            <a:ext cx="765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altLang="ru-RU" sz="24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5413375" y="1427163"/>
            <a:ext cx="579438" cy="19526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413375" y="1657350"/>
            <a:ext cx="577850" cy="20002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105525" y="1196975"/>
            <a:ext cx="747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uk-UA" altLang="ru-RU" sz="2400" b="1" baseline="-2500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7354888" y="161925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6884988" y="1252538"/>
            <a:ext cx="0" cy="3508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20763" y="2319338"/>
            <a:ext cx="6911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Повне йонне рівняння має наступний вигляд: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836613" y="2927350"/>
            <a:ext cx="7296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2Na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CO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+ 2H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+ 2Cl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2Na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+ 2Cl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 + CO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sz="24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7932738" y="2987675"/>
            <a:ext cx="0" cy="40005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76325" y="3463925"/>
            <a:ext cx="5854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Провівши скорочення, отримаємо: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08175" y="4094163"/>
            <a:ext cx="457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2H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= H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 + CO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sz="24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5413375" y="4094163"/>
            <a:ext cx="0" cy="40005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Управляющая кнопка: домой 24">
            <a:hlinkClick r:id="rId2" action="ppaction://hlinksldjump" highlightClick="1"/>
          </p:cNvPr>
          <p:cNvSpPr/>
          <p:nvPr/>
        </p:nvSpPr>
        <p:spPr>
          <a:xfrm>
            <a:off x="8316913" y="6308725"/>
            <a:ext cx="795337" cy="5492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7" grpId="0"/>
      <p:bldP spid="18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3328988" y="1268413"/>
            <a:ext cx="525621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Виділення газу є однією з умов перебігу реакцій обміну між розчинами електролітів. </a:t>
            </a:r>
            <a:endParaRPr lang="ru-RU" altLang="ru-RU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C:\Users\Inna\Pictures\i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98" y="1050296"/>
            <a:ext cx="2810215" cy="36028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7740650" y="6092825"/>
            <a:ext cx="935038" cy="7651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506413" y="390525"/>
            <a:ext cx="79216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Реакції обміну між розчинами електролітів з утворенням малодисоційованої сполуки</a:t>
            </a:r>
            <a:endParaRPr lang="ru-RU" altLang="ru-RU" sz="24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17575" y="1268413"/>
            <a:ext cx="8207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Розглянемо реакцію</a:t>
            </a:r>
            <a:r>
              <a:rPr lang="en-US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нейтралізації: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663825" y="1997075"/>
            <a:ext cx="3560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HCl + KOH = KCl + H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altLang="ru-RU" sz="24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200150" y="2592388"/>
            <a:ext cx="653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Повне йонне рівняння має наступний вигляд: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176463" y="3249613"/>
            <a:ext cx="518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Cl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K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OH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K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Cl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endParaRPr lang="ru-RU" altLang="ru-RU" sz="24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433513" y="3860800"/>
            <a:ext cx="50530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Провівши скорочення, отримаємо: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959225" y="4375150"/>
            <a:ext cx="2401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 OH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uk-UA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endParaRPr lang="ru-RU" altLang="ru-RU" sz="24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домой 9">
            <a:hlinkClick r:id="rId2" action="ppaction://hlinksldjump" highlightClick="1"/>
          </p:cNvPr>
          <p:cNvSpPr/>
          <p:nvPr/>
        </p:nvSpPr>
        <p:spPr>
          <a:xfrm>
            <a:off x="8172450" y="6165850"/>
            <a:ext cx="792163" cy="6921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75" name="Picture 11" descr="C:\Users\Inna\Pictures\i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95192"/>
            <a:ext cx="3887966" cy="18014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Inna\Pictures\Pept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3078821" cy="4336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3203575" y="1343025"/>
            <a:ext cx="56165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Утворення малодисоційованої речовини, зокрема води, є однією з умов перебігу реакцій обміну між розчинами електролітів.</a:t>
            </a:r>
            <a:endParaRPr lang="ru-RU" altLang="ru-RU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963988"/>
            <a:ext cx="1535112" cy="175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Управляющая кнопка: домой 2">
            <a:hlinkClick r:id="rId4" action="ppaction://hlinksldjump" highlightClick="1"/>
          </p:cNvPr>
          <p:cNvSpPr/>
          <p:nvPr/>
        </p:nvSpPr>
        <p:spPr>
          <a:xfrm>
            <a:off x="7932738" y="5949950"/>
            <a:ext cx="887412" cy="7921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611188" y="333375"/>
            <a:ext cx="80645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Перебіг реакцій йонного обміну  НЕ  відбувається, якщо всі  реагенти  та  можливі продукти реакції належать до сильних електролітів!</a:t>
            </a:r>
            <a:endParaRPr lang="ru-RU" altLang="ru-RU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729163" y="2276475"/>
            <a:ext cx="2179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+ 2KCl</a:t>
            </a:r>
            <a:endParaRPr lang="ru-RU" altLang="ru-RU" sz="24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924300" y="2417763"/>
            <a:ext cx="71913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924300" y="2508250"/>
            <a:ext cx="719138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11188" y="2852738"/>
            <a:ext cx="61404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Записати йонне скорочене рівняння такої взаємодії неможливо, оскільки всі йони скорочуються:</a:t>
            </a:r>
            <a:endParaRPr lang="ru-RU" alt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953000" y="4411663"/>
            <a:ext cx="3598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2Na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SO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+ 2K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altLang="ru-RU" sz="24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187825" y="4598988"/>
            <a:ext cx="720725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4221163" y="4700588"/>
            <a:ext cx="720725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619250" y="2230438"/>
            <a:ext cx="2206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2NaCl + K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677863" y="4414838"/>
            <a:ext cx="3543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2Na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+ 2K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SO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Управляющая кнопка: домой 16">
            <a:hlinkClick r:id="rId2" action="ppaction://hlinksldjump" highlightClick="1"/>
          </p:cNvPr>
          <p:cNvSpPr/>
          <p:nvPr/>
        </p:nvSpPr>
        <p:spPr>
          <a:xfrm>
            <a:off x="8183563" y="6092825"/>
            <a:ext cx="720725" cy="6207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68363" y="4408488"/>
            <a:ext cx="360362" cy="460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804988" y="4422775"/>
            <a:ext cx="360362" cy="460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692400" y="4427538"/>
            <a:ext cx="360363" cy="460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65513" y="4443413"/>
            <a:ext cx="360362" cy="460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143500" y="4464050"/>
            <a:ext cx="360363" cy="460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053138" y="4425950"/>
            <a:ext cx="360362" cy="460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989763" y="4464050"/>
            <a:ext cx="358775" cy="460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961313" y="4437063"/>
            <a:ext cx="360362" cy="460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800" y="2417763"/>
            <a:ext cx="1868488" cy="19319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84313"/>
            <a:ext cx="2201862" cy="2571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25700" y="2828925"/>
            <a:ext cx="6172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Якщо ж таких речовин серед продуктів немає, то реакція йонного обміну не відбувається.</a:t>
            </a:r>
            <a:endParaRPr lang="ru-RU" alt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243888" y="6165850"/>
            <a:ext cx="720725" cy="6921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597150" y="1074738"/>
            <a:ext cx="60071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Суть реакцій йонного обміну полягає у зв</a:t>
            </a:r>
            <a:r>
              <a:rPr lang="en-US" altLang="ru-RU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altLang="ru-RU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язуванні йонів з утворенням малодисоційованих речовин.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376613" y="331788"/>
            <a:ext cx="202882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Висновок:</a:t>
            </a: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344" y="4135415"/>
            <a:ext cx="3494906" cy="16193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750" y="476250"/>
            <a:ext cx="8135938" cy="42735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32000" algn="ctr">
              <a:lnSpc>
                <a:spcPct val="150000"/>
              </a:lnSpc>
              <a:defRPr/>
            </a:pPr>
            <a:r>
              <a:rPr lang="uk-U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Використана література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32000" algn="just">
              <a:lnSpc>
                <a:spcPct val="150000"/>
              </a:lnSpc>
              <a:buFontTx/>
              <a:buAutoNum type="arabicPeriod"/>
              <a:defRPr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Ярошенко О.Г. Хімія: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підруч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 9 кл.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 О.Г. Ярошенко. – К: Освіта, 2009. - 223 с.</a:t>
            </a:r>
          </a:p>
          <a:p>
            <a:pPr algn="just">
              <a:defRPr/>
            </a:pPr>
            <a:endParaRPr lang="uk-UA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Сухан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В.В. Хімія: Посібник для вступників до вищих навчальних закладів / В.В.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Сухан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Т.В.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Табенська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50000"/>
              </a:lnSpc>
              <a:defRPr/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А.Й.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Капустян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В.Ф. </a:t>
            </a:r>
            <a:r>
              <a:rPr lang="uk-UA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Горлач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3-є вид. – К: Либідь,1996. - 448 с.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101013" y="6092825"/>
            <a:ext cx="792162" cy="6492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агетная рамка 5"/>
          <p:cNvSpPr/>
          <p:nvPr/>
        </p:nvSpPr>
        <p:spPr>
          <a:xfrm>
            <a:off x="7500938" y="6500813"/>
            <a:ext cx="1643062" cy="35718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Prezentacii.com</a:t>
            </a:r>
            <a:endParaRPr lang="ru-RU" sz="1400" dirty="0"/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348038" y="531813"/>
            <a:ext cx="1584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alt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611188" y="1125538"/>
            <a:ext cx="7927975" cy="419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Умови перебігу йонних рівнянь. Алгоритм складання йонних рівнянь.</a:t>
            </a:r>
            <a:endParaRPr lang="uk-UA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Реакції обміну між розчинами електролітів з утворенням осаду.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Реакції обміну між розчинами електролітів з виділенням газу.</a:t>
            </a:r>
            <a:endParaRPr lang="uk-UA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Реакції обміну між розчинами електролітів з утворенням малодисоційованої сполуки.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ru-RU" altLang="ru-RU" sz="1800" b="1" i="1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ru-RU" altLang="ru-RU" sz="18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1827213" y="331788"/>
            <a:ext cx="576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8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Умови перебігу йонних рівнянь</a:t>
            </a:r>
            <a:endParaRPr lang="ru-RU" altLang="ru-RU" sz="2800" b="1" i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697038" y="793750"/>
            <a:ext cx="854075" cy="65722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248150" y="793750"/>
            <a:ext cx="0" cy="95091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069013" y="793750"/>
            <a:ext cx="792162" cy="581025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42925" y="1450975"/>
            <a:ext cx="496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Утворення осаду</a:t>
            </a:r>
            <a:endParaRPr lang="ru-RU" altLang="ru-RU" sz="24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343275" y="1619250"/>
            <a:ext cx="2989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Виділення газу</a:t>
            </a:r>
            <a:endParaRPr lang="ru-RU" altLang="ru-RU" sz="24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67338" y="1312863"/>
            <a:ext cx="3600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Утворення малодисоційованої сполуки (води)</a:t>
            </a:r>
            <a:endParaRPr lang="ru-RU" altLang="ru-RU" sz="24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Управляющая кнопка: домой 24">
            <a:hlinkClick r:id="rId2" action="ppaction://hlinksldjump" highlightClick="1"/>
          </p:cNvPr>
          <p:cNvSpPr/>
          <p:nvPr/>
        </p:nvSpPr>
        <p:spPr>
          <a:xfrm>
            <a:off x="8101013" y="6092825"/>
            <a:ext cx="731837" cy="5762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2513013"/>
            <a:ext cx="2324100" cy="2787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313" y="2513013"/>
            <a:ext cx="2174875" cy="2787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0" y="2513013"/>
            <a:ext cx="2068513" cy="29114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619250" y="601663"/>
            <a:ext cx="7273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складання йонних рівнянь</a:t>
            </a:r>
            <a:endParaRPr lang="ru-RU" altLang="ru-RU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79438" y="1268413"/>
            <a:ext cx="78803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Скласти </a:t>
            </a: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молекулярне рівняння</a:t>
            </a: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реакції.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Представити його у вигляді </a:t>
            </a: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повного йонного рівняння</a:t>
            </a: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зображаючи нерозчинні, малодисоційовані або газоподібні сполуки в молекулярній формі, а дисоційовані – в йонній.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Скласти </a:t>
            </a: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скорочене йонне рівняння</a:t>
            </a:r>
            <a:r>
              <a:rPr lang="uk-UA" alt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виключивши іони, що не беруть участі в реакції.</a:t>
            </a:r>
            <a:endParaRPr lang="ru-RU" alt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101013" y="5876925"/>
            <a:ext cx="719137" cy="7207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611188" y="558800"/>
            <a:ext cx="77057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Молекулярне рівняння </a:t>
            </a:r>
            <a:r>
              <a:rPr lang="uk-UA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це рівняння реакції, в якому записи, що стосуються складу речовин, подано хімічними формулами. </a:t>
            </a:r>
            <a:endParaRPr lang="ru-RU" alt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625475" y="1617663"/>
            <a:ext cx="747553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Повне йонне рівняння </a:t>
            </a:r>
            <a:r>
              <a:rPr lang="uk-UA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це рівняння, в якому замість хімічних формул електролітів записані йони, на які ці речовини дисоціюють у розчині. </a:t>
            </a:r>
            <a:endParaRPr lang="ru-RU" alt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595313" y="3116263"/>
            <a:ext cx="74326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Скорочене йонне рівняння </a:t>
            </a:r>
            <a:r>
              <a:rPr lang="uk-UA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це рівняння, що відображає утворення з йонів недисоційованого у воді продукту (продуктів) реакції.</a:t>
            </a:r>
            <a:endParaRPr lang="ru-RU" alt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101013" y="6165850"/>
            <a:ext cx="792162" cy="5762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15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138" y="4117975"/>
            <a:ext cx="24638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3089275" y="549275"/>
            <a:ext cx="3671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Запам</a:t>
            </a:r>
            <a:r>
              <a:rPr lang="en-US" altLang="ru-RU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altLang="ru-RU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ятай!</a:t>
            </a:r>
            <a:endParaRPr lang="ru-RU" altLang="ru-RU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2462851" y="1318116"/>
            <a:ext cx="581002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31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Повні та скорочені </a:t>
            </a:r>
            <a:r>
              <a:rPr lang="uk-UA" altLang="ru-RU" b="1" i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йонні</a:t>
            </a:r>
            <a:r>
              <a:rPr lang="uk-UA" altLang="ru-RU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рівняння пишуть на основі молекулярних з обов</a:t>
            </a:r>
            <a:r>
              <a:rPr lang="en-US" altLang="ru-RU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altLang="ru-RU" b="1" i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язковим</a:t>
            </a:r>
            <a:r>
              <a:rPr lang="uk-UA" altLang="ru-RU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урахуванням коефіцієнтів! </a:t>
            </a:r>
            <a:endParaRPr lang="ru-RU" altLang="ru-RU" b="1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041" y="4365104"/>
            <a:ext cx="1661167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175625" y="6165850"/>
            <a:ext cx="717550" cy="5762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5" y="1307580"/>
            <a:ext cx="1944216" cy="30575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593725" y="396875"/>
            <a:ext cx="7826375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Реакції обміну між розчинами електролітів з утворенням осаду</a:t>
            </a:r>
            <a:endParaRPr lang="ru-RU" altLang="ru-RU" sz="24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90675" y="1363663"/>
            <a:ext cx="8424863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32000">
              <a:lnSpc>
                <a:spcPct val="50000"/>
              </a:lnSpc>
              <a:defRPr/>
            </a:pPr>
            <a:endParaRPr lang="uk-UA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32000">
              <a:defRPr/>
            </a:pPr>
            <a:r>
              <a:rPr lang="uk-UA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      </a:t>
            </a:r>
            <a:r>
              <a:rPr 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b="1" baseline="-25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="1" baseline="-25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BaCl</a:t>
            </a:r>
            <a:r>
              <a:rPr lang="en-US" sz="2400" b="1" baseline="-25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BaSO</a:t>
            </a:r>
            <a:r>
              <a:rPr lang="en-US" sz="2400" b="1" baseline="-25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uk-UA" sz="24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ru-RU" sz="2400" b="1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443663" y="1495425"/>
            <a:ext cx="0" cy="43180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132138" y="2124075"/>
            <a:ext cx="45370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Запам</a:t>
            </a:r>
            <a:r>
              <a:rPr lang="en-US" alt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alt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ятай!</a:t>
            </a:r>
            <a:endParaRPr lang="ru-RU" altLang="ru-RU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4038" y="2647950"/>
            <a:ext cx="77771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sz="24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 рівняннях реакцій коефіцієнт перед формулою стосується і катіона, й аніона!</a:t>
            </a:r>
            <a:endParaRPr lang="ru-RU" altLang="ru-RU" sz="24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241425" y="4556125"/>
            <a:ext cx="673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2Na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 SO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 Ba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+ 2Cl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BaSO</a:t>
            </a:r>
            <a:r>
              <a:rPr lang="en-US" altLang="ru-RU" sz="2400" b="1" baseline="-25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+ 2Na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z="24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+ 2Cl</a:t>
            </a:r>
            <a:r>
              <a:rPr lang="en-US" altLang="ru-RU" sz="2400" b="1" baseline="30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altLang="ru-RU" sz="24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881688" y="4516438"/>
            <a:ext cx="0" cy="43180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Управляющая кнопка: домой 14">
            <a:hlinkClick r:id="rId2" action="ppaction://hlinksldjump" highlightClick="1"/>
          </p:cNvPr>
          <p:cNvSpPr/>
          <p:nvPr/>
        </p:nvSpPr>
        <p:spPr>
          <a:xfrm>
            <a:off x="8286750" y="6237288"/>
            <a:ext cx="677863" cy="620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90675" y="3848100"/>
            <a:ext cx="4537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400" b="1">
                <a:latin typeface="Times New Roman" pitchFamily="18" charset="0"/>
                <a:cs typeface="Times New Roman" pitchFamily="18" charset="0"/>
              </a:rPr>
              <a:t>Повне йонне рівняння:</a:t>
            </a:r>
            <a:endParaRPr lang="ru-RU" altLang="ru-RU" sz="24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993775"/>
            <a:ext cx="2401888" cy="17541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395288" y="477838"/>
            <a:ext cx="6192837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uk-UA" altLang="ru-RU" sz="2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Провівши скорочення однакових йонів у лівій і правій частинах повного йонного рівняння, дістанемо </a:t>
            </a:r>
            <a:r>
              <a:rPr lang="uk-UA" altLang="ru-RU" sz="20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скорочене йонне рівняння</a:t>
            </a:r>
            <a:r>
              <a:rPr lang="uk-UA" altLang="ru-RU" sz="24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altLang="ru-RU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987675" y="1792288"/>
            <a:ext cx="2795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000" b="1">
                <a:solidFill>
                  <a:srgbClr val="003300"/>
                </a:solidFill>
              </a:rPr>
              <a:t>Ba</a:t>
            </a:r>
            <a:r>
              <a:rPr lang="en-US" altLang="ru-RU" sz="2000" b="1" baseline="30000">
                <a:solidFill>
                  <a:srgbClr val="003300"/>
                </a:solidFill>
              </a:rPr>
              <a:t>2+ </a:t>
            </a:r>
            <a:r>
              <a:rPr lang="en-US" altLang="ru-RU" sz="2000" b="1">
                <a:solidFill>
                  <a:srgbClr val="003300"/>
                </a:solidFill>
              </a:rPr>
              <a:t>+ SO</a:t>
            </a:r>
            <a:r>
              <a:rPr lang="en-US" altLang="ru-RU" sz="2000" b="1" baseline="-25000">
                <a:solidFill>
                  <a:srgbClr val="003300"/>
                </a:solidFill>
              </a:rPr>
              <a:t>4</a:t>
            </a:r>
            <a:r>
              <a:rPr lang="en-US" altLang="ru-RU" sz="2000" b="1" baseline="30000">
                <a:solidFill>
                  <a:srgbClr val="003300"/>
                </a:solidFill>
              </a:rPr>
              <a:t>2- </a:t>
            </a:r>
            <a:r>
              <a:rPr lang="en-US" altLang="ru-RU" sz="2000" b="1">
                <a:solidFill>
                  <a:srgbClr val="003300"/>
                </a:solidFill>
              </a:rPr>
              <a:t> = BaSO</a:t>
            </a:r>
            <a:r>
              <a:rPr lang="en-US" altLang="ru-RU" sz="2000" b="1" baseline="-25000">
                <a:solidFill>
                  <a:srgbClr val="003300"/>
                </a:solidFill>
              </a:rPr>
              <a:t>4</a:t>
            </a:r>
            <a:r>
              <a:rPr lang="en-US" altLang="ru-RU" sz="2000" b="1">
                <a:solidFill>
                  <a:srgbClr val="003300"/>
                </a:solidFill>
              </a:rPr>
              <a:t> </a:t>
            </a:r>
            <a:endParaRPr lang="ru-RU" altLang="ru-RU" sz="200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783263" y="1676400"/>
            <a:ext cx="0" cy="46196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87675" y="2235200"/>
            <a:ext cx="4392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Зверни увагу!</a:t>
            </a:r>
            <a:endParaRPr lang="ru-RU" altLang="ru-RU" sz="28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66738" y="2708275"/>
            <a:ext cx="787558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sz="2000" b="1" i="1">
                <a:solidFill>
                  <a:srgbClr val="660033"/>
                </a:solidFill>
                <a:latin typeface="Constantia" pitchFamily="18" charset="0"/>
              </a:rPr>
              <a:t>           </a:t>
            </a:r>
            <a:r>
              <a:rPr lang="uk-UA" altLang="ru-RU" sz="24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Загальноприйнято розпочинати скорочені йонні рівняння записом катіонів.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sz="24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altLang="ru-RU" sz="24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Управляющая кнопка: домой 17">
            <a:hlinkClick r:id="rId2" action="ppaction://hlinksldjump" highlightClick="1"/>
          </p:cNvPr>
          <p:cNvSpPr/>
          <p:nvPr/>
        </p:nvSpPr>
        <p:spPr>
          <a:xfrm>
            <a:off x="8442325" y="6237288"/>
            <a:ext cx="611188" cy="54927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611188" y="3789363"/>
            <a:ext cx="78771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sz="24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На відміну від рівняння електролітичної дисоціації, у скороченому йонному рівнянні ставиться знак «</a:t>
            </a:r>
            <a:r>
              <a:rPr lang="uk-UA" altLang="ru-RU" sz="2400" b="1" i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altLang="ru-RU" sz="2400" b="1" i="1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», а не «       ».</a:t>
            </a:r>
            <a:endParaRPr lang="ru-RU" altLang="ru-RU" sz="2400" b="1" i="1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371600" y="5286375"/>
            <a:ext cx="360363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1322388" y="5141913"/>
            <a:ext cx="36036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98463"/>
            <a:ext cx="2176462" cy="217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270250" y="1423988"/>
            <a:ext cx="547846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31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uk-UA" altLang="ru-RU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Утворення осаду є однією з умов перебігу реакцій обміну між розчинами електролітів.</a:t>
            </a:r>
            <a:endParaRPr lang="ru-RU" altLang="ru-RU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1" descr="C:\Users\Inna\Pictures\1316385254_image0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18" y="1239380"/>
            <a:ext cx="2849104" cy="34157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812088" y="6021388"/>
            <a:ext cx="792162" cy="57626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4303</TotalTime>
  <Words>654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Diseño predeterminado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Inna</cp:lastModifiedBy>
  <cp:revision>658</cp:revision>
  <dcterms:created xsi:type="dcterms:W3CDTF">2010-05-23T14:28:12Z</dcterms:created>
  <dcterms:modified xsi:type="dcterms:W3CDTF">2015-02-23T15:58:09Z</dcterms:modified>
</cp:coreProperties>
</file>