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6" r:id="rId2"/>
    <p:sldId id="257" r:id="rId3"/>
    <p:sldId id="258" r:id="rId4"/>
    <p:sldId id="265"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100" d="100"/>
          <a:sy n="100" d="100"/>
        </p:scale>
        <p:origin x="-2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C778D-BC99-4AE8-A97F-92179E195AC7}" type="datetimeFigureOut">
              <a:rPr lang="uk-UA" smtClean="0"/>
              <a:pPr/>
              <a:t>05.08.2021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66819-D854-4CAC-B94A-65D20D17ECDC}"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1366819-D854-4CAC-B94A-65D20D17ECDC}" type="slidenum">
              <a:rPr lang="uk-UA" smtClean="0"/>
              <a:pPr/>
              <a:t>14</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D2D68B07-B700-46CA-92A6-9C99C9767F6D}" type="datetimeFigureOut">
              <a:rPr lang="uk-UA" smtClean="0"/>
              <a:pPr/>
              <a:t>05.08.2021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ABE8984-EABD-4CF6-9A34-0215CB1D470B}"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2D68B07-B700-46CA-92A6-9C99C9767F6D}" type="datetimeFigureOut">
              <a:rPr lang="uk-UA" smtClean="0"/>
              <a:pPr/>
              <a:t>05.08.2021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ABE8984-EABD-4CF6-9A34-0215CB1D470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2D68B07-B700-46CA-92A6-9C99C9767F6D}" type="datetimeFigureOut">
              <a:rPr lang="uk-UA" smtClean="0"/>
              <a:pPr/>
              <a:t>05.08.2021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ABE8984-EABD-4CF6-9A34-0215CB1D470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D2D68B07-B700-46CA-92A6-9C99C9767F6D}" type="datetimeFigureOut">
              <a:rPr lang="uk-UA" smtClean="0"/>
              <a:pPr/>
              <a:t>05.08.2021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ABE8984-EABD-4CF6-9A34-0215CB1D470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2D68B07-B700-46CA-92A6-9C99C9767F6D}" type="datetimeFigureOut">
              <a:rPr lang="uk-UA" smtClean="0"/>
              <a:pPr/>
              <a:t>05.08.2021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ABE8984-EABD-4CF6-9A34-0215CB1D470B}"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D2D68B07-B700-46CA-92A6-9C99C9767F6D}" type="datetimeFigureOut">
              <a:rPr lang="uk-UA" smtClean="0"/>
              <a:pPr/>
              <a:t>05.08.2021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ABE8984-EABD-4CF6-9A34-0215CB1D470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D2D68B07-B700-46CA-92A6-9C99C9767F6D}" type="datetimeFigureOut">
              <a:rPr lang="uk-UA" smtClean="0"/>
              <a:pPr/>
              <a:t>05.08.2021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6ABE8984-EABD-4CF6-9A34-0215CB1D470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D2D68B07-B700-46CA-92A6-9C99C9767F6D}" type="datetimeFigureOut">
              <a:rPr lang="uk-UA" smtClean="0"/>
              <a:pPr/>
              <a:t>05.08.2021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6ABE8984-EABD-4CF6-9A34-0215CB1D470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D68B07-B700-46CA-92A6-9C99C9767F6D}" type="datetimeFigureOut">
              <a:rPr lang="uk-UA" smtClean="0"/>
              <a:pPr/>
              <a:t>05.08.2021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6ABE8984-EABD-4CF6-9A34-0215CB1D470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D68B07-B700-46CA-92A6-9C99C9767F6D}" type="datetimeFigureOut">
              <a:rPr lang="uk-UA" smtClean="0"/>
              <a:pPr/>
              <a:t>05.08.2021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ABE8984-EABD-4CF6-9A34-0215CB1D470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D68B07-B700-46CA-92A6-9C99C9767F6D}" type="datetimeFigureOut">
              <a:rPr lang="uk-UA" smtClean="0"/>
              <a:pPr/>
              <a:t>05.08.2021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ABE8984-EABD-4CF6-9A34-0215CB1D470B}"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68B07-B700-46CA-92A6-9C99C9767F6D}" type="datetimeFigureOut">
              <a:rPr lang="uk-UA" smtClean="0"/>
              <a:pPr/>
              <a:t>05.08.2021</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E8984-EABD-4CF6-9A34-0215CB1D470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publibnet.city.kharkov.ua/OpacUnicode/index.php?url=/auteurs/view/50443/source:defaul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14290"/>
            <a:ext cx="7772400" cy="2000263"/>
          </a:xfrm>
        </p:spPr>
        <p:style>
          <a:lnRef idx="1">
            <a:schemeClr val="accent1"/>
          </a:lnRef>
          <a:fillRef idx="2">
            <a:schemeClr val="accent1"/>
          </a:fillRef>
          <a:effectRef idx="1">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 Україною в серці</a:t>
            </a:r>
            <a:endParaRPr lang="uk-U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одзаголовок 2"/>
          <p:cNvSpPr>
            <a:spLocks noGrp="1"/>
          </p:cNvSpPr>
          <p:nvPr>
            <p:ph type="subTitle" idx="1"/>
          </p:nvPr>
        </p:nvSpPr>
        <p:spPr>
          <a:xfrm>
            <a:off x="1371600" y="2428868"/>
            <a:ext cx="6400800" cy="1500198"/>
          </a:xfrm>
        </p:spPr>
        <p:txBody>
          <a:bodyPr>
            <a:normAutofit/>
          </a:bodyPr>
          <a:lstStyle/>
          <a:p>
            <a:endParaRPr lang="uk-UA" sz="2800" dirty="0">
              <a:solidFill>
                <a:srgbClr val="0070C0"/>
              </a:solidFill>
            </a:endParaRPr>
          </a:p>
        </p:txBody>
      </p:sp>
      <p:pic>
        <p:nvPicPr>
          <p:cNvPr id="6" name="Рисунок 5" descr="2.jpg"/>
          <p:cNvPicPr>
            <a:picLocks noChangeAspect="1"/>
          </p:cNvPicPr>
          <p:nvPr/>
        </p:nvPicPr>
        <p:blipFill>
          <a:blip r:embed="rId2" cstate="print"/>
          <a:stretch>
            <a:fillRect/>
          </a:stretch>
        </p:blipFill>
        <p:spPr>
          <a:xfrm>
            <a:off x="0" y="0"/>
            <a:ext cx="9429784" cy="6858000"/>
          </a:xfrm>
          <a:prstGeom prst="rect">
            <a:avLst/>
          </a:prstGeom>
        </p:spPr>
      </p:pic>
      <p:sp>
        <p:nvSpPr>
          <p:cNvPr id="7" name="Прямоугольник 6"/>
          <p:cNvSpPr/>
          <p:nvPr/>
        </p:nvSpPr>
        <p:spPr>
          <a:xfrm>
            <a:off x="2286000" y="571480"/>
            <a:ext cx="4572000" cy="4401205"/>
          </a:xfrm>
          <a:prstGeom prst="rect">
            <a:avLst/>
          </a:prstGeom>
        </p:spPr>
        <p:txBody>
          <a:bodyPr wrap="square">
            <a:spAutoFit/>
          </a:bodyPr>
          <a:lstStyle/>
          <a:p>
            <a:pPr algn="ctr"/>
            <a:r>
              <a:rPr lang="ru-RU" sz="5400" dirty="0" smtClean="0">
                <a:solidFill>
                  <a:srgbClr val="0070C0"/>
                </a:solidFill>
                <a:latin typeface="Arial Black" pitchFamily="34" charset="0"/>
              </a:rPr>
              <a:t>З </a:t>
            </a:r>
            <a:r>
              <a:rPr lang="ru-RU" sz="5400" dirty="0" err="1" smtClean="0">
                <a:solidFill>
                  <a:srgbClr val="0070C0"/>
                </a:solidFill>
                <a:latin typeface="Arial Black" pitchFamily="34" charset="0"/>
              </a:rPr>
              <a:t>Україною</a:t>
            </a:r>
            <a:r>
              <a:rPr lang="ru-RU" sz="5400" dirty="0" smtClean="0">
                <a:solidFill>
                  <a:srgbClr val="0070C0"/>
                </a:solidFill>
                <a:latin typeface="Arial Black" pitchFamily="34" charset="0"/>
              </a:rPr>
              <a:t> в </a:t>
            </a:r>
            <a:r>
              <a:rPr lang="ru-RU" sz="5400" dirty="0" err="1" smtClean="0">
                <a:solidFill>
                  <a:srgbClr val="0070C0"/>
                </a:solidFill>
                <a:latin typeface="Arial Black" pitchFamily="34" charset="0"/>
              </a:rPr>
              <a:t>серці</a:t>
            </a:r>
            <a:endParaRPr lang="ru-RU" sz="5400" dirty="0" smtClean="0">
              <a:solidFill>
                <a:srgbClr val="0070C0"/>
              </a:solidFill>
              <a:latin typeface="Arial Black" pitchFamily="34" charset="0"/>
            </a:endParaRPr>
          </a:p>
          <a:p>
            <a:pPr algn="ctr"/>
            <a:endParaRPr lang="ru-RU" dirty="0" smtClean="0">
              <a:solidFill>
                <a:srgbClr val="0070C0"/>
              </a:solidFill>
            </a:endParaRPr>
          </a:p>
          <a:p>
            <a:pPr algn="ctr"/>
            <a:endParaRPr lang="ru-RU" dirty="0" smtClean="0">
              <a:solidFill>
                <a:srgbClr val="0070C0"/>
              </a:solidFill>
            </a:endParaRPr>
          </a:p>
          <a:p>
            <a:pPr algn="ctr"/>
            <a:r>
              <a:rPr lang="ru-RU" sz="3600" dirty="0" smtClean="0">
                <a:solidFill>
                  <a:srgbClr val="0070C0"/>
                </a:solidFill>
              </a:rPr>
              <a:t>До 30-ї </a:t>
            </a:r>
            <a:r>
              <a:rPr lang="ru-RU" sz="3600" dirty="0" err="1" smtClean="0">
                <a:solidFill>
                  <a:srgbClr val="0070C0"/>
                </a:solidFill>
              </a:rPr>
              <a:t>річниці</a:t>
            </a:r>
            <a:r>
              <a:rPr lang="ru-RU" sz="3600" dirty="0" smtClean="0">
                <a:solidFill>
                  <a:srgbClr val="0070C0"/>
                </a:solidFill>
              </a:rPr>
              <a:t> Дня </a:t>
            </a:r>
            <a:r>
              <a:rPr lang="ru-RU" sz="3600" dirty="0" err="1" smtClean="0">
                <a:solidFill>
                  <a:srgbClr val="0070C0"/>
                </a:solidFill>
              </a:rPr>
              <a:t>Незалежності</a:t>
            </a:r>
            <a:r>
              <a:rPr lang="ru-RU" sz="3600" dirty="0" smtClean="0">
                <a:solidFill>
                  <a:srgbClr val="0070C0"/>
                </a:solidFill>
              </a:rPr>
              <a:t> </a:t>
            </a:r>
            <a:r>
              <a:rPr lang="ru-RU" sz="3600" dirty="0" err="1" smtClean="0">
                <a:solidFill>
                  <a:srgbClr val="0070C0"/>
                </a:solidFill>
              </a:rPr>
              <a:t>України</a:t>
            </a:r>
            <a:r>
              <a:rPr lang="ru-RU" sz="3600" dirty="0" smtClean="0">
                <a:solidFill>
                  <a:srgbClr val="0070C0"/>
                </a:solidFill>
              </a:rPr>
              <a:t> </a:t>
            </a:r>
          </a:p>
          <a:p>
            <a:pPr algn="ctr"/>
            <a:r>
              <a:rPr lang="ru-RU" sz="2800" dirty="0" err="1" smtClean="0">
                <a:solidFill>
                  <a:srgbClr val="0070C0"/>
                </a:solidFill>
                <a:latin typeface="Arial" pitchFamily="34" charset="0"/>
                <a:cs typeface="Arial" pitchFamily="34" charset="0"/>
              </a:rPr>
              <a:t>Віртуальна</a:t>
            </a:r>
            <a:r>
              <a:rPr lang="ru-RU" sz="2800" dirty="0" smtClean="0">
                <a:solidFill>
                  <a:srgbClr val="0070C0"/>
                </a:solidFill>
                <a:latin typeface="Arial" pitchFamily="34" charset="0"/>
                <a:cs typeface="Arial" pitchFamily="34" charset="0"/>
              </a:rPr>
              <a:t> </a:t>
            </a:r>
            <a:r>
              <a:rPr lang="ru-RU" sz="2800" dirty="0" err="1" smtClean="0">
                <a:solidFill>
                  <a:srgbClr val="0070C0"/>
                </a:solidFill>
                <a:latin typeface="Arial" pitchFamily="34" charset="0"/>
                <a:cs typeface="Arial" pitchFamily="34" charset="0"/>
              </a:rPr>
              <a:t>книжкова</a:t>
            </a:r>
            <a:r>
              <a:rPr lang="ru-RU" sz="2800" dirty="0" smtClean="0">
                <a:solidFill>
                  <a:srgbClr val="0070C0"/>
                </a:solidFill>
                <a:latin typeface="Arial" pitchFamily="34" charset="0"/>
                <a:cs typeface="Arial" pitchFamily="34" charset="0"/>
              </a:rPr>
              <a:t> </a:t>
            </a:r>
            <a:r>
              <a:rPr lang="ru-RU" sz="2800" dirty="0" err="1" smtClean="0">
                <a:solidFill>
                  <a:srgbClr val="0070C0"/>
                </a:solidFill>
                <a:latin typeface="Arial" pitchFamily="34" charset="0"/>
                <a:cs typeface="Arial" pitchFamily="34" charset="0"/>
              </a:rPr>
              <a:t>виставка</a:t>
            </a:r>
            <a:endParaRPr lang="uk-UA" sz="2800" dirty="0">
              <a:solidFill>
                <a:srgbClr val="0070C0"/>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285728"/>
            <a:ext cx="4400552" cy="5857916"/>
          </a:xfrm>
        </p:spPr>
        <p:txBody>
          <a:bodyPr>
            <a:noAutofit/>
          </a:bodyPr>
          <a:lstStyle/>
          <a:p>
            <a:pPr algn="l"/>
            <a:r>
              <a:rPr lang="uk-UA" sz="1400" b="1" dirty="0" smtClean="0">
                <a:latin typeface="Times New Roman" pitchFamily="18" charset="0"/>
                <a:cs typeface="Times New Roman" pitchFamily="18" charset="0"/>
              </a:rPr>
              <a:t>Яневський Д.Б. Проект «Україна», або Спроба Павла Скоропадського / Д.Б.Яневський; </a:t>
            </a:r>
            <a:r>
              <a:rPr lang="uk-UA" sz="1400" b="1" dirty="0" err="1" smtClean="0">
                <a:latin typeface="Times New Roman" pitchFamily="18" charset="0"/>
                <a:cs typeface="Times New Roman" pitchFamily="18" charset="0"/>
              </a:rPr>
              <a:t>худож.-</a:t>
            </a:r>
            <a:r>
              <a:rPr lang="uk-UA" sz="1400" b="1" dirty="0" smtClean="0">
                <a:latin typeface="Times New Roman" pitchFamily="18" charset="0"/>
                <a:cs typeface="Times New Roman" pitchFamily="18" charset="0"/>
              </a:rPr>
              <a:t> оформлювач Є.В.Вдовиченко. – Харків: Фоліо, 2010.  </a:t>
            </a:r>
            <a:r>
              <a:rPr lang="uk-UA" sz="1400" dirty="0" smtClean="0">
                <a:latin typeface="Times New Roman" pitchFamily="18" charset="0"/>
                <a:cs typeface="Times New Roman" pitchFamily="18" charset="0"/>
              </a:rPr>
              <a:t/>
            </a:r>
            <a:br>
              <a:rPr lang="uk-UA" sz="1400" dirty="0" smtClean="0">
                <a:latin typeface="Times New Roman" pitchFamily="18" charset="0"/>
                <a:cs typeface="Times New Roman" pitchFamily="18" charset="0"/>
              </a:rPr>
            </a:br>
            <a:r>
              <a:rPr lang="uk-UA" sz="1400" dirty="0">
                <a:latin typeface="Times New Roman" pitchFamily="18" charset="0"/>
                <a:cs typeface="Times New Roman" pitchFamily="18" charset="0"/>
              </a:rPr>
              <a:t/>
            </a:r>
            <a:br>
              <a:rPr lang="uk-UA" sz="1400" dirty="0">
                <a:latin typeface="Times New Roman" pitchFamily="18" charset="0"/>
                <a:cs typeface="Times New Roman" pitchFamily="18" charset="0"/>
              </a:rPr>
            </a:br>
            <a:r>
              <a:rPr lang="uk-UA" sz="1400" dirty="0" smtClean="0">
                <a:latin typeface="Times New Roman" pitchFamily="18" charset="0"/>
                <a:cs typeface="Times New Roman" pitchFamily="18" charset="0"/>
              </a:rPr>
              <a:t> Книга журналіста, </a:t>
            </a:r>
            <a:r>
              <a:rPr lang="uk-UA" sz="1400" dirty="0" err="1" smtClean="0">
                <a:latin typeface="Times New Roman" pitchFamily="18" charset="0"/>
                <a:cs typeface="Times New Roman" pitchFamily="18" charset="0"/>
              </a:rPr>
              <a:t>телеведучого</a:t>
            </a:r>
            <a:r>
              <a:rPr lang="uk-UA" sz="1400" dirty="0" smtClean="0">
                <a:latin typeface="Times New Roman" pitchFamily="18" charset="0"/>
                <a:cs typeface="Times New Roman" pitchFamily="18" charset="0"/>
              </a:rPr>
              <a:t>, доктора історичних наук є черговою частиною навчального посібника для політиків, журналістів, політологів та любителів з написання, переписування та удосконалювання Конституції України. На сторінках цієї книги автор намагається сформувати цілісне, несуперечливе, ясне уявлення про феномен Української гетьманської держави 1918 року. На його думку, багатьом публіцистам та історикам, які досліджували цю тему, попри їх тривалі і вперті зусилля бракує об'єктивності. Він не зміг утриматися від спокуси сформулювати свій варіант відповіді на питання: якою бачив цю українську державу її засновник - Павло Скоропадський? Якими були політична форма та зміст цієї держави? Та чому загинуло це, за словами автора, «єдине державне утворення на території сучасної України, яке мислилося його фундаторами та будівниками як правове та демократичне»?</a:t>
            </a:r>
            <a:endParaRPr lang="uk-UA" sz="1400" dirty="0">
              <a:latin typeface="Times New Roman" pitchFamily="18" charset="0"/>
              <a:cs typeface="Times New Roman" pitchFamily="18" charset="0"/>
            </a:endParaRPr>
          </a:p>
        </p:txBody>
      </p:sp>
      <p:pic>
        <p:nvPicPr>
          <p:cNvPr id="4" name="Содержимое 3" descr="завантаження.jpg"/>
          <p:cNvPicPr>
            <a:picLocks noGrp="1" noChangeAspect="1"/>
          </p:cNvPicPr>
          <p:nvPr>
            <p:ph idx="1"/>
          </p:nvPr>
        </p:nvPicPr>
        <p:blipFill>
          <a:blip r:embed="rId2" cstate="print"/>
          <a:stretch>
            <a:fillRect/>
          </a:stretch>
        </p:blipFill>
        <p:spPr>
          <a:xfrm>
            <a:off x="357158" y="928670"/>
            <a:ext cx="3071834" cy="426801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1934" y="274638"/>
            <a:ext cx="4614866" cy="5726130"/>
          </a:xfrm>
        </p:spPr>
        <p:txBody>
          <a:bodyPr>
            <a:noAutofit/>
          </a:bodyPr>
          <a:lstStyle/>
          <a:p>
            <a:pPr algn="just"/>
            <a:r>
              <a:rPr lang="uk-UA" sz="1200" dirty="0" smtClean="0"/>
              <a:t/>
            </a:r>
            <a:br>
              <a:rPr lang="uk-UA" sz="1200" dirty="0" smtClean="0"/>
            </a:br>
            <a:r>
              <a:rPr lang="uk-UA" sz="1200" dirty="0"/>
              <a:t/>
            </a:r>
            <a:br>
              <a:rPr lang="uk-UA" sz="1200" dirty="0"/>
            </a:br>
            <a:r>
              <a:rPr lang="uk-UA" sz="1200" dirty="0" smtClean="0"/>
              <a:t/>
            </a:r>
            <a:br>
              <a:rPr lang="uk-UA" sz="1200" dirty="0" smtClean="0"/>
            </a:br>
            <a:r>
              <a:rPr lang="uk-UA" sz="1200" dirty="0"/>
              <a:t/>
            </a:r>
            <a:br>
              <a:rPr lang="uk-UA" sz="1200" dirty="0"/>
            </a:br>
            <a:r>
              <a:rPr lang="uk-UA" sz="1200" dirty="0" smtClean="0"/>
              <a:t/>
            </a:r>
            <a:br>
              <a:rPr lang="uk-UA" sz="1200" dirty="0" smtClean="0"/>
            </a:br>
            <a:r>
              <a:rPr lang="uk-UA" sz="1200" dirty="0"/>
              <a:t/>
            </a:r>
            <a:br>
              <a:rPr lang="uk-UA" sz="1200" dirty="0"/>
            </a:br>
            <a:r>
              <a:rPr lang="uk-UA" sz="1200" dirty="0" smtClean="0"/>
              <a:t/>
            </a:r>
            <a:br>
              <a:rPr lang="uk-UA" sz="1200" dirty="0" smtClean="0"/>
            </a:b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Якемчук</a:t>
            </a:r>
            <a:r>
              <a:rPr lang="ru-RU" sz="1600" b="1" dirty="0">
                <a:latin typeface="Times New Roman" pitchFamily="18" charset="0"/>
                <a:cs typeface="Times New Roman" pitchFamily="18" charset="0"/>
              </a:rPr>
              <a:t> Р. </a:t>
            </a:r>
            <a:r>
              <a:rPr lang="ru-RU" sz="1600" b="1" dirty="0" err="1">
                <a:latin typeface="Times New Roman" pitchFamily="18" charset="0"/>
                <a:cs typeface="Times New Roman" pitchFamily="18" charset="0"/>
              </a:rPr>
              <a:t>Незалежність</a:t>
            </a:r>
            <a:r>
              <a:rPr lang="ru-RU" sz="1600" b="1" dirty="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України</a:t>
            </a:r>
            <a:r>
              <a:rPr lang="ru-RU" sz="1600" b="1" dirty="0" smtClean="0">
                <a:latin typeface="Times New Roman" pitchFamily="18" charset="0"/>
                <a:cs typeface="Times New Roman" pitchFamily="18" charset="0"/>
              </a:rPr>
              <a:t> / </a:t>
            </a:r>
            <a:r>
              <a:rPr lang="ru-RU" sz="1600" b="1" dirty="0" err="1">
                <a:latin typeface="Times New Roman" pitchFamily="18" charset="0"/>
                <a:cs typeface="Times New Roman" pitchFamily="18" charset="0"/>
              </a:rPr>
              <a:t>перекл</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з</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франц</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Львів</a:t>
            </a:r>
            <a:r>
              <a:rPr lang="ru-RU" sz="1600" b="1" dirty="0">
                <a:latin typeface="Times New Roman" pitchFamily="18" charset="0"/>
                <a:cs typeface="Times New Roman" pitchFamily="18" charset="0"/>
              </a:rPr>
              <a:t>: ПАІС, 2018. – 328 с. </a:t>
            </a:r>
            <a:r>
              <a:rPr lang="uk-UA" sz="1800" dirty="0">
                <a:latin typeface="Times New Roman" pitchFamily="18" charset="0"/>
                <a:cs typeface="Times New Roman" pitchFamily="18" charset="0"/>
              </a:rPr>
              <a:t/>
            </a:r>
            <a:br>
              <a:rPr lang="uk-UA" sz="1800" dirty="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У </a:t>
            </a:r>
            <a:r>
              <a:rPr lang="uk-UA" sz="1600" dirty="0">
                <a:latin typeface="Times New Roman" pitchFamily="18" charset="0"/>
                <a:cs typeface="Times New Roman" pitchFamily="18" charset="0"/>
              </a:rPr>
              <a:t>виданні висвітлено історію України від найдавніших часів до утворення незалежної держави. Західний автор, професор </a:t>
            </a:r>
            <a:r>
              <a:rPr lang="uk-UA" sz="1600" dirty="0" err="1">
                <a:latin typeface="Times New Roman" pitchFamily="18" charset="0"/>
                <a:cs typeface="Times New Roman" pitchFamily="18" charset="0"/>
              </a:rPr>
              <a:t>Лувенського</a:t>
            </a:r>
            <a:r>
              <a:rPr lang="uk-UA" sz="1600" dirty="0">
                <a:latin typeface="Times New Roman" pitchFamily="18" charset="0"/>
                <a:cs typeface="Times New Roman" pitchFamily="18" charset="0"/>
              </a:rPr>
              <a:t> католицького університету (Королівство Бельгія) Роман </a:t>
            </a:r>
            <a:r>
              <a:rPr lang="uk-UA" sz="1600" dirty="0" err="1">
                <a:latin typeface="Times New Roman" pitchFamily="18" charset="0"/>
                <a:cs typeface="Times New Roman" pitchFamily="18" charset="0"/>
              </a:rPr>
              <a:t>Якемчук</a:t>
            </a:r>
            <a:r>
              <a:rPr lang="uk-UA" sz="1600" dirty="0">
                <a:latin typeface="Times New Roman" pitchFamily="18" charset="0"/>
                <a:cs typeface="Times New Roman" pitchFamily="18" charset="0"/>
              </a:rPr>
              <a:t>, знаний фахівець з історії міжнародних відносин та права, прослідкував стержневі віхи національної історії, представивши українську тему в європейському політико-правовому вимірі, створив авторську концепцію </a:t>
            </a:r>
            <a:r>
              <a:rPr lang="uk-UA" sz="1600" dirty="0" err="1">
                <a:latin typeface="Times New Roman" pitchFamily="18" charset="0"/>
                <a:cs typeface="Times New Roman" pitchFamily="18" charset="0"/>
              </a:rPr>
              <a:t>візій</a:t>
            </a:r>
            <a:r>
              <a:rPr lang="uk-UA" sz="1600" dirty="0">
                <a:latin typeface="Times New Roman" pitchFamily="18" charset="0"/>
                <a:cs typeface="Times New Roman" pitchFamily="18" charset="0"/>
              </a:rPr>
              <a:t> національно-визвольного руху та державницьких </a:t>
            </a:r>
            <a:r>
              <a:rPr lang="uk-UA" sz="1600" dirty="0" smtClean="0">
                <a:latin typeface="Times New Roman" pitchFamily="18" charset="0"/>
                <a:cs typeface="Times New Roman" pitchFamily="18" charset="0"/>
              </a:rPr>
              <a:t>устремлінь українців</a:t>
            </a:r>
            <a:r>
              <a:rPr lang="uk-UA" sz="1600" dirty="0">
                <a:latin typeface="Times New Roman" pitchFamily="18" charset="0"/>
                <a:cs typeface="Times New Roman" pitchFamily="18" charset="0"/>
              </a:rPr>
              <a:t>.</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Книга викличе професійний інтерес у колах вчених-гуманітаріїв, студентів, а також усіх, хто цікавиться історією України</a:t>
            </a:r>
            <a:r>
              <a:rPr lang="uk-UA" sz="1800" dirty="0">
                <a:latin typeface="Times New Roman" pitchFamily="18" charset="0"/>
                <a:cs typeface="Times New Roman" pitchFamily="18" charset="0"/>
              </a:rPr>
              <a:t>.</a:t>
            </a:r>
            <a:br>
              <a:rPr lang="uk-UA" sz="1800" dirty="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endParaRPr lang="uk-UA" sz="1800" dirty="0">
              <a:latin typeface="Times New Roman" pitchFamily="18" charset="0"/>
              <a:cs typeface="Times New Roman" pitchFamily="18" charset="0"/>
            </a:endParaRPr>
          </a:p>
        </p:txBody>
      </p:sp>
      <p:pic>
        <p:nvPicPr>
          <p:cNvPr id="4" name="Содержимое 3" descr="b9ba1566_172e_11ea_8124_000c29ae1566_7861f184_1730_11ea_8124_000c29ae1566.jpg"/>
          <p:cNvPicPr>
            <a:picLocks noGrp="1" noChangeAspect="1"/>
          </p:cNvPicPr>
          <p:nvPr>
            <p:ph idx="1"/>
          </p:nvPr>
        </p:nvPicPr>
        <p:blipFill>
          <a:blip r:embed="rId2" cstate="print"/>
          <a:stretch>
            <a:fillRect/>
          </a:stretch>
        </p:blipFill>
        <p:spPr>
          <a:xfrm>
            <a:off x="285720" y="1071546"/>
            <a:ext cx="3214709"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274638"/>
            <a:ext cx="5043494" cy="5511816"/>
          </a:xfrm>
        </p:spPr>
        <p:txBody>
          <a:bodyPr>
            <a:normAutofit/>
          </a:bodyPr>
          <a:lstStyle/>
          <a:p>
            <a:pPr algn="l"/>
            <a:r>
              <a:rPr lang="uk-UA" sz="1600" b="1" dirty="0"/>
              <a:t>Сорока, </a:t>
            </a:r>
            <a:r>
              <a:rPr lang="uk-UA" sz="1600" b="1" dirty="0" smtClean="0"/>
              <a:t>Ю. В. 100 </a:t>
            </a:r>
            <a:r>
              <a:rPr lang="uk-UA" sz="1600" b="1" dirty="0"/>
              <a:t>важливих подій історії </a:t>
            </a:r>
            <a:r>
              <a:rPr lang="uk-UA" sz="1600" b="1" dirty="0" smtClean="0"/>
              <a:t>України /             </a:t>
            </a:r>
            <a:r>
              <a:rPr lang="uk-UA" sz="1600" b="1" dirty="0"/>
              <a:t>Ю. В. Сорока. - Харків : Фоліо , 2019. - 205 с. : іл.</a:t>
            </a:r>
            <a:r>
              <a:rPr lang="uk-UA" sz="1600" dirty="0"/>
              <a:t/>
            </a:r>
            <a:br>
              <a:rPr lang="uk-UA" sz="1600" dirty="0"/>
            </a:br>
            <a:r>
              <a:rPr lang="uk-UA" sz="1600" dirty="0"/>
              <a:t> </a:t>
            </a:r>
            <a:br>
              <a:rPr lang="uk-UA" sz="1600" dirty="0"/>
            </a:br>
            <a:r>
              <a:rPr lang="uk-UA" sz="1600" dirty="0">
                <a:latin typeface="Times New Roman" pitchFamily="18" charset="0"/>
                <a:cs typeface="Times New Roman" pitchFamily="18" charset="0"/>
              </a:rPr>
              <a:t>Ця книга - спроба об'єднати під однією обкладинкою найзнаменніші моменти нашої історичної спадщини і продемонструвати: незважаючи ні на що, Україна пам'ятає своє минуле і має намір, спираючись на свій багатющий історичний досвід, будувати власне щасливе майбутнє.</a:t>
            </a:r>
            <a:r>
              <a:rPr lang="uk-UA" sz="1600" dirty="0"/>
              <a:t/>
            </a:r>
            <a:br>
              <a:rPr lang="uk-UA" sz="1600" dirty="0"/>
            </a:br>
            <a:endParaRPr lang="uk-UA" sz="1600" b="1" dirty="0">
              <a:latin typeface="Times New Roman" pitchFamily="18" charset="0"/>
              <a:cs typeface="Times New Roman" pitchFamily="18" charset="0"/>
            </a:endParaRPr>
          </a:p>
        </p:txBody>
      </p:sp>
      <p:pic>
        <p:nvPicPr>
          <p:cNvPr id="4" name="Содержимое 3" descr="cover_160_226.jpg"/>
          <p:cNvPicPr>
            <a:picLocks noGrp="1" noChangeAspect="1"/>
          </p:cNvPicPr>
          <p:nvPr>
            <p:ph idx="1"/>
          </p:nvPr>
        </p:nvPicPr>
        <p:blipFill>
          <a:blip r:embed="rId2" cstate="print"/>
          <a:stretch>
            <a:fillRect/>
          </a:stretch>
        </p:blipFill>
        <p:spPr>
          <a:xfrm>
            <a:off x="357158" y="1142984"/>
            <a:ext cx="3188200"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571480"/>
            <a:ext cx="4114800" cy="5357850"/>
          </a:xfrm>
        </p:spPr>
        <p:txBody>
          <a:bodyPr>
            <a:normAutofit fontScale="90000"/>
          </a:bodyPr>
          <a:lstStyle/>
          <a:p>
            <a:pPr algn="l"/>
            <a:r>
              <a:rPr lang="uk-UA" sz="1400" b="1" dirty="0" smtClean="0"/>
              <a:t>Семенюк С. Українські </a:t>
            </a:r>
            <a:r>
              <a:rPr lang="uk-UA" sz="1400" b="1" dirty="0" err="1"/>
              <a:t>історико-етнічні</a:t>
            </a:r>
            <a:r>
              <a:rPr lang="uk-UA" sz="1400" b="1" dirty="0"/>
              <a:t> землі (Польща, Угорщина, Румунія, Словаччина, Чехія, Австрія, Саксонія) </a:t>
            </a:r>
            <a:r>
              <a:rPr lang="uk-UA" sz="1400" b="1" dirty="0" smtClean="0"/>
              <a:t> </a:t>
            </a:r>
            <a:r>
              <a:rPr lang="uk-UA" sz="1400" b="1" dirty="0"/>
              <a:t>: зб. / С. </a:t>
            </a:r>
            <a:r>
              <a:rPr lang="uk-UA" sz="1400" b="1" dirty="0" smtClean="0"/>
              <a:t>Семенюк . - </a:t>
            </a:r>
            <a:r>
              <a:rPr lang="ru-RU" sz="1400" b="1" dirty="0"/>
              <a:t> </a:t>
            </a:r>
            <a:r>
              <a:rPr lang="ru-RU" sz="1400" b="1" dirty="0" err="1" smtClean="0"/>
              <a:t>Львів</a:t>
            </a:r>
            <a:r>
              <a:rPr lang="ru-RU" sz="1400" b="1" dirty="0" smtClean="0"/>
              <a:t> :</a:t>
            </a:r>
            <a:r>
              <a:rPr lang="ru-RU" sz="1400" b="1" dirty="0"/>
              <a:t> </a:t>
            </a:r>
            <a:r>
              <a:rPr lang="ru-RU" sz="1400" b="1" dirty="0" err="1" smtClean="0"/>
              <a:t>Апріорі</a:t>
            </a:r>
            <a:r>
              <a:rPr lang="ru-RU" sz="1400" b="1" dirty="0" smtClean="0"/>
              <a:t>, 2011 .  - </a:t>
            </a:r>
            <a:r>
              <a:rPr lang="ru-RU" sz="1400" b="1" dirty="0"/>
              <a:t> 640 с</a:t>
            </a:r>
            <a:r>
              <a:rPr lang="ru-RU" sz="1400" b="1" dirty="0" smtClean="0"/>
              <a:t>.</a:t>
            </a:r>
            <a:r>
              <a:rPr lang="ru-RU" sz="1400" dirty="0" smtClean="0"/>
              <a:t/>
            </a:r>
            <a:br>
              <a:rPr lang="ru-RU" sz="1400" dirty="0" smtClean="0"/>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uk-UA" sz="1600" dirty="0">
                <a:latin typeface="Times New Roman" pitchFamily="18" charset="0"/>
                <a:cs typeface="Times New Roman" pitchFamily="18" charset="0"/>
              </a:rPr>
              <a:t> Ця збірка праць різних років присвячена потаємним, тривалий час прихованим від громадськості сторінкам історії українського народу на своїх давніх етнічних землях в Центральній Європі. Особливо панічно боялася концепції Великої України радянська історіографія, яка заполонила науковий та освітянський простір численними «Історіями УРСР», тобто змістила акценти з історії українства як етносу на обмежену територіальними та часовими рамками історію радянської України. Поза історичним аналізом залишилися не тільки Берестейщина, </a:t>
            </a:r>
            <a:r>
              <a:rPr lang="uk-UA" sz="1600" dirty="0" smtClean="0">
                <a:latin typeface="Times New Roman" pitchFamily="18" charset="0"/>
                <a:cs typeface="Times New Roman" pitchFamily="18" charset="0"/>
              </a:rPr>
              <a:t>Холмщина, Лемківщина</a:t>
            </a:r>
            <a:r>
              <a:rPr lang="uk-UA" sz="1600" dirty="0">
                <a:latin typeface="Times New Roman" pitchFamily="18" charset="0"/>
                <a:cs typeface="Times New Roman" pitchFamily="18" charset="0"/>
              </a:rPr>
              <a:t>, Підляшшя</a:t>
            </a:r>
            <a:r>
              <a:rPr lang="uk-UA" sz="1600" dirty="0" smtClean="0">
                <a:latin typeface="Times New Roman" pitchFamily="18" charset="0"/>
                <a:cs typeface="Times New Roman" pitchFamily="18" charset="0"/>
              </a:rPr>
              <a:t>,</a:t>
            </a:r>
            <a:r>
              <a:rPr lang="uk-UA" sz="1600" dirty="0">
                <a:latin typeface="Times New Roman" pitchFamily="18" charset="0"/>
                <a:cs typeface="Times New Roman" pitchFamily="18" charset="0"/>
              </a:rPr>
              <a:t> </a:t>
            </a:r>
            <a:r>
              <a:rPr lang="uk-UA" sz="1600" dirty="0" err="1" smtClean="0">
                <a:latin typeface="Times New Roman" pitchFamily="18" charset="0"/>
                <a:cs typeface="Times New Roman" pitchFamily="18" charset="0"/>
              </a:rPr>
              <a:t>Пряшівщина</a:t>
            </a:r>
            <a:r>
              <a:rPr lang="uk-UA" sz="1600" dirty="0" smtClean="0">
                <a:latin typeface="Times New Roman" pitchFamily="18" charset="0"/>
                <a:cs typeface="Times New Roman" pitchFamily="18" charset="0"/>
              </a:rPr>
              <a:t>, </a:t>
            </a:r>
            <a:r>
              <a:rPr lang="uk-UA" sz="1600" dirty="0" err="1">
                <a:latin typeface="Times New Roman" pitchFamily="18" charset="0"/>
                <a:cs typeface="Times New Roman" pitchFamily="18" charset="0"/>
              </a:rPr>
              <a:t>Марморощина</a:t>
            </a:r>
            <a:r>
              <a:rPr lang="uk-UA" sz="1600" dirty="0">
                <a:latin typeface="Times New Roman" pitchFamily="18" charset="0"/>
                <a:cs typeface="Times New Roman" pitchFamily="18" charset="0"/>
              </a:rPr>
              <a:t>, Південна Буковина, Добруджа, </a:t>
            </a:r>
            <a:r>
              <a:rPr lang="uk-UA" sz="1600" dirty="0" err="1">
                <a:latin typeface="Times New Roman" pitchFamily="18" charset="0"/>
                <a:cs typeface="Times New Roman" pitchFamily="18" charset="0"/>
              </a:rPr>
              <a:t>Лугош</a:t>
            </a:r>
            <a:r>
              <a:rPr lang="uk-UA" sz="1600" dirty="0">
                <a:latin typeface="Times New Roman" pitchFamily="18" charset="0"/>
                <a:cs typeface="Times New Roman" pitchFamily="18" charset="0"/>
              </a:rPr>
              <a:t>, а й менш відомі українському загалу землі на заході (</a:t>
            </a:r>
            <a:r>
              <a:rPr lang="uk-UA" sz="1600" dirty="0" err="1">
                <a:latin typeface="Times New Roman" pitchFamily="18" charset="0"/>
                <a:cs typeface="Times New Roman" pitchFamily="18" charset="0"/>
              </a:rPr>
              <a:t>Паннонія</a:t>
            </a:r>
            <a:r>
              <a:rPr lang="uk-UA" sz="1600" dirty="0">
                <a:latin typeface="Times New Roman" pitchFamily="18" charset="0"/>
                <a:cs typeface="Times New Roman" pitchFamily="18" charset="0"/>
              </a:rPr>
              <a:t>, </a:t>
            </a:r>
            <a:r>
              <a:rPr lang="uk-UA" sz="1600" dirty="0" err="1">
                <a:latin typeface="Times New Roman" pitchFamily="18" charset="0"/>
                <a:cs typeface="Times New Roman" pitchFamily="18" charset="0"/>
              </a:rPr>
              <a:t>Семигороддя</a:t>
            </a:r>
            <a:r>
              <a:rPr lang="uk-UA" sz="1600" dirty="0">
                <a:latin typeface="Times New Roman" pitchFamily="18" charset="0"/>
                <a:cs typeface="Times New Roman" pitchFamily="18" charset="0"/>
              </a:rPr>
              <a:t>, Волощина, Волоська Моравія, Волоська Сілезія, Волоській Острів, Біла Хорватія, </a:t>
            </a:r>
            <a:r>
              <a:rPr lang="uk-UA" sz="1600" dirty="0" err="1">
                <a:latin typeface="Times New Roman" pitchFamily="18" charset="0"/>
                <a:cs typeface="Times New Roman" pitchFamily="18" charset="0"/>
              </a:rPr>
              <a:t>Засяння</a:t>
            </a:r>
            <a:r>
              <a:rPr lang="uk-UA" sz="1600" dirty="0">
                <a:latin typeface="Times New Roman" pitchFamily="18" charset="0"/>
                <a:cs typeface="Times New Roman" pitchFamily="18" charset="0"/>
              </a:rPr>
              <a:t>), не кажучи вже про перебування наших предків на території Австрії та Саксонії, що налічує кілька століть. Насправді українство було не тільки постійно представлене в Центральній Європі, а й своїми руками і розумом творило її унікальну історію і цивілізацію. </a:t>
            </a:r>
            <a:r>
              <a:rPr lang="ru-RU" sz="1400" dirty="0" smtClean="0"/>
              <a:t/>
            </a:r>
            <a:br>
              <a:rPr lang="ru-RU" sz="1400" dirty="0" smtClean="0"/>
            </a:br>
            <a:r>
              <a:rPr lang="ru-RU" sz="1400" dirty="0" smtClean="0"/>
              <a:t> </a:t>
            </a:r>
            <a:r>
              <a:rPr lang="uk-UA" sz="1400" b="1" dirty="0"/>
              <a:t/>
            </a:r>
            <a:br>
              <a:rPr lang="uk-UA" sz="1400" b="1" dirty="0"/>
            </a:br>
            <a:endParaRPr lang="uk-UA" sz="1400" dirty="0"/>
          </a:p>
        </p:txBody>
      </p:sp>
      <p:pic>
        <p:nvPicPr>
          <p:cNvPr id="4" name="Содержимое 3" descr="a44efc6ad19714d9e53d3ce22e3a0c97.jpg"/>
          <p:cNvPicPr>
            <a:picLocks noGrp="1" noChangeAspect="1"/>
          </p:cNvPicPr>
          <p:nvPr>
            <p:ph idx="1"/>
          </p:nvPr>
        </p:nvPicPr>
        <p:blipFill>
          <a:blip r:embed="rId2" cstate="print"/>
          <a:stretch>
            <a:fillRect/>
          </a:stretch>
        </p:blipFill>
        <p:spPr>
          <a:xfrm>
            <a:off x="428596" y="1357298"/>
            <a:ext cx="2714644" cy="407196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3438" y="285728"/>
            <a:ext cx="4043362" cy="6143668"/>
          </a:xfrm>
        </p:spPr>
        <p:txBody>
          <a:bodyPr>
            <a:normAutofit/>
          </a:bodyPr>
          <a:lstStyle/>
          <a:p>
            <a:pPr algn="l"/>
            <a:r>
              <a:rPr lang="uk-UA" sz="1400" b="1" dirty="0" err="1">
                <a:latin typeface="Times New Roman" pitchFamily="18" charset="0"/>
                <a:cs typeface="Times New Roman" pitchFamily="18" charset="0"/>
              </a:rPr>
              <a:t>В'ятрович</a:t>
            </a:r>
            <a:r>
              <a:rPr lang="uk-UA" sz="1400" b="1" dirty="0">
                <a:latin typeface="Times New Roman" pitchFamily="18" charset="0"/>
                <a:cs typeface="Times New Roman" pitchFamily="18" charset="0"/>
              </a:rPr>
              <a:t> </a:t>
            </a:r>
            <a:r>
              <a:rPr lang="uk-UA" sz="1400" b="1" dirty="0" smtClean="0">
                <a:latin typeface="Times New Roman" pitchFamily="18" charset="0"/>
                <a:cs typeface="Times New Roman" pitchFamily="18" charset="0"/>
              </a:rPr>
              <a:t>В. М. Україна</a:t>
            </a:r>
            <a:r>
              <a:rPr lang="uk-UA" sz="1400" b="1" dirty="0">
                <a:latin typeface="Times New Roman" pitchFamily="18" charset="0"/>
                <a:cs typeface="Times New Roman" pitchFamily="18" charset="0"/>
              </a:rPr>
              <a:t>. Історія з грифом "Секретно"/ В.М. </a:t>
            </a:r>
            <a:r>
              <a:rPr lang="uk-UA" sz="1400" b="1" dirty="0" err="1">
                <a:latin typeface="Times New Roman" pitchFamily="18" charset="0"/>
                <a:cs typeface="Times New Roman" pitchFamily="18" charset="0"/>
              </a:rPr>
              <a:t>В'ятрович</a:t>
            </a:r>
            <a:r>
              <a:rPr lang="uk-UA" sz="1400" b="1" dirty="0">
                <a:latin typeface="Times New Roman" pitchFamily="18" charset="0"/>
                <a:cs typeface="Times New Roman" pitchFamily="18" charset="0"/>
              </a:rPr>
              <a:t>; Центр </a:t>
            </a:r>
            <a:r>
              <a:rPr lang="uk-UA" sz="1400" b="1" dirty="0" err="1">
                <a:latin typeface="Times New Roman" pitchFamily="18" charset="0"/>
                <a:cs typeface="Times New Roman" pitchFamily="18" charset="0"/>
              </a:rPr>
              <a:t>дослідженнь</a:t>
            </a:r>
            <a:r>
              <a:rPr lang="uk-UA" sz="1400" b="1" dirty="0">
                <a:latin typeface="Times New Roman" pitchFamily="18" charset="0"/>
                <a:cs typeface="Times New Roman" pitchFamily="18" charset="0"/>
              </a:rPr>
              <a:t> визвольного руху; </a:t>
            </a:r>
            <a:r>
              <a:rPr lang="uk-UA" sz="1400" b="1" dirty="0" err="1">
                <a:latin typeface="Times New Roman" pitchFamily="18" charset="0"/>
                <a:cs typeface="Times New Roman" pitchFamily="18" charset="0"/>
              </a:rPr>
              <a:t>голов</a:t>
            </a:r>
            <a:r>
              <a:rPr lang="uk-UA" sz="1400" b="1" dirty="0">
                <a:latin typeface="Times New Roman" pitchFamily="18" charset="0"/>
                <a:cs typeface="Times New Roman" pitchFamily="18" charset="0"/>
              </a:rPr>
              <a:t>. ред. С.С. Скляр - </a:t>
            </a:r>
            <a:r>
              <a:rPr lang="uk-UA" sz="1400" b="1" dirty="0" smtClean="0">
                <a:latin typeface="Times New Roman" pitchFamily="18" charset="0"/>
                <a:cs typeface="Times New Roman" pitchFamily="18" charset="0"/>
              </a:rPr>
              <a:t>Харків </a:t>
            </a:r>
            <a:r>
              <a:rPr lang="uk-UA" sz="1400" b="1" dirty="0">
                <a:latin typeface="Times New Roman" pitchFamily="18" charset="0"/>
                <a:cs typeface="Times New Roman" pitchFamily="18" charset="0"/>
              </a:rPr>
              <a:t>: Кн. клуб "</a:t>
            </a:r>
            <a:r>
              <a:rPr lang="uk-UA" sz="1400" b="1" dirty="0" err="1">
                <a:latin typeface="Times New Roman" pitchFamily="18" charset="0"/>
                <a:cs typeface="Times New Roman" pitchFamily="18" charset="0"/>
              </a:rPr>
              <a:t>Клуб</a:t>
            </a:r>
            <a:r>
              <a:rPr lang="uk-UA" sz="1400" b="1" dirty="0">
                <a:latin typeface="Times New Roman" pitchFamily="18" charset="0"/>
                <a:cs typeface="Times New Roman" pitchFamily="18" charset="0"/>
              </a:rPr>
              <a:t> Сімейного Дозвілля", 2014. - 511 с</a:t>
            </a:r>
            <a:r>
              <a:rPr lang="uk-UA" sz="1400" b="1" dirty="0" smtClean="0">
                <a:latin typeface="Times New Roman" pitchFamily="18" charset="0"/>
                <a:cs typeface="Times New Roman" pitchFamily="18" charset="0"/>
              </a:rPr>
              <a:t>.</a:t>
            </a:r>
            <a:r>
              <a:rPr lang="uk-UA" sz="1400" b="1" dirty="0" smtClean="0">
                <a:latin typeface="Times New Roman" pitchFamily="18" charset="0"/>
                <a:cs typeface="Times New Roman" pitchFamily="18" charset="0"/>
              </a:rPr>
              <a:t/>
            </a:r>
            <a:br>
              <a:rPr lang="uk-UA" sz="1400" b="1" dirty="0" smtClean="0">
                <a:latin typeface="Times New Roman" pitchFamily="18" charset="0"/>
                <a:cs typeface="Times New Roman" pitchFamily="18" charset="0"/>
              </a:rPr>
            </a:br>
            <a:r>
              <a:rPr lang="uk-UA" sz="1400" dirty="0" smtClean="0"/>
              <a:t/>
            </a:r>
            <a:br>
              <a:rPr lang="uk-UA" sz="1400" dirty="0" smtClean="0"/>
            </a:br>
            <a:r>
              <a:rPr lang="uk-UA" sz="1400" dirty="0"/>
              <a:t> Ця книга – зустріч з минулим. Тут – 61 історія, 74 роки і набагато більше людей та ситуацій, котрі дивляться на читача зі світлин та архівних документів. Разом вони складають образ українського </a:t>
            </a:r>
            <a:r>
              <a:rPr lang="en-US" sz="1400" dirty="0"/>
              <a:t>XX </a:t>
            </a:r>
            <a:r>
              <a:rPr lang="uk-UA" sz="1400" dirty="0"/>
              <a:t>століття – часу, коли світ по-справжньому відкрив для себе Україну та українців, століття, коли творилося обличчя України. Свого часу життя кожного з героїв опинилося під грифом </a:t>
            </a:r>
            <a:r>
              <a:rPr lang="uk-UA" sz="1400" dirty="0" err="1"/>
              <a:t>„Секретно”</a:t>
            </a:r>
            <a:r>
              <a:rPr lang="uk-UA" sz="1400" dirty="0"/>
              <a:t> стараннями нездоланної спецслужби. Описані в сухих звітах і відтворені істориком хитрі спецоперації, смертоносні ходи, інформаційні війни та складні партії на кількох гравців – спроба знайти відповідь на питання: що творить нашу долю – воля людини </a:t>
            </a:r>
            <a:r>
              <a:rPr lang="uk-UA" sz="1400" dirty="0" smtClean="0"/>
              <a:t>чи обставини</a:t>
            </a:r>
            <a:r>
              <a:rPr lang="uk-UA" sz="1400" dirty="0"/>
              <a:t>? </a:t>
            </a:r>
            <a:br>
              <a:rPr lang="uk-UA" sz="1400" dirty="0"/>
            </a:br>
            <a:endParaRPr lang="uk-UA" sz="1400" dirty="0"/>
          </a:p>
        </p:txBody>
      </p:sp>
      <p:pic>
        <p:nvPicPr>
          <p:cNvPr id="4" name="Содержимое 3" descr="15-08-11-do-dny-nezalegnosti-5.jpg"/>
          <p:cNvPicPr>
            <a:picLocks noGrp="1" noChangeAspect="1"/>
          </p:cNvPicPr>
          <p:nvPr>
            <p:ph idx="1"/>
          </p:nvPr>
        </p:nvPicPr>
        <p:blipFill>
          <a:blip r:embed="rId3" cstate="print"/>
          <a:stretch>
            <a:fillRect/>
          </a:stretch>
        </p:blipFill>
        <p:spPr>
          <a:xfrm>
            <a:off x="357158" y="1000108"/>
            <a:ext cx="3087187"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274638"/>
            <a:ext cx="4757742" cy="5083188"/>
          </a:xfrm>
        </p:spPr>
        <p:txBody>
          <a:bodyPr>
            <a:normAutofit fontScale="90000"/>
          </a:bodyPr>
          <a:lstStyle/>
          <a:p>
            <a:pPr algn="l"/>
            <a:r>
              <a:rPr lang="uk-UA" sz="1600" dirty="0" smtClean="0"/>
              <a:t> </a:t>
            </a:r>
            <a:r>
              <a:rPr lang="uk-UA" b="1" dirty="0" smtClean="0">
                <a:hlinkClick r:id="rId2"/>
              </a:rPr>
              <a:t> </a:t>
            </a:r>
            <a:r>
              <a:rPr lang="uk-UA" dirty="0" smtClean="0"/>
              <a:t/>
            </a:r>
            <a:br>
              <a:rPr lang="uk-UA" dirty="0" smtClean="0"/>
            </a:br>
            <a:r>
              <a:rPr lang="uk-UA" sz="1400" b="1" dirty="0" smtClean="0"/>
              <a:t> Брати </a:t>
            </a:r>
            <a:r>
              <a:rPr lang="uk-UA" sz="1400" b="1" dirty="0" err="1" smtClean="0"/>
              <a:t>Капранови</a:t>
            </a:r>
            <a:r>
              <a:rPr lang="uk-UA" sz="1400" b="1" dirty="0" smtClean="0"/>
              <a:t>. </a:t>
            </a:r>
            <a:r>
              <a:rPr lang="uk-UA" sz="1600" b="1" dirty="0" smtClean="0"/>
              <a:t>Мальована історія Незалежності України / </a:t>
            </a:r>
            <a:r>
              <a:rPr lang="uk-UA" sz="1400" dirty="0" smtClean="0"/>
              <a:t> </a:t>
            </a:r>
            <a:r>
              <a:rPr lang="uk-UA" sz="1400" b="1" dirty="0" smtClean="0"/>
              <a:t>Брати </a:t>
            </a:r>
            <a:r>
              <a:rPr lang="uk-UA" sz="1400" b="1" dirty="0" err="1" smtClean="0"/>
              <a:t>Капранови</a:t>
            </a:r>
            <a:r>
              <a:rPr lang="uk-UA" sz="1600" b="1" dirty="0" smtClean="0"/>
              <a:t> ; </a:t>
            </a:r>
            <a:r>
              <a:rPr lang="uk-UA" sz="1600" b="1" dirty="0" err="1" smtClean="0"/>
              <a:t>худож</a:t>
            </a:r>
            <a:r>
              <a:rPr lang="uk-UA" sz="1600" b="1" dirty="0" smtClean="0"/>
              <a:t>. Ю. Журавель та ін. – Київ : Зелений пес, 2016 . – 79 с.</a:t>
            </a:r>
            <a:r>
              <a:rPr lang="uk-UA" sz="1600" dirty="0" smtClean="0"/>
              <a:t/>
            </a:r>
            <a:br>
              <a:rPr lang="uk-UA" sz="1600" dirty="0" smtClean="0"/>
            </a:br>
            <a:r>
              <a:rPr lang="ru-RU" sz="1600" dirty="0" smtClean="0"/>
              <a:t/>
            </a:r>
            <a:br>
              <a:rPr lang="ru-RU" sz="1600" dirty="0" smtClean="0"/>
            </a:br>
            <a:r>
              <a:rPr lang="ru-RU" sz="1800" dirty="0" err="1" smtClean="0">
                <a:latin typeface="Times New Roman" pitchFamily="18" charset="0"/>
                <a:cs typeface="Times New Roman" pitchFamily="18" charset="0"/>
              </a:rPr>
              <a:t>Незалежність</a:t>
            </a:r>
            <a:r>
              <a:rPr lang="ru-RU" sz="1800" dirty="0" smtClean="0">
                <a:latin typeface="Times New Roman" pitchFamily="18" charset="0"/>
                <a:cs typeface="Times New Roman" pitchFamily="18" charset="0"/>
              </a:rPr>
              <a:t> не впала </a:t>
            </a:r>
            <a:r>
              <a:rPr lang="ru-RU" sz="1800" dirty="0" err="1" smtClean="0">
                <a:latin typeface="Times New Roman" pitchFamily="18" charset="0"/>
                <a:cs typeface="Times New Roman" pitchFamily="18" charset="0"/>
              </a:rPr>
              <a:t>з</a:t>
            </a:r>
            <a:r>
              <a:rPr lang="ru-RU" sz="1800" dirty="0" smtClean="0">
                <a:latin typeface="Times New Roman" pitchFamily="18" charset="0"/>
                <a:cs typeface="Times New Roman" pitchFamily="18" charset="0"/>
              </a:rPr>
              <a:t> неба - </a:t>
            </a:r>
            <a:r>
              <a:rPr lang="ru-RU" sz="1800" dirty="0" err="1" smtClean="0">
                <a:latin typeface="Times New Roman" pitchFamily="18" charset="0"/>
                <a:cs typeface="Times New Roman" pitchFamily="18" charset="0"/>
              </a:rPr>
              <a:t>державницька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традиція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живе</a:t>
            </a:r>
            <a:r>
              <a:rPr lang="ru-RU" sz="1800" dirty="0" smtClean="0">
                <a:latin typeface="Times New Roman" pitchFamily="18" charset="0"/>
                <a:cs typeface="Times New Roman" pitchFamily="18" charset="0"/>
              </a:rPr>
              <a:t> на наших землях </a:t>
            </a:r>
            <a:r>
              <a:rPr lang="ru-RU" sz="1800" dirty="0" err="1" smtClean="0">
                <a:latin typeface="Times New Roman" pitchFamily="18" charset="0"/>
                <a:cs typeface="Times New Roman" pitchFamily="18" charset="0"/>
              </a:rPr>
              <a:t>зі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скіфських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часів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фактично</a:t>
            </a:r>
            <a:r>
              <a:rPr lang="ru-RU" sz="1800" dirty="0" smtClean="0">
                <a:latin typeface="Times New Roman" pitchFamily="18" charset="0"/>
                <a:cs typeface="Times New Roman" pitchFamily="18" charset="0"/>
              </a:rPr>
              <a:t> не </a:t>
            </a:r>
            <a:r>
              <a:rPr lang="ru-RU" sz="1800" dirty="0" err="1" smtClean="0">
                <a:latin typeface="Times New Roman" pitchFamily="18" charset="0"/>
                <a:cs typeface="Times New Roman" pitchFamily="18" charset="0"/>
              </a:rPr>
              <a:t>переривалася</a:t>
            </a:r>
            <a:r>
              <a:rPr lang="ru-RU" sz="1800" dirty="0" smtClean="0">
                <a:latin typeface="Times New Roman" pitchFamily="18" charset="0"/>
                <a:cs typeface="Times New Roman" pitchFamily="18" charset="0"/>
              </a:rPr>
              <a:t> до 1991-го. Короткий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зрозумілий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виклад</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подій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минулого</a:t>
            </a:r>
            <a:r>
              <a:rPr lang="ru-RU" sz="1800" dirty="0" smtClean="0">
                <a:latin typeface="Times New Roman" pitchFamily="18" charset="0"/>
                <a:cs typeface="Times New Roman" pitchFamily="18" charset="0"/>
              </a:rPr>
              <a:t> разом </a:t>
            </a:r>
            <a:r>
              <a:rPr lang="ru-RU" sz="1800" dirty="0" err="1" smtClean="0">
                <a:latin typeface="Times New Roman" pitchFamily="18" charset="0"/>
                <a:cs typeface="Times New Roman" pitchFamily="18" charset="0"/>
              </a:rPr>
              <a:t>із</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мальованими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історіями</a:t>
            </a:r>
            <a:r>
              <a:rPr lang="ru-RU" sz="1800" dirty="0" smtClean="0">
                <a:latin typeface="Times New Roman" pitchFamily="18" charset="0"/>
                <a:cs typeface="Times New Roman" pitchFamily="18" charset="0"/>
              </a:rPr>
              <a:t> дозволить </a:t>
            </a:r>
            <a:r>
              <a:rPr lang="ru-RU" sz="1800" dirty="0" err="1" smtClean="0">
                <a:latin typeface="Times New Roman" pitchFamily="18" charset="0"/>
                <a:cs typeface="Times New Roman" pitchFamily="18" charset="0"/>
              </a:rPr>
              <a:t>читачам</a:t>
            </a:r>
            <a:r>
              <a:rPr lang="ru-RU" sz="1800" dirty="0" smtClean="0">
                <a:latin typeface="Times New Roman" pitchFamily="18" charset="0"/>
                <a:cs typeface="Times New Roman" pitchFamily="18" charset="0"/>
              </a:rPr>
              <a:t> легко </a:t>
            </a:r>
            <a:r>
              <a:rPr lang="ru-RU" sz="1800" dirty="0" err="1" smtClean="0">
                <a:latin typeface="Times New Roman" pitchFamily="18" charset="0"/>
                <a:cs typeface="Times New Roman" pitchFamily="18" charset="0"/>
              </a:rPr>
              <a:t>зорієнтуватися</a:t>
            </a:r>
            <a:r>
              <a:rPr lang="ru-RU" sz="1800" dirty="0" smtClean="0">
                <a:latin typeface="Times New Roman" pitchFamily="18" charset="0"/>
                <a:cs typeface="Times New Roman" pitchFamily="18" charset="0"/>
              </a:rPr>
              <a:t> у такому складному </a:t>
            </a:r>
            <a:r>
              <a:rPr lang="ru-RU" sz="1800" dirty="0" err="1" smtClean="0">
                <a:latin typeface="Times New Roman" pitchFamily="18" charset="0"/>
                <a:cs typeface="Times New Roman" pitchFamily="18" charset="0"/>
              </a:rPr>
              <a:t>питанні</a:t>
            </a:r>
            <a:r>
              <a:rPr lang="ru-RU" sz="1800" dirty="0" smtClean="0">
                <a:latin typeface="Times New Roman" pitchFamily="18" charset="0"/>
                <a:cs typeface="Times New Roman" pitchFamily="18" charset="0"/>
              </a:rPr>
              <a:t>, як </a:t>
            </a:r>
            <a:r>
              <a:rPr lang="ru-RU" sz="1800" dirty="0" err="1" smtClean="0">
                <a:latin typeface="Times New Roman" pitchFamily="18" charset="0"/>
                <a:cs typeface="Times New Roman" pitchFamily="18" charset="0"/>
              </a:rPr>
              <a:t>походження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Української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держави</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боротьба</a:t>
            </a:r>
            <a:r>
              <a:rPr lang="ru-RU" sz="1800" dirty="0" smtClean="0">
                <a:latin typeface="Times New Roman" pitchFamily="18" charset="0"/>
                <a:cs typeface="Times New Roman" pitchFamily="18" charset="0"/>
              </a:rPr>
              <a:t> за </a:t>
            </a:r>
            <a:r>
              <a:rPr lang="ru-RU" sz="1800" dirty="0" err="1" smtClean="0">
                <a:latin typeface="Times New Roman" pitchFamily="18" charset="0"/>
                <a:cs typeface="Times New Roman" pitchFamily="18" charset="0"/>
              </a:rPr>
              <a:t>її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встановлення</a:t>
            </a:r>
            <a:r>
              <a:rPr lang="ru-RU" sz="1800" dirty="0" smtClean="0">
                <a:latin typeface="Times New Roman" pitchFamily="18" charset="0"/>
                <a:cs typeface="Times New Roman" pitchFamily="18" charset="0"/>
              </a:rPr>
              <a:t>, а пантеон </a:t>
            </a:r>
            <a:r>
              <a:rPr lang="ru-RU" sz="1800" dirty="0" err="1" smtClean="0">
                <a:latin typeface="Times New Roman" pitchFamily="18" charset="0"/>
                <a:cs typeface="Times New Roman" pitchFamily="18" charset="0"/>
              </a:rPr>
              <a:t>героїв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дасть</a:t>
            </a:r>
            <a:r>
              <a:rPr lang="ru-RU" sz="1800" dirty="0" smtClean="0">
                <a:latin typeface="Times New Roman" pitchFamily="18" charset="0"/>
                <a:cs typeface="Times New Roman" pitchFamily="18" charset="0"/>
              </a:rPr>
              <a:t> приклад для </a:t>
            </a:r>
            <a:r>
              <a:rPr lang="ru-RU" sz="1800" dirty="0" err="1" smtClean="0">
                <a:latin typeface="Times New Roman" pitchFamily="18" charset="0"/>
                <a:cs typeface="Times New Roman" pitchFamily="18" charset="0"/>
              </a:rPr>
              <a:t>наслідування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Це</a:t>
            </a:r>
            <a:r>
              <a:rPr lang="ru-RU" sz="1800" dirty="0" smtClean="0">
                <a:latin typeface="Times New Roman" pitchFamily="18" charset="0"/>
                <a:cs typeface="Times New Roman" pitchFamily="18" charset="0"/>
              </a:rPr>
              <a:t> - книжка для </a:t>
            </a:r>
            <a:r>
              <a:rPr lang="ru-RU" sz="1800" dirty="0" err="1" smtClean="0">
                <a:latin typeface="Times New Roman" pitchFamily="18" charset="0"/>
                <a:cs typeface="Times New Roman" pitchFamily="18" charset="0"/>
              </a:rPr>
              <a:t>дорослих</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дітей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для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батьків</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які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хочуть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щоб</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їхні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нащадки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виросли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українцями</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endParaRPr lang="uk-UA" sz="1800" dirty="0">
              <a:latin typeface="Times New Roman" pitchFamily="18" charset="0"/>
              <a:cs typeface="Times New Roman" pitchFamily="18" charset="0"/>
            </a:endParaRPr>
          </a:p>
        </p:txBody>
      </p:sp>
      <p:pic>
        <p:nvPicPr>
          <p:cNvPr id="4" name="Содержимое 3" descr="1a9e9f5ce22916cfd531ab8fea92674d.jpg"/>
          <p:cNvPicPr>
            <a:picLocks noGrp="1" noChangeAspect="1"/>
          </p:cNvPicPr>
          <p:nvPr>
            <p:ph idx="1"/>
          </p:nvPr>
        </p:nvPicPr>
        <p:blipFill>
          <a:blip r:embed="rId3" cstate="print"/>
          <a:stretch>
            <a:fillRect/>
          </a:stretch>
        </p:blipFill>
        <p:spPr>
          <a:xfrm>
            <a:off x="285720" y="1285860"/>
            <a:ext cx="2548786" cy="392909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274638"/>
            <a:ext cx="4400552" cy="4583122"/>
          </a:xfrm>
        </p:spPr>
        <p:txBody>
          <a:bodyPr>
            <a:normAutofit/>
          </a:bodyPr>
          <a:lstStyle/>
          <a:p>
            <a:pPr algn="l"/>
            <a:r>
              <a:rPr lang="ru-RU" sz="1400" b="1" dirty="0" err="1" smtClean="0">
                <a:latin typeface="Times New Roman" pitchFamily="18" charset="0"/>
                <a:cs typeface="Times New Roman" pitchFamily="18" charset="0"/>
              </a:rPr>
              <a:t>Семененко</a:t>
            </a:r>
            <a:r>
              <a:rPr lang="ru-RU" sz="1400" b="1" dirty="0" smtClean="0">
                <a:latin typeface="Times New Roman" pitchFamily="18" charset="0"/>
                <a:cs typeface="Times New Roman" pitchFamily="18" charset="0"/>
              </a:rPr>
              <a:t> В.І., </a:t>
            </a:r>
            <a:r>
              <a:rPr lang="ru-RU" sz="1400" b="1" dirty="0" err="1" smtClean="0">
                <a:latin typeface="Times New Roman" pitchFamily="18" charset="0"/>
                <a:cs typeface="Times New Roman" pitchFamily="18" charset="0"/>
              </a:rPr>
              <a:t>Хто</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такі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українці</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Що</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таке</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Україна</a:t>
            </a:r>
            <a:r>
              <a:rPr lang="ru-RU" sz="1400" b="1" dirty="0" smtClean="0">
                <a:latin typeface="Times New Roman" pitchFamily="18" charset="0"/>
                <a:cs typeface="Times New Roman" pitchFamily="18" charset="0"/>
              </a:rPr>
              <a:t>? / В. І. </a:t>
            </a:r>
            <a:r>
              <a:rPr lang="ru-RU" sz="1400" b="1" dirty="0" err="1" smtClean="0">
                <a:latin typeface="Times New Roman" pitchFamily="18" charset="0"/>
                <a:cs typeface="Times New Roman" pitchFamily="18" charset="0"/>
              </a:rPr>
              <a:t>Семененко</a:t>
            </a:r>
            <a:r>
              <a:rPr lang="ru-RU" sz="1400" b="1" dirty="0" smtClean="0">
                <a:latin typeface="Times New Roman" pitchFamily="18" charset="0"/>
                <a:cs typeface="Times New Roman" pitchFamily="18" charset="0"/>
              </a:rPr>
              <a:t> . - </a:t>
            </a:r>
            <a:r>
              <a:rPr lang="ru-RU" sz="1400" b="1" dirty="0" err="1" smtClean="0">
                <a:latin typeface="Times New Roman" pitchFamily="18" charset="0"/>
                <a:cs typeface="Times New Roman" pitchFamily="18" charset="0"/>
              </a:rPr>
              <a:t>Харків</a:t>
            </a:r>
            <a:r>
              <a:rPr lang="ru-RU" sz="1400" b="1" dirty="0" smtClean="0">
                <a:latin typeface="Times New Roman" pitchFamily="18" charset="0"/>
                <a:cs typeface="Times New Roman" pitchFamily="18" charset="0"/>
              </a:rPr>
              <a:t>: Школа, 2010. — 160 с.</a:t>
            </a:r>
            <a:br>
              <a:rPr lang="ru-RU" sz="1400" b="1" dirty="0" smtClean="0">
                <a:latin typeface="Times New Roman" pitchFamily="18" charset="0"/>
                <a:cs typeface="Times New Roman" pitchFamily="18" charset="0"/>
              </a:rPr>
            </a:br>
            <a:r>
              <a:rPr lang="ru-RU" sz="1400" dirty="0" smtClean="0"/>
              <a:t/>
            </a:r>
            <a:br>
              <a:rPr lang="ru-RU" sz="1400" dirty="0" smtClean="0"/>
            </a:br>
            <a:r>
              <a:rPr lang="uk-UA" sz="1600" dirty="0" smtClean="0">
                <a:latin typeface="Times New Roman" pitchFamily="18" charset="0"/>
                <a:cs typeface="Times New Roman" pitchFamily="18" charset="0"/>
              </a:rPr>
              <a:t> Це збірка коротких описів життя відомих діячів української історії, які багато в чому визначили її перебіг. Державні лідери, вожді національно-визвольного руху, полководці та інші видатні особистості.</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Лише найцікавіші факти та неупереджені коментарі до них. Без цензури, без ідеології, без перекручувань та недомовок</a:t>
            </a:r>
            <a:endParaRPr lang="uk-UA" sz="1600" dirty="0">
              <a:latin typeface="Times New Roman" pitchFamily="18" charset="0"/>
              <a:cs typeface="Times New Roman" pitchFamily="18" charset="0"/>
            </a:endParaRPr>
          </a:p>
        </p:txBody>
      </p:sp>
      <p:pic>
        <p:nvPicPr>
          <p:cNvPr id="4" name="Содержимое 3" descr="908546fbcd10ec539c161cd138286cfc.jpg"/>
          <p:cNvPicPr>
            <a:picLocks noGrp="1" noChangeAspect="1"/>
          </p:cNvPicPr>
          <p:nvPr>
            <p:ph idx="1"/>
          </p:nvPr>
        </p:nvPicPr>
        <p:blipFill>
          <a:blip r:embed="rId2" cstate="print"/>
          <a:stretch>
            <a:fillRect/>
          </a:stretch>
        </p:blipFill>
        <p:spPr>
          <a:xfrm>
            <a:off x="500034" y="928670"/>
            <a:ext cx="2851357"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928670"/>
            <a:ext cx="4400552" cy="5143536"/>
          </a:xfrm>
        </p:spPr>
        <p:txBody>
          <a:bodyPr>
            <a:noAutofit/>
          </a:bodyPr>
          <a:lstStyle/>
          <a:p>
            <a:pPr algn="l"/>
            <a:r>
              <a:rPr lang="ru-RU" sz="1600" b="1" dirty="0" err="1" smtClean="0">
                <a:latin typeface="Times New Roman" pitchFamily="18" charset="0"/>
                <a:cs typeface="Times New Roman" pitchFamily="18" charset="0"/>
              </a:rPr>
              <a:t>Народження</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країни</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Від</a:t>
            </a:r>
            <a:r>
              <a:rPr lang="ru-RU" sz="1600" b="1" dirty="0" smtClean="0">
                <a:latin typeface="Times New Roman" pitchFamily="18" charset="0"/>
                <a:cs typeface="Times New Roman" pitchFamily="18" charset="0"/>
              </a:rPr>
              <a:t> краю до </a:t>
            </a:r>
            <a:r>
              <a:rPr lang="ru-RU" sz="1600" b="1" dirty="0" err="1" smtClean="0">
                <a:latin typeface="Times New Roman" pitchFamily="18" charset="0"/>
                <a:cs typeface="Times New Roman" pitchFamily="18" charset="0"/>
              </a:rPr>
              <a:t>держави</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Назва</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символіка</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територія</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і</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кордони</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України</a:t>
            </a:r>
            <a:r>
              <a:rPr lang="ru-RU" sz="1600" b="1" dirty="0" smtClean="0">
                <a:latin typeface="Times New Roman" pitchFamily="18" charset="0"/>
                <a:cs typeface="Times New Roman" pitchFamily="18" charset="0"/>
              </a:rPr>
              <a:t>  / К. Галушко, А. </a:t>
            </a:r>
            <a:r>
              <a:rPr lang="ru-RU" sz="1600" b="1" dirty="0" err="1" smtClean="0">
                <a:latin typeface="Times New Roman" pitchFamily="18" charset="0"/>
                <a:cs typeface="Times New Roman" pitchFamily="18" charset="0"/>
              </a:rPr>
              <a:t>Гречило</a:t>
            </a:r>
            <a:r>
              <a:rPr lang="ru-RU"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                        С</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Громенко</a:t>
            </a:r>
            <a:r>
              <a:rPr lang="ru-RU" sz="1600" b="1" dirty="0" smtClean="0">
                <a:latin typeface="Times New Roman" pitchFamily="18" charset="0"/>
                <a:cs typeface="Times New Roman" pitchFamily="18" charset="0"/>
              </a:rPr>
              <a:t> [та </a:t>
            </a:r>
            <a:r>
              <a:rPr lang="ru-RU" sz="1600" b="1" dirty="0" err="1" smtClean="0">
                <a:latin typeface="Times New Roman" pitchFamily="18" charset="0"/>
                <a:cs typeface="Times New Roman" pitchFamily="18" charset="0"/>
              </a:rPr>
              <a:t>ін</a:t>
            </a:r>
            <a:r>
              <a:rPr lang="ru-RU" sz="1600" b="1" dirty="0" smtClean="0">
                <a:latin typeface="Times New Roman" pitchFamily="18" charset="0"/>
                <a:cs typeface="Times New Roman" pitchFamily="18" charset="0"/>
              </a:rPr>
              <a:t>.]. – </a:t>
            </a:r>
            <a:r>
              <a:rPr lang="ru-RU" sz="1600" b="1" dirty="0" err="1" smtClean="0">
                <a:latin typeface="Times New Roman" pitchFamily="18" charset="0"/>
                <a:cs typeface="Times New Roman" pitchFamily="18" charset="0"/>
              </a:rPr>
              <a:t>Харків</a:t>
            </a:r>
            <a:r>
              <a:rPr lang="ru-RU" sz="1600" b="1" dirty="0" smtClean="0">
                <a:latin typeface="Times New Roman" pitchFamily="18" charset="0"/>
                <a:cs typeface="Times New Roman" pitchFamily="18" charset="0"/>
              </a:rPr>
              <a:t> : </a:t>
            </a:r>
            <a:r>
              <a:rPr lang="ru-RU" sz="1600" b="1" dirty="0" err="1" smtClean="0">
                <a:latin typeface="Times New Roman" pitchFamily="18" charset="0"/>
                <a:cs typeface="Times New Roman" pitchFamily="18" charset="0"/>
              </a:rPr>
              <a:t>Книж</a:t>
            </a:r>
            <a:r>
              <a:rPr lang="ru-RU" sz="1600" b="1" dirty="0" smtClean="0">
                <a:latin typeface="Times New Roman" pitchFamily="18" charset="0"/>
                <a:cs typeface="Times New Roman" pitchFamily="18" charset="0"/>
              </a:rPr>
              <a:t>. клуб „Клуб </a:t>
            </a:r>
            <a:r>
              <a:rPr lang="ru-RU" sz="1600" b="1" dirty="0" err="1" smtClean="0">
                <a:latin typeface="Times New Roman" pitchFamily="18" charset="0"/>
                <a:cs typeface="Times New Roman" pitchFamily="18" charset="0"/>
              </a:rPr>
              <a:t>сім</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дозвілля</a:t>
            </a:r>
            <a:r>
              <a:rPr lang="ru-RU" sz="1600" b="1" dirty="0" smtClean="0">
                <a:latin typeface="Times New Roman" pitchFamily="18" charset="0"/>
                <a:cs typeface="Times New Roman" pitchFamily="18" charset="0"/>
              </a:rPr>
              <a:t>”, 2016. – 348 с.</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uk-UA" sz="1600" dirty="0" smtClean="0"/>
              <a:t> </a:t>
            </a:r>
            <a:r>
              <a:rPr lang="uk-UA" sz="1600" dirty="0" smtClean="0">
                <a:latin typeface="Times New Roman" pitchFamily="18" charset="0"/>
                <a:cs typeface="Times New Roman" pitchFamily="18" charset="0"/>
              </a:rPr>
              <a:t>Те, що історія України створюється не колись у минулому, а відбувається сьогодні, ми всі впевнилися протягом вкрай нервових і важких 2014‒2015 </a:t>
            </a:r>
            <a:r>
              <a:rPr lang="en-US" sz="1600" dirty="0" smtClean="0">
                <a:latin typeface="Times New Roman" pitchFamily="18" charset="0"/>
                <a:cs typeface="Times New Roman" pitchFamily="18" charset="0"/>
              </a:rPr>
              <a:t>pp. </a:t>
            </a:r>
            <a:r>
              <a:rPr lang="uk-UA" sz="1600" dirty="0" smtClean="0">
                <a:latin typeface="Times New Roman" pitchFamily="18" charset="0"/>
                <a:cs typeface="Times New Roman" pitchFamily="18" charset="0"/>
              </a:rPr>
              <a:t>З'ясувалося, що незалежна держава, що утворилася 1991 </a:t>
            </a:r>
            <a:r>
              <a:rPr lang="en-US" sz="1600" dirty="0" smtClean="0">
                <a:latin typeface="Times New Roman" pitchFamily="18" charset="0"/>
                <a:cs typeface="Times New Roman" pitchFamily="18" charset="0"/>
              </a:rPr>
              <a:t>p., </a:t>
            </a:r>
            <a:r>
              <a:rPr lang="uk-UA" sz="1600" dirty="0" smtClean="0">
                <a:latin typeface="Times New Roman" pitchFamily="18" charset="0"/>
                <a:cs typeface="Times New Roman" pitchFamily="18" charset="0"/>
              </a:rPr>
              <a:t>пройшла час "пошуку себе" й опинилася в ситуації випробування своєї життєздатності. І, попри внутрішню кризу та зовнішню агресію, Україна та її громадяни показали, що вони ‒ можливо, навіть несподівано для себе ‒ готові до випробувань. Адже Україна народилася не вчора, а її народ тисячоліттями живе на своїй землі, змінюючи назву та державну приналежність, проте не змінюючи своєї сутності та прагнення до самостійного життя. </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a:r>
            <a:br>
              <a:rPr lang="uk-UA" sz="1600" dirty="0" smtClean="0">
                <a:latin typeface="Times New Roman" pitchFamily="18" charset="0"/>
                <a:cs typeface="Times New Roman" pitchFamily="18" charset="0"/>
              </a:rPr>
            </a:br>
            <a:r>
              <a:rPr lang="uk-UA" sz="1600" dirty="0" smtClean="0"/>
              <a:t> </a:t>
            </a: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endParaRPr lang="uk-UA" sz="1600" b="1" dirty="0">
              <a:latin typeface="Times New Roman" pitchFamily="18" charset="0"/>
              <a:cs typeface="Times New Roman" pitchFamily="18" charset="0"/>
            </a:endParaRPr>
          </a:p>
        </p:txBody>
      </p:sp>
      <p:pic>
        <p:nvPicPr>
          <p:cNvPr id="4" name="Содержимое 3" descr="4a979f093c38d516cbd543270d9acbee.jpg"/>
          <p:cNvPicPr>
            <a:picLocks noGrp="1" noChangeAspect="1"/>
          </p:cNvPicPr>
          <p:nvPr>
            <p:ph idx="1"/>
          </p:nvPr>
        </p:nvPicPr>
        <p:blipFill>
          <a:blip r:embed="rId2" cstate="print"/>
          <a:stretch>
            <a:fillRect/>
          </a:stretch>
        </p:blipFill>
        <p:spPr>
          <a:xfrm>
            <a:off x="357158" y="1500174"/>
            <a:ext cx="3055025"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0430" y="274638"/>
            <a:ext cx="5186370" cy="5154626"/>
          </a:xfrm>
        </p:spPr>
        <p:txBody>
          <a:bodyPr>
            <a:normAutofit/>
          </a:bodyPr>
          <a:lstStyle/>
          <a:p>
            <a:pPr algn="l"/>
            <a:r>
              <a:rPr lang="uk-UA" sz="1400" b="1" dirty="0" smtClean="0"/>
              <a:t> </a:t>
            </a:r>
            <a:r>
              <a:rPr lang="uk-UA" sz="1400" b="1" u="sng" dirty="0" smtClean="0"/>
              <a:t>Касьянов Г.В.</a:t>
            </a:r>
            <a:r>
              <a:rPr lang="uk-UA" sz="1400" b="1" dirty="0" smtClean="0"/>
              <a:t>    Незгодні : українська інтелігенція в русі опору 1960-80-х років / Г. В. Касьянов. - 2-ге вид., випр. та </a:t>
            </a:r>
            <a:r>
              <a:rPr lang="uk-UA" sz="1400" b="1" dirty="0" err="1" smtClean="0"/>
              <a:t>допов</a:t>
            </a:r>
            <a:r>
              <a:rPr lang="uk-UA" sz="1400" b="1" dirty="0" smtClean="0"/>
              <a:t>. - Київ : КЛІО, 2019. - 247 с.</a:t>
            </a:r>
            <a:br>
              <a:rPr lang="uk-UA" sz="1400" b="1" dirty="0" smtClean="0"/>
            </a:br>
            <a:r>
              <a:rPr lang="uk-UA" sz="1400" dirty="0" smtClean="0"/>
              <a:t/>
            </a:r>
            <a:br>
              <a:rPr lang="uk-UA" sz="1400" dirty="0" smtClean="0"/>
            </a:br>
            <a:r>
              <a:rPr lang="uk-UA" sz="1400" dirty="0" smtClean="0">
                <a:latin typeface="Times New Roman" pitchFamily="18" charset="0"/>
                <a:cs typeface="Times New Roman" pitchFamily="18" charset="0"/>
              </a:rPr>
              <a:t> Книжку присвячено подіям, пов'язаним із виникненням і розвитком руху протесту в 1960-1980-х роках. У центрі уваги автора - протистояння української інтелігенції та радянської держави. Спроби національно-культурного відродження 1960-х років і його придушення, формування опозиції режимові, політичні течії в дисидентському русі, «український самвидав», репресії проти інакодумців, правозахисний рух - усі ці проблеми розглянуто в контексті загальної еволюції тоталітарної системи до її занепаду.</a:t>
            </a:r>
            <a:br>
              <a:rPr lang="uk-UA" sz="1400" dirty="0" smtClean="0">
                <a:latin typeface="Times New Roman" pitchFamily="18" charset="0"/>
                <a:cs typeface="Times New Roman" pitchFamily="18" charset="0"/>
              </a:rPr>
            </a:br>
            <a:r>
              <a:rPr lang="uk-UA" sz="1400" dirty="0" smtClean="0"/>
              <a:t/>
            </a:r>
            <a:br>
              <a:rPr lang="uk-UA" sz="1400" dirty="0" smtClean="0"/>
            </a:br>
            <a:endParaRPr lang="uk-UA" sz="1400" dirty="0"/>
          </a:p>
        </p:txBody>
      </p:sp>
      <p:pic>
        <p:nvPicPr>
          <p:cNvPr id="4" name="Содержимое 3" descr="c4e6b9fd_1efc_11e9_8112_000c29ae1566_f6e63a60_1efc_11e9_8112_000c29ae1566.jpg"/>
          <p:cNvPicPr>
            <a:picLocks noGrp="1" noChangeAspect="1"/>
          </p:cNvPicPr>
          <p:nvPr>
            <p:ph idx="1"/>
          </p:nvPr>
        </p:nvPicPr>
        <p:blipFill>
          <a:blip r:embed="rId2" cstate="print"/>
          <a:stretch>
            <a:fillRect/>
          </a:stretch>
        </p:blipFill>
        <p:spPr>
          <a:xfrm>
            <a:off x="357158" y="1071546"/>
            <a:ext cx="3104811"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686" y="274638"/>
            <a:ext cx="4329114" cy="6226196"/>
          </a:xfrm>
        </p:spPr>
        <p:txBody>
          <a:bodyPr>
            <a:normAutofit fontScale="90000"/>
          </a:bodyPr>
          <a:lstStyle/>
          <a:p>
            <a:pPr algn="just"/>
            <a:r>
              <a:rPr lang="uk-UA" sz="1400" b="1" dirty="0" smtClean="0">
                <a:latin typeface="Times New Roman" pitchFamily="18" charset="0"/>
                <a:cs typeface="Times New Roman" pitchFamily="18" charset="0"/>
              </a:rPr>
              <a:t>Рух опору в Україні 1960–1990: Енциклопедичний довідник / Ред. </a:t>
            </a:r>
            <a:r>
              <a:rPr lang="uk-UA" sz="1400" b="1" dirty="0" err="1" smtClean="0">
                <a:latin typeface="Times New Roman" pitchFamily="18" charset="0"/>
                <a:cs typeface="Times New Roman" pitchFamily="18" charset="0"/>
              </a:rPr>
              <a:t>кол</a:t>
            </a:r>
            <a:r>
              <a:rPr lang="uk-UA" sz="1400" b="1" dirty="0" smtClean="0">
                <a:latin typeface="Times New Roman" pitchFamily="18" charset="0"/>
                <a:cs typeface="Times New Roman" pitchFamily="18" charset="0"/>
              </a:rPr>
              <a:t>., авт. ст.: О. Зінкевич (гол. ред.), Г. </a:t>
            </a:r>
            <a:r>
              <a:rPr lang="uk-UA" sz="1400" b="1" dirty="0" err="1" smtClean="0">
                <a:latin typeface="Times New Roman" pitchFamily="18" charset="0"/>
                <a:cs typeface="Times New Roman" pitchFamily="18" charset="0"/>
              </a:rPr>
              <a:t>Панчук</a:t>
            </a:r>
            <a:r>
              <a:rPr lang="uk-UA" sz="1400" b="1" dirty="0" smtClean="0">
                <a:latin typeface="Times New Roman" pitchFamily="18" charset="0"/>
                <a:cs typeface="Times New Roman" pitchFamily="18" charset="0"/>
              </a:rPr>
              <a:t>, О. Голуб, О. Обертас, М. </a:t>
            </a:r>
            <a:r>
              <a:rPr lang="uk-UA" sz="1400" b="1" dirty="0" err="1" smtClean="0">
                <a:latin typeface="Times New Roman" pitchFamily="18" charset="0"/>
                <a:cs typeface="Times New Roman" pitchFamily="18" charset="0"/>
              </a:rPr>
              <a:t>Трущенков</a:t>
            </a:r>
            <a:r>
              <a:rPr lang="uk-UA" sz="1400" b="1" dirty="0" smtClean="0">
                <a:latin typeface="Times New Roman" pitchFamily="18" charset="0"/>
                <a:cs typeface="Times New Roman" pitchFamily="18" charset="0"/>
              </a:rPr>
              <a:t>. Музей-архів і </a:t>
            </a:r>
            <a:r>
              <a:rPr lang="uk-UA" sz="1400" b="1" dirty="0" err="1" smtClean="0">
                <a:latin typeface="Times New Roman" pitchFamily="18" charset="0"/>
                <a:cs typeface="Times New Roman" pitchFamily="18" charset="0"/>
              </a:rPr>
              <a:t>Документаційний</a:t>
            </a:r>
            <a:r>
              <a:rPr lang="uk-UA" sz="1400" b="1" dirty="0" smtClean="0">
                <a:latin typeface="Times New Roman" pitchFamily="18" charset="0"/>
                <a:cs typeface="Times New Roman" pitchFamily="18" charset="0"/>
              </a:rPr>
              <a:t> центр українського самвидаву при видавництві "Смолоскип".  – Київ: Смолоскип, 2010. – 804 с.</a:t>
            </a:r>
            <a:br>
              <a:rPr lang="uk-UA" sz="1400" b="1" dirty="0" smtClean="0">
                <a:latin typeface="Times New Roman" pitchFamily="18" charset="0"/>
                <a:cs typeface="Times New Roman" pitchFamily="18" charset="0"/>
              </a:rPr>
            </a:br>
            <a:r>
              <a:rPr lang="uk-UA" sz="1400" dirty="0" smtClean="0"/>
              <a:t> Енциклопедичний довідник "Рух опору в Україні: 1960–1990" присвячений подіям, які почали розгортатися в Україні на початку 1960-х </a:t>
            </a:r>
            <a:r>
              <a:rPr lang="en-US" sz="1400" dirty="0" smtClean="0"/>
              <a:t>pp. </a:t>
            </a:r>
            <a:r>
              <a:rPr lang="uk-UA" sz="1400" dirty="0" smtClean="0"/>
              <a:t>і завершилися здобуттям незалежності 1991 р.</a:t>
            </a:r>
            <a:br>
              <a:rPr lang="uk-UA" sz="1400" dirty="0" smtClean="0"/>
            </a:br>
            <a:r>
              <a:rPr lang="uk-UA" sz="1400" dirty="0" smtClean="0"/>
              <a:t>Видання охоплює проблематику національних і людських прав. У ньому окреслено феномен шістдесятництва, вітчизняного самвидаву, зародження дисидентського (правозахисного) руху. Довідник містить не лише біографічні дані окремих діячів та інформацію про їхні твори, неформальну пресу і правозахисні різномовні видання, а й детальну бібліографію творчості учасників руху опору, політв'язнів і репресованих, спогадів і статей, відгуків іноземної преси. Тут подано інформацію про діяльність підпільних груп в Україні, а також організацій і комітетів на захист українських політв'язнів у Західних країнах. Окрему увагу приділено репресіям радянської влади. Низка статей стосується діяльності української діаспори, а також тих різнонаціональних діячів, які виступали на захист представників українського правозахисного руху, співпрацювали з ними й передавали український самвидав на Захід.</a:t>
            </a:r>
            <a:br>
              <a:rPr lang="uk-UA" sz="1400" dirty="0" smtClean="0"/>
            </a:br>
            <a:endParaRPr lang="uk-UA" sz="1400" b="1" dirty="0">
              <a:latin typeface="Times New Roman" pitchFamily="18" charset="0"/>
              <a:cs typeface="Times New Roman" pitchFamily="18" charset="0"/>
            </a:endParaRPr>
          </a:p>
        </p:txBody>
      </p:sp>
      <p:pic>
        <p:nvPicPr>
          <p:cNvPr id="4" name="Содержимое 3" descr="unnamed.jpg"/>
          <p:cNvPicPr>
            <a:picLocks noGrp="1" noChangeAspect="1"/>
          </p:cNvPicPr>
          <p:nvPr>
            <p:ph idx="1"/>
          </p:nvPr>
        </p:nvPicPr>
        <p:blipFill>
          <a:blip r:embed="rId2" cstate="print"/>
          <a:stretch>
            <a:fillRect/>
          </a:stretch>
        </p:blipFill>
        <p:spPr>
          <a:xfrm>
            <a:off x="571472" y="1142984"/>
            <a:ext cx="3286148" cy="416719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яцька\Desktop\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8" name="Содержимое 7"/>
          <p:cNvSpPr>
            <a:spLocks noGrp="1"/>
          </p:cNvSpPr>
          <p:nvPr>
            <p:ph idx="1"/>
          </p:nvPr>
        </p:nvSpPr>
        <p:spPr>
          <a:xfrm>
            <a:off x="3071802" y="1000108"/>
            <a:ext cx="3643338" cy="5126055"/>
          </a:xfrm>
        </p:spPr>
        <p:txBody>
          <a:bodyPr>
            <a:normAutofit/>
          </a:bodyPr>
          <a:lstStyle/>
          <a:p>
            <a:pPr algn="just">
              <a:buNone/>
            </a:pPr>
            <a:r>
              <a:rPr lang="uk-UA" sz="2000" dirty="0" smtClean="0"/>
              <a:t>Дужче і дужче кругом </a:t>
            </a:r>
          </a:p>
          <a:p>
            <a:pPr algn="just">
              <a:buNone/>
            </a:pPr>
            <a:r>
              <a:rPr lang="uk-UA" sz="2000" dirty="0" smtClean="0"/>
              <a:t>Пісня гримить солов'я. </a:t>
            </a:r>
          </a:p>
          <a:p>
            <a:pPr algn="just">
              <a:buNone/>
            </a:pPr>
            <a:r>
              <a:rPr lang="uk-UA" sz="2000" dirty="0" smtClean="0"/>
              <a:t>Гори мовчать над Дніпром </a:t>
            </a:r>
          </a:p>
          <a:p>
            <a:pPr algn="just">
              <a:buNone/>
            </a:pPr>
            <a:r>
              <a:rPr lang="uk-UA" sz="2000" dirty="0" smtClean="0"/>
              <a:t>Це — Україна моя. </a:t>
            </a:r>
          </a:p>
          <a:p>
            <a:pPr algn="just">
              <a:buNone/>
            </a:pPr>
            <a:r>
              <a:rPr lang="uk-UA" sz="2000" dirty="0" smtClean="0"/>
              <a:t>В небі шумлять літаки, </a:t>
            </a:r>
          </a:p>
          <a:p>
            <a:pPr algn="just">
              <a:buNone/>
            </a:pPr>
            <a:r>
              <a:rPr lang="uk-UA" sz="2000" dirty="0" smtClean="0"/>
              <a:t>Коні залізні — в полях.</a:t>
            </a:r>
          </a:p>
          <a:p>
            <a:pPr algn="just">
              <a:buNone/>
            </a:pPr>
            <a:r>
              <a:rPr lang="uk-UA" sz="2000" dirty="0" smtClean="0"/>
              <a:t>Гордим розливом ріки </a:t>
            </a:r>
          </a:p>
          <a:p>
            <a:pPr algn="just">
              <a:buNone/>
            </a:pPr>
            <a:r>
              <a:rPr lang="uk-UA" sz="2000" dirty="0" smtClean="0"/>
              <a:t>Цвіт весняний по садах. </a:t>
            </a:r>
          </a:p>
          <a:p>
            <a:pPr algn="just">
              <a:buNone/>
            </a:pPr>
            <a:r>
              <a:rPr lang="uk-UA" sz="2000" dirty="0" smtClean="0"/>
              <a:t>Світлі ідуть матері, </a:t>
            </a:r>
          </a:p>
          <a:p>
            <a:pPr algn="just">
              <a:buNone/>
            </a:pPr>
            <a:r>
              <a:rPr lang="uk-UA" sz="2000" dirty="0" smtClean="0"/>
              <a:t>Зір їх красою </a:t>
            </a:r>
            <a:r>
              <a:rPr lang="uk-UA" sz="2000" dirty="0" err="1" smtClean="0"/>
              <a:t>сія</a:t>
            </a:r>
            <a:r>
              <a:rPr lang="uk-UA" sz="2000" dirty="0" smtClean="0"/>
              <a:t>. </a:t>
            </a:r>
          </a:p>
          <a:p>
            <a:pPr algn="just">
              <a:buNone/>
            </a:pPr>
            <a:r>
              <a:rPr lang="uk-UA" sz="2000" dirty="0" smtClean="0"/>
              <a:t>Сонце і пісня вгорі, </a:t>
            </a:r>
          </a:p>
          <a:p>
            <a:pPr algn="just">
              <a:buNone/>
            </a:pPr>
            <a:r>
              <a:rPr lang="uk-UA" sz="2000" dirty="0" smtClean="0"/>
              <a:t>Це — Україна моя.</a:t>
            </a:r>
          </a:p>
          <a:p>
            <a:pPr algn="just">
              <a:buNone/>
            </a:pPr>
            <a:r>
              <a:rPr lang="uk-UA" sz="2000" dirty="0" smtClean="0"/>
              <a:t>В. Сосюра</a:t>
            </a:r>
            <a:endParaRPr lang="uk-UA"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с.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r>
              <a:rPr lang="uk-UA" smtClean="0"/>
              <a:t/>
            </a:r>
            <a:br>
              <a:rPr lang="uk-UA" smtClean="0"/>
            </a:br>
            <a:endParaRPr lang="uk-UA" dirty="0"/>
          </a:p>
        </p:txBody>
      </p:sp>
      <p:pic>
        <p:nvPicPr>
          <p:cNvPr id="10" name="Содержимое 9" descr="Безымянный.jpg"/>
          <p:cNvPicPr>
            <a:picLocks noGrp="1" noChangeAspect="1"/>
          </p:cNvPicPr>
          <p:nvPr>
            <p:ph idx="1"/>
          </p:nvPr>
        </p:nvPicPr>
        <p:blipFill>
          <a:blip r:embed="rId2" cstate="print"/>
          <a:stretch>
            <a:fillRect/>
          </a:stretch>
        </p:blipFill>
        <p:spPr>
          <a:xfrm>
            <a:off x="0" y="0"/>
            <a:ext cx="9144000" cy="6858000"/>
          </a:xfrm>
        </p:spPr>
      </p:pic>
      <p:sp>
        <p:nvSpPr>
          <p:cNvPr id="11" name="Прямоугольник 10"/>
          <p:cNvSpPr/>
          <p:nvPr/>
        </p:nvSpPr>
        <p:spPr>
          <a:xfrm>
            <a:off x="2285984" y="1928802"/>
            <a:ext cx="4572000" cy="2862322"/>
          </a:xfrm>
          <a:prstGeom prst="rect">
            <a:avLst/>
          </a:prstGeom>
        </p:spPr>
        <p:txBody>
          <a:bodyPr wrap="square">
            <a:spAutoFit/>
          </a:bodyPr>
          <a:lstStyle/>
          <a:p>
            <a:r>
              <a:rPr lang="uk-UA" sz="3600" dirty="0" smtClean="0">
                <a:latin typeface="Times New Roman" pitchFamily="18" charset="0"/>
                <a:ea typeface="Calibri" pitchFamily="34" charset="0"/>
                <a:cs typeface="Times New Roman" pitchFamily="18" charset="0"/>
              </a:rPr>
              <a:t>Виставку підготувала бібліотекар КНЗ</a:t>
            </a:r>
            <a:r>
              <a:rPr lang="uk-UA" sz="3600" dirty="0" smtClean="0">
                <a:ea typeface="Calibri" pitchFamily="34" charset="0"/>
                <a:cs typeface="Times New Roman" pitchFamily="18" charset="0"/>
              </a:rPr>
              <a:t>»</a:t>
            </a:r>
            <a:r>
              <a:rPr lang="uk-UA" sz="3600" dirty="0" smtClean="0">
                <a:latin typeface="Times New Roman" pitchFamily="18" charset="0"/>
                <a:ea typeface="Calibri" pitchFamily="34" charset="0"/>
                <a:cs typeface="Times New Roman" pitchFamily="18" charset="0"/>
              </a:rPr>
              <a:t>ЧОІПОПП </a:t>
            </a:r>
            <a:r>
              <a:rPr lang="uk-UA" sz="3600" dirty="0" err="1" smtClean="0">
                <a:latin typeface="Times New Roman" pitchFamily="18" charset="0"/>
                <a:ea typeface="Calibri" pitchFamily="34" charset="0"/>
                <a:cs typeface="Times New Roman" pitchFamily="18" charset="0"/>
              </a:rPr>
              <a:t>ЧОР</a:t>
            </a:r>
            <a:r>
              <a:rPr lang="uk-UA" sz="3600" dirty="0" smtClean="0">
                <a:ea typeface="Calibri" pitchFamily="34" charset="0"/>
                <a:cs typeface="Times New Roman" pitchFamily="18" charset="0"/>
              </a:rPr>
              <a:t>»</a:t>
            </a:r>
            <a:r>
              <a:rPr lang="uk-UA" sz="3600" dirty="0" smtClean="0">
                <a:latin typeface="Arial" pitchFamily="34" charset="0"/>
                <a:cs typeface="Arial" pitchFamily="34" charset="0"/>
              </a:rPr>
              <a:t/>
            </a:r>
            <a:br>
              <a:rPr lang="uk-UA" sz="3600" dirty="0" smtClean="0">
                <a:latin typeface="Arial" pitchFamily="34" charset="0"/>
                <a:cs typeface="Arial" pitchFamily="34" charset="0"/>
              </a:rPr>
            </a:br>
            <a:r>
              <a:rPr lang="uk-UA" sz="3600" dirty="0" smtClean="0">
                <a:latin typeface="Times New Roman" pitchFamily="18" charset="0"/>
                <a:ea typeface="Calibri" pitchFamily="34" charset="0"/>
                <a:cs typeface="Times New Roman" pitchFamily="18" charset="0"/>
              </a:rPr>
              <a:t>Л.Ф. </a:t>
            </a:r>
            <a:r>
              <a:rPr lang="uk-UA" sz="3600" dirty="0" err="1" smtClean="0">
                <a:latin typeface="Times New Roman" pitchFamily="18" charset="0"/>
                <a:ea typeface="Calibri" pitchFamily="34" charset="0"/>
                <a:cs typeface="Times New Roman" pitchFamily="18" charset="0"/>
              </a:rPr>
              <a:t>Маяцька</a:t>
            </a:r>
            <a:endParaRPr lang="uk-UA"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4" name="Содержимое 3" descr="Безымянный.jpg"/>
          <p:cNvPicPr>
            <a:picLocks noGrp="1" noChangeAspect="1"/>
          </p:cNvPicPr>
          <p:nvPr>
            <p:ph idx="1"/>
          </p:nvPr>
        </p:nvPicPr>
        <p:blipFill>
          <a:blip r:embed="rId2" cstate="print"/>
          <a:stretch>
            <a:fillRect/>
          </a:stretch>
        </p:blipFill>
        <p:spPr>
          <a:xfrm>
            <a:off x="1" y="0"/>
            <a:ext cx="9144000" cy="7000899"/>
          </a:xfrm>
        </p:spPr>
      </p:pic>
      <p:sp>
        <p:nvSpPr>
          <p:cNvPr id="5" name="Прямоугольник 4"/>
          <p:cNvSpPr/>
          <p:nvPr/>
        </p:nvSpPr>
        <p:spPr>
          <a:xfrm>
            <a:off x="357158" y="1857364"/>
            <a:ext cx="8786842" cy="3416320"/>
          </a:xfrm>
          <a:prstGeom prst="rect">
            <a:avLst/>
          </a:prstGeom>
        </p:spPr>
        <p:txBody>
          <a:bodyPr wrap="square">
            <a:spAutoFit/>
          </a:bodyPr>
          <a:lstStyle/>
          <a:p>
            <a:r>
              <a:rPr lang="uk-UA" sz="3600" dirty="0" smtClean="0"/>
              <a:t>24 серпня – це не просто День народження держави, це світле свято здійснення мрій і сподівань багатьох поколінь наших предків, які з любов’ю творили і плекали українську націю, рідну мову, самостійну державу, мужньо боролися за її майбутнє.</a:t>
            </a:r>
            <a:endParaRPr lang="uk-UA" sz="36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714356"/>
            <a:ext cx="5257808" cy="4786346"/>
          </a:xfrm>
        </p:spPr>
        <p:txBody>
          <a:bodyPr>
            <a:noAutofit/>
          </a:bodyPr>
          <a:lstStyle/>
          <a:p>
            <a:pPr algn="just"/>
            <a:r>
              <a:rPr lang="uk-UA" sz="1800" b="1" dirty="0" smtClean="0"/>
              <a:t>Декларація про державний суверенітет України: прийнята </a:t>
            </a:r>
            <a:r>
              <a:rPr lang="uk-UA" sz="1800" b="1" dirty="0" err="1" smtClean="0"/>
              <a:t>Верхов</a:t>
            </a:r>
            <a:r>
              <a:rPr lang="uk-UA" sz="1800" b="1" dirty="0" smtClean="0"/>
              <a:t>. Радою Української РСР 16 лип. 1990 р. - Київ: </a:t>
            </a:r>
            <a:r>
              <a:rPr lang="uk-UA" sz="1800" b="1" dirty="0" err="1" smtClean="0"/>
              <a:t>Видво</a:t>
            </a:r>
            <a:r>
              <a:rPr lang="uk-UA" sz="1800" b="1" dirty="0" smtClean="0"/>
              <a:t> «Україна», 1991. - 8 с.</a:t>
            </a:r>
            <a:br>
              <a:rPr lang="uk-UA" sz="1800" b="1" dirty="0" smtClean="0"/>
            </a:br>
            <a:r>
              <a:rPr lang="uk-UA" sz="1800" dirty="0"/>
              <a:t/>
            </a:r>
            <a:br>
              <a:rPr lang="uk-UA" sz="1800" dirty="0"/>
            </a:br>
            <a:r>
              <a:rPr lang="uk-UA" sz="1800" dirty="0" smtClean="0"/>
              <a:t> </a:t>
            </a:r>
            <a:r>
              <a:rPr lang="uk-UA" sz="2000" dirty="0" smtClean="0">
                <a:latin typeface="Times New Roman" pitchFamily="18" charset="0"/>
                <a:cs typeface="Times New Roman" pitchFamily="18" charset="0"/>
              </a:rPr>
              <a:t>Перший акт, який політично організував та надихнув парламент України на нові пріоритети суспільного розвитку. Ціла низка законів у тому числі Конституція України була прийнята в розвиток основних засад викладених у тексті Декларації про державний суверенітет України.</a:t>
            </a:r>
            <a:endParaRPr lang="uk-UA" sz="2000" dirty="0">
              <a:latin typeface="Times New Roman" pitchFamily="18" charset="0"/>
              <a:cs typeface="Times New Roman" pitchFamily="18" charset="0"/>
            </a:endParaRPr>
          </a:p>
        </p:txBody>
      </p:sp>
      <p:pic>
        <p:nvPicPr>
          <p:cNvPr id="4" name="Содержимое 3" descr="imagesрр.jpg"/>
          <p:cNvPicPr>
            <a:picLocks noGrp="1" noChangeAspect="1"/>
          </p:cNvPicPr>
          <p:nvPr>
            <p:ph idx="1"/>
          </p:nvPr>
        </p:nvPicPr>
        <p:blipFill>
          <a:blip r:embed="rId2" cstate="print"/>
          <a:stretch>
            <a:fillRect/>
          </a:stretch>
        </p:blipFill>
        <p:spPr>
          <a:xfrm>
            <a:off x="214282" y="1142984"/>
            <a:ext cx="2357454" cy="378621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274638"/>
            <a:ext cx="5400684" cy="1143000"/>
          </a:xfrm>
        </p:spPr>
        <p:txBody>
          <a:bodyPr>
            <a:normAutofit fontScale="90000"/>
          </a:bodyPr>
          <a:lstStyle/>
          <a:p>
            <a:pPr algn="l"/>
            <a:r>
              <a:rPr lang="ru-RU" sz="2000" b="1" dirty="0" err="1" smtClean="0"/>
              <a:t>Сергійчук</a:t>
            </a:r>
            <a:r>
              <a:rPr lang="ru-RU" sz="2000" b="1" dirty="0" smtClean="0"/>
              <a:t> В. І.   </a:t>
            </a:r>
            <a:r>
              <a:rPr lang="ru-RU" sz="2000" b="1" dirty="0" err="1" smtClean="0"/>
              <a:t>Українська</a:t>
            </a:r>
            <a:r>
              <a:rPr lang="ru-RU" sz="2000" b="1" dirty="0" smtClean="0"/>
              <a:t> </a:t>
            </a:r>
            <a:r>
              <a:rPr lang="ru-RU" sz="2000" b="1" dirty="0" err="1" smtClean="0"/>
              <a:t>соборність</a:t>
            </a:r>
            <a:r>
              <a:rPr lang="ru-RU" sz="2000" b="1" dirty="0" smtClean="0"/>
              <a:t>. </a:t>
            </a:r>
            <a:r>
              <a:rPr lang="ru-RU" sz="2000" b="1" dirty="0" err="1" smtClean="0"/>
              <a:t>Відродження</a:t>
            </a:r>
            <a:r>
              <a:rPr lang="ru-RU" sz="2000" b="1" dirty="0" smtClean="0"/>
              <a:t> </a:t>
            </a:r>
            <a:r>
              <a:rPr lang="ru-RU" sz="2000" b="1" dirty="0" err="1" smtClean="0"/>
              <a:t>українства</a:t>
            </a:r>
            <a:r>
              <a:rPr lang="ru-RU" sz="2000" b="1" dirty="0" smtClean="0"/>
              <a:t> в 1917–1920 роках / </a:t>
            </a:r>
            <a:r>
              <a:rPr lang="ru-RU" sz="2000" b="1" dirty="0" smtClean="0"/>
              <a:t>В. І. </a:t>
            </a:r>
            <a:r>
              <a:rPr lang="ru-RU" sz="2000" b="1" dirty="0" err="1" smtClean="0"/>
              <a:t>Сергійчук</a:t>
            </a:r>
            <a:r>
              <a:rPr lang="ru-RU" sz="2000" b="1" dirty="0" smtClean="0"/>
              <a:t>. – </a:t>
            </a:r>
            <a:r>
              <a:rPr lang="ru-RU" sz="2000" b="1" dirty="0" err="1" smtClean="0"/>
              <a:t>Київ</a:t>
            </a:r>
            <a:r>
              <a:rPr lang="ru-RU" sz="2000" b="1" dirty="0" smtClean="0"/>
              <a:t> : </a:t>
            </a:r>
            <a:r>
              <a:rPr lang="ru-RU" sz="2000" b="1" dirty="0" err="1" smtClean="0"/>
              <a:t>Українська</a:t>
            </a:r>
            <a:r>
              <a:rPr lang="ru-RU" sz="2000" b="1" dirty="0" smtClean="0"/>
              <a:t> </a:t>
            </a:r>
            <a:r>
              <a:rPr lang="ru-RU" sz="2000" b="1" dirty="0" err="1" smtClean="0"/>
              <a:t>Видавнича</a:t>
            </a:r>
            <a:r>
              <a:rPr lang="ru-RU" sz="2000" b="1" dirty="0" smtClean="0"/>
              <a:t> </a:t>
            </a:r>
            <a:r>
              <a:rPr lang="ru-RU" sz="2000" b="1" dirty="0" err="1" smtClean="0"/>
              <a:t>Спілка</a:t>
            </a:r>
            <a:r>
              <a:rPr lang="ru-RU" sz="2000" b="1" dirty="0" smtClean="0"/>
              <a:t>, 1999. – 412 с.</a:t>
            </a:r>
            <a:endParaRPr lang="uk-UA" sz="2000" dirty="0"/>
          </a:p>
        </p:txBody>
      </p:sp>
      <p:pic>
        <p:nvPicPr>
          <p:cNvPr id="4" name="Содержимое 3" descr="unnamed.jpg"/>
          <p:cNvPicPr>
            <a:picLocks noGrp="1" noChangeAspect="1"/>
          </p:cNvPicPr>
          <p:nvPr>
            <p:ph idx="1"/>
          </p:nvPr>
        </p:nvPicPr>
        <p:blipFill>
          <a:blip r:embed="rId2" cstate="print"/>
          <a:stretch>
            <a:fillRect/>
          </a:stretch>
        </p:blipFill>
        <p:spPr>
          <a:xfrm>
            <a:off x="142844" y="1571612"/>
            <a:ext cx="2881766" cy="4525963"/>
          </a:xfrm>
        </p:spPr>
      </p:pic>
      <p:sp>
        <p:nvSpPr>
          <p:cNvPr id="5" name="Прямоугольник 4"/>
          <p:cNvSpPr/>
          <p:nvPr/>
        </p:nvSpPr>
        <p:spPr>
          <a:xfrm>
            <a:off x="4071934" y="1643050"/>
            <a:ext cx="4572032" cy="4278094"/>
          </a:xfrm>
          <a:prstGeom prst="rect">
            <a:avLst/>
          </a:prstGeom>
        </p:spPr>
        <p:txBody>
          <a:bodyPr wrap="square">
            <a:spAutoFit/>
          </a:bodyPr>
          <a:lstStyle/>
          <a:p>
            <a:r>
              <a:rPr lang="uk-UA" sz="1600" dirty="0"/>
              <a:t>На великому архівному матеріалі, що раніше переховувався в спецфондах, професор Володимир </a:t>
            </a:r>
            <a:r>
              <a:rPr lang="uk-UA" sz="1600" dirty="0" err="1"/>
              <a:t>Сергійчук</a:t>
            </a:r>
            <a:r>
              <a:rPr lang="uk-UA" sz="1600" dirty="0"/>
              <a:t> засвідчує: українська душа невмируща, де б українці не були, вони завжди тягнуться до своєї Матері-Батьківщини, їхні серця б’ються в одному ритмі з Києвом.</a:t>
            </a:r>
            <a:r>
              <a:rPr lang="uk-UA" sz="1600" dirty="0" smtClean="0"/>
              <a:t/>
            </a:r>
            <a:br>
              <a:rPr lang="uk-UA" sz="1600" dirty="0" smtClean="0"/>
            </a:br>
            <a:r>
              <a:rPr lang="uk-UA" sz="1600" dirty="0" smtClean="0"/>
              <a:t>Особливо </a:t>
            </a:r>
            <a:r>
              <a:rPr lang="uk-UA" sz="1600" dirty="0"/>
              <a:t>це виявилося 1917 року, коли українство, </a:t>
            </a:r>
            <a:r>
              <a:rPr lang="uk-UA" sz="1600" dirty="0" err="1"/>
              <a:t>зініціювавши</a:t>
            </a:r>
            <a:r>
              <a:rPr lang="uk-UA" sz="1600" dirty="0"/>
              <a:t> виступом солдатів Волинського полку Лютневу революцію в Росії, взялося творити свою власну долю на своїй етнічній території. Тоді у визвольні змагання включилися не тільки на Великій Україні — скрізь, де вже розселився наш етнос, підтримували прагнення до творення Самостійної Соборної Держави. Книга розрахована на широкий загал студентів, викладачів, тих, хто прагне глибше знати історію України.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274638"/>
            <a:ext cx="5257808" cy="1143000"/>
          </a:xfrm>
        </p:spPr>
        <p:txBody>
          <a:bodyPr>
            <a:normAutofit/>
          </a:bodyPr>
          <a:lstStyle/>
          <a:p>
            <a:r>
              <a:rPr lang="ru-RU" sz="1800" b="1" dirty="0" err="1"/>
              <a:t>Шкільник</a:t>
            </a:r>
            <a:r>
              <a:rPr lang="ru-RU" sz="1800" b="1" dirty="0"/>
              <a:t> М. </a:t>
            </a:r>
            <a:r>
              <a:rPr lang="ru-RU" sz="1800" b="1" dirty="0" err="1"/>
              <a:t>Україна</a:t>
            </a:r>
            <a:r>
              <a:rPr lang="ru-RU" sz="1800" b="1" dirty="0"/>
              <a:t> у </a:t>
            </a:r>
            <a:r>
              <a:rPr lang="ru-RU" sz="1800" b="1" dirty="0" err="1"/>
              <a:t>боротьбі</a:t>
            </a:r>
            <a:r>
              <a:rPr lang="ru-RU" sz="1800" b="1" dirty="0"/>
              <a:t> за </a:t>
            </a:r>
            <a:r>
              <a:rPr lang="ru-RU" sz="1800" b="1" dirty="0" err="1"/>
              <a:t>державність</a:t>
            </a:r>
            <a:r>
              <a:rPr lang="ru-RU" sz="1800" b="1" dirty="0"/>
              <a:t> в 1917‒1921 </a:t>
            </a:r>
            <a:r>
              <a:rPr lang="ru-RU" sz="1800" b="1" dirty="0" err="1"/>
              <a:t>pp</a:t>
            </a:r>
            <a:r>
              <a:rPr lang="ru-RU" sz="1800" b="1" dirty="0"/>
              <a:t>. </a:t>
            </a:r>
            <a:r>
              <a:rPr lang="ru-RU" sz="1800" b="1" dirty="0" err="1"/>
              <a:t>Спомини</a:t>
            </a:r>
            <a:r>
              <a:rPr lang="ru-RU" sz="1800" b="1" dirty="0"/>
              <a:t> </a:t>
            </a:r>
            <a:r>
              <a:rPr lang="ru-RU" sz="1800" b="1" dirty="0" err="1"/>
              <a:t>і</a:t>
            </a:r>
            <a:r>
              <a:rPr lang="ru-RU" sz="1800" b="1" dirty="0"/>
              <a:t> </a:t>
            </a:r>
            <a:r>
              <a:rPr lang="ru-RU" sz="1800" b="1" dirty="0" err="1"/>
              <a:t>роздуми</a:t>
            </a:r>
            <a:r>
              <a:rPr lang="ru-RU" sz="1800" b="1" dirty="0"/>
              <a:t> </a:t>
            </a:r>
            <a:r>
              <a:rPr lang="ru-RU" sz="1800" b="1" dirty="0" smtClean="0"/>
              <a:t>/М. </a:t>
            </a:r>
            <a:r>
              <a:rPr lang="ru-RU" sz="1800" b="1" dirty="0" err="1" smtClean="0"/>
              <a:t>Шкільник</a:t>
            </a:r>
            <a:r>
              <a:rPr lang="ru-RU" sz="1800" b="1" dirty="0" smtClean="0"/>
              <a:t> .  </a:t>
            </a:r>
            <a:r>
              <a:rPr lang="ru-RU" sz="1800" b="1" dirty="0"/>
              <a:t>‒ </a:t>
            </a:r>
            <a:r>
              <a:rPr lang="ru-RU" sz="1800" b="1" dirty="0" err="1" smtClean="0"/>
              <a:t>Київ</a:t>
            </a:r>
            <a:r>
              <a:rPr lang="ru-RU" sz="1800" b="1" dirty="0" smtClean="0"/>
              <a:t>: </a:t>
            </a:r>
            <a:r>
              <a:rPr lang="ru-RU" sz="1800" b="1" dirty="0"/>
              <a:t>TOB "</a:t>
            </a:r>
            <a:r>
              <a:rPr lang="ru-RU" sz="1800" b="1" dirty="0" err="1"/>
              <a:t>Видавництво</a:t>
            </a:r>
            <a:r>
              <a:rPr lang="ru-RU" sz="1800" b="1" dirty="0"/>
              <a:t> "</a:t>
            </a:r>
            <a:r>
              <a:rPr lang="ru-RU" sz="1800" b="1" dirty="0" err="1"/>
              <a:t>Кліо</a:t>
            </a:r>
            <a:r>
              <a:rPr lang="ru-RU" sz="1800" b="1" dirty="0"/>
              <a:t>"", 2016. ‒ 512 </a:t>
            </a:r>
            <a:r>
              <a:rPr lang="ru-RU" sz="1800" dirty="0"/>
              <a:t>с.</a:t>
            </a:r>
            <a:endParaRPr lang="uk-UA" sz="1800" dirty="0"/>
          </a:p>
        </p:txBody>
      </p:sp>
      <p:pic>
        <p:nvPicPr>
          <p:cNvPr id="4" name="Содержимое 3" descr="unnamed (1).jpg"/>
          <p:cNvPicPr>
            <a:picLocks noGrp="1" noChangeAspect="1"/>
          </p:cNvPicPr>
          <p:nvPr>
            <p:ph idx="1"/>
          </p:nvPr>
        </p:nvPicPr>
        <p:blipFill>
          <a:blip r:embed="rId2" cstate="print"/>
          <a:stretch>
            <a:fillRect/>
          </a:stretch>
        </p:blipFill>
        <p:spPr>
          <a:xfrm>
            <a:off x="285720" y="1600200"/>
            <a:ext cx="3071833" cy="4525963"/>
          </a:xfrm>
        </p:spPr>
      </p:pic>
      <p:sp>
        <p:nvSpPr>
          <p:cNvPr id="5" name="Прямоугольник 4"/>
          <p:cNvSpPr/>
          <p:nvPr/>
        </p:nvSpPr>
        <p:spPr>
          <a:xfrm>
            <a:off x="4143372" y="1643050"/>
            <a:ext cx="4786346" cy="4524315"/>
          </a:xfrm>
          <a:prstGeom prst="rect">
            <a:avLst/>
          </a:prstGeom>
        </p:spPr>
        <p:txBody>
          <a:bodyPr wrap="square">
            <a:spAutoFit/>
          </a:bodyPr>
          <a:lstStyle/>
          <a:p>
            <a:r>
              <a:rPr lang="uk-UA" dirty="0">
                <a:latin typeface="Times New Roman" pitchFamily="18" charset="0"/>
                <a:cs typeface="Times New Roman" pitchFamily="18" charset="0"/>
              </a:rPr>
              <a:t>Спогади і роздуми М. </a:t>
            </a:r>
            <a:r>
              <a:rPr lang="uk-UA" dirty="0" err="1">
                <a:latin typeface="Times New Roman" pitchFamily="18" charset="0"/>
                <a:cs typeface="Times New Roman" pitchFamily="18" charset="0"/>
              </a:rPr>
              <a:t>Шкільника</a:t>
            </a:r>
            <a:r>
              <a:rPr lang="uk-UA" dirty="0">
                <a:latin typeface="Times New Roman" pitchFamily="18" charset="0"/>
                <a:cs typeface="Times New Roman" pitchFamily="18" charset="0"/>
              </a:rPr>
              <a:t> відтворюють доленосні для України події революції 1917‒1921 </a:t>
            </a:r>
            <a:r>
              <a:rPr lang="en-US" dirty="0">
                <a:latin typeface="Times New Roman" pitchFamily="18" charset="0"/>
                <a:cs typeface="Times New Roman" pitchFamily="18" charset="0"/>
              </a:rPr>
              <a:t>pp., </a:t>
            </a:r>
            <a:r>
              <a:rPr lang="uk-UA" dirty="0">
                <a:latin typeface="Times New Roman" pitchFamily="18" charset="0"/>
                <a:cs typeface="Times New Roman" pitchFamily="18" charset="0"/>
              </a:rPr>
              <a:t>час визвольних змагань, героїчних спроб визволення з-під російського імперського ярма, відновлення української державності. Книга насичена цікавим фактичним матеріалом, часто унікальним, закарбованим лише в пам'яті автора. Він, урядовець тогочасних українських міністерств, подає своє бачення революційних подій, аналізує їх та намагається знайти причини поразок визвольних змагань. На його думку, однією з них є дискредитація української ідеї П. Скоропадським, який під вивіскою "Української Держави" готував відновлення "єдиної і неподільної" Росії.</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1934" y="274638"/>
            <a:ext cx="4614866" cy="6011882"/>
          </a:xfrm>
        </p:spPr>
        <p:txBody>
          <a:bodyPr>
            <a:noAutofit/>
          </a:bodyPr>
          <a:lstStyle/>
          <a:p>
            <a:pPr algn="just"/>
            <a:r>
              <a:rPr lang="uk-UA" sz="1800" b="1" dirty="0" smtClean="0"/>
              <a:t>Історія України. Джерельний літопис / </a:t>
            </a:r>
            <a:r>
              <a:rPr lang="uk-UA" sz="1800" b="1" dirty="0" err="1" smtClean="0"/>
              <a:t>упоряд</a:t>
            </a:r>
            <a:r>
              <a:rPr lang="uk-UA" sz="1800" b="1" dirty="0" smtClean="0"/>
              <a:t>. В.І.</a:t>
            </a:r>
            <a:r>
              <a:rPr lang="uk-UA" sz="1800" b="1" dirty="0" err="1" smtClean="0"/>
              <a:t>Червінський</a:t>
            </a:r>
            <a:r>
              <a:rPr lang="uk-UA" sz="1800" b="1" dirty="0" smtClean="0"/>
              <a:t>, М.І.</a:t>
            </a:r>
            <a:r>
              <a:rPr lang="uk-UA" sz="1800" b="1" dirty="0" err="1" smtClean="0"/>
              <a:t>Обушний</a:t>
            </a:r>
            <a:r>
              <a:rPr lang="uk-UA" sz="1800" b="1" dirty="0" smtClean="0"/>
              <a:t>, Т.Ю.Горбань, В.Є.</a:t>
            </a:r>
            <a:r>
              <a:rPr lang="uk-UA" sz="1800" b="1" dirty="0" err="1" smtClean="0"/>
              <a:t>Кругляков</a:t>
            </a:r>
            <a:r>
              <a:rPr lang="uk-UA" sz="1800" b="1" dirty="0" smtClean="0"/>
              <a:t> та ін.; за ред. В.І. </a:t>
            </a:r>
            <a:r>
              <a:rPr lang="uk-UA" sz="1800" b="1" dirty="0" err="1" smtClean="0"/>
              <a:t>Червінського</a:t>
            </a:r>
            <a:r>
              <a:rPr lang="uk-UA" sz="1800" b="1" dirty="0" smtClean="0"/>
              <a:t> та М.І. </a:t>
            </a:r>
            <a:r>
              <a:rPr lang="uk-UA" sz="1800" b="1" dirty="0" err="1" smtClean="0"/>
              <a:t>Обушного</a:t>
            </a:r>
            <a:r>
              <a:rPr lang="uk-UA" sz="1800" b="1" dirty="0" smtClean="0"/>
              <a:t>. - Київ: </a:t>
            </a:r>
            <a:r>
              <a:rPr lang="uk-UA" sz="1800" b="1" dirty="0" err="1" smtClean="0"/>
              <a:t>ДП</a:t>
            </a:r>
            <a:r>
              <a:rPr lang="uk-UA" sz="1800" b="1" dirty="0" smtClean="0"/>
              <a:t> "Дирекція ФВД“. - 2008. - 800 с</a:t>
            </a:r>
            <a:r>
              <a:rPr lang="uk-UA" sz="1400" b="1" dirty="0" smtClean="0"/>
              <a:t>.</a:t>
            </a:r>
            <a:br>
              <a:rPr lang="uk-UA" sz="1400" b="1" dirty="0" smtClean="0"/>
            </a:br>
            <a:r>
              <a:rPr lang="uk-UA" sz="1400" b="1" dirty="0"/>
              <a:t/>
            </a:r>
            <a:br>
              <a:rPr lang="uk-UA" sz="1400" b="1" dirty="0"/>
            </a:br>
            <a:r>
              <a:rPr lang="uk-UA" sz="1400" b="1" dirty="0" smtClean="0"/>
              <a:t> </a:t>
            </a:r>
            <a:r>
              <a:rPr lang="uk-UA" sz="1800" dirty="0" smtClean="0">
                <a:latin typeface="Times New Roman" pitchFamily="18" charset="0"/>
                <a:cs typeface="Times New Roman" pitchFamily="18" charset="0"/>
              </a:rPr>
              <a:t>Вміщено документи і матеріали, які висвітлюють найважливіші події в історії України з найдавніших часів до сьогодення, методику їх використання та інші дидактичні матеріали. Подано найрізноманітніші типи джерел: уривки з літописних свідоцтв, юридично-правових документів, генеалогічних таблиць княжих династій, фольклорних матеріалів, </a:t>
            </a:r>
            <a:r>
              <a:rPr lang="uk-UA" sz="1800" dirty="0" err="1" smtClean="0">
                <a:latin typeface="Times New Roman" pitchFamily="18" charset="0"/>
                <a:cs typeface="Times New Roman" pitchFamily="18" charset="0"/>
              </a:rPr>
              <a:t>історико-географічних</a:t>
            </a:r>
            <a:r>
              <a:rPr lang="uk-UA" sz="1800" dirty="0" smtClean="0">
                <a:latin typeface="Times New Roman" pitchFamily="18" charset="0"/>
                <a:cs typeface="Times New Roman" pitchFamily="18" charset="0"/>
              </a:rPr>
              <a:t> карт із праць відомих істориків, спогадів учасників подій, свідчень іноземців.</a:t>
            </a:r>
            <a:endParaRPr lang="uk-UA" sz="1800" dirty="0">
              <a:latin typeface="Times New Roman" pitchFamily="18" charset="0"/>
              <a:cs typeface="Times New Roman" pitchFamily="18" charset="0"/>
            </a:endParaRPr>
          </a:p>
        </p:txBody>
      </p:sp>
      <p:pic>
        <p:nvPicPr>
          <p:cNvPr id="4" name="Содержимое 3" descr="85f0793c9366f798ed4ce0ca403add7d.jpg"/>
          <p:cNvPicPr>
            <a:picLocks noGrp="1" noChangeAspect="1"/>
          </p:cNvPicPr>
          <p:nvPr>
            <p:ph idx="1"/>
          </p:nvPr>
        </p:nvPicPr>
        <p:blipFill>
          <a:blip r:embed="rId2" cstate="print"/>
          <a:stretch>
            <a:fillRect/>
          </a:stretch>
        </p:blipFill>
        <p:spPr>
          <a:xfrm>
            <a:off x="428596" y="857232"/>
            <a:ext cx="2643206" cy="414340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14612" y="571480"/>
            <a:ext cx="6143668" cy="5286412"/>
          </a:xfrm>
        </p:spPr>
        <p:txBody>
          <a:bodyPr>
            <a:normAutofit/>
          </a:bodyPr>
          <a:lstStyle/>
          <a:p>
            <a:pPr algn="l"/>
            <a:r>
              <a:rPr lang="ru-RU" sz="1800" b="1" dirty="0" smtClean="0"/>
              <a:t>Литвин</a:t>
            </a:r>
            <a:r>
              <a:rPr lang="ru-RU" sz="1800" b="1" dirty="0"/>
              <a:t>, </a:t>
            </a:r>
            <a:r>
              <a:rPr lang="ru-RU" sz="1800" b="1" dirty="0" smtClean="0"/>
              <a:t>М. Проект</a:t>
            </a:r>
            <a:r>
              <a:rPr lang="ru-RU" sz="1800" b="1" dirty="0"/>
              <a:t> "</a:t>
            </a:r>
            <a:r>
              <a:rPr lang="ru-RU" sz="1800" b="1" dirty="0" err="1"/>
              <a:t>Україна</a:t>
            </a:r>
            <a:r>
              <a:rPr lang="ru-RU" sz="1800" b="1" dirty="0"/>
              <a:t>". </a:t>
            </a:r>
            <a:r>
              <a:rPr lang="ru-RU" sz="1800" b="1" dirty="0" err="1"/>
              <a:t>Галичина</a:t>
            </a:r>
            <a:r>
              <a:rPr lang="ru-RU" sz="1800" b="1" dirty="0"/>
              <a:t> в </a:t>
            </a:r>
            <a:r>
              <a:rPr lang="ru-RU" sz="1800" b="1" dirty="0" err="1"/>
              <a:t>Українській</a:t>
            </a:r>
            <a:r>
              <a:rPr lang="ru-RU" sz="1800" b="1" dirty="0"/>
              <a:t> </a:t>
            </a:r>
            <a:r>
              <a:rPr lang="ru-RU" sz="1800" b="1" dirty="0" err="1"/>
              <a:t>революції</a:t>
            </a:r>
            <a:r>
              <a:rPr lang="ru-RU" sz="1800" b="1" dirty="0"/>
              <a:t> 1917 - 1921 </a:t>
            </a:r>
            <a:r>
              <a:rPr lang="ru-RU" sz="1800" b="1" dirty="0" err="1"/>
              <a:t>рр</a:t>
            </a:r>
            <a:r>
              <a:rPr lang="ru-RU" sz="1800" b="1" dirty="0"/>
              <a:t>. </a:t>
            </a:r>
            <a:r>
              <a:rPr lang="ru-RU" sz="1800" b="1" dirty="0" smtClean="0"/>
              <a:t> </a:t>
            </a:r>
            <a:r>
              <a:rPr lang="ru-RU" sz="1800" b="1" dirty="0"/>
              <a:t>/ М. Литвин. - </a:t>
            </a:r>
            <a:r>
              <a:rPr lang="ru-RU" sz="1800" b="1" dirty="0" err="1"/>
              <a:t>Харків</a:t>
            </a:r>
            <a:r>
              <a:rPr lang="ru-RU" sz="1800" b="1" dirty="0"/>
              <a:t> : </a:t>
            </a:r>
            <a:r>
              <a:rPr lang="ru-RU" sz="1800" b="1" dirty="0" err="1"/>
              <a:t>Фоліо</a:t>
            </a:r>
            <a:r>
              <a:rPr lang="ru-RU" sz="1800" b="1" dirty="0"/>
              <a:t>, 2015. - 380 с. </a:t>
            </a:r>
            <a:r>
              <a:rPr lang="ru-RU" sz="2200" dirty="0" smtClean="0"/>
              <a:t/>
            </a:r>
            <a:br>
              <a:rPr lang="ru-RU" sz="2200" dirty="0" smtClean="0"/>
            </a:br>
            <a:r>
              <a:rPr lang="uk-UA" sz="2400" dirty="0"/>
              <a:t> </a:t>
            </a:r>
            <a:r>
              <a:rPr lang="uk-UA" sz="2000" dirty="0">
                <a:latin typeface="Times New Roman" pitchFamily="18" charset="0"/>
                <a:cs typeface="Times New Roman" pitchFamily="18" charset="0"/>
              </a:rPr>
              <a:t>У книжці львівського історика М. Литвина розповідається про роль і місце Галичини та галичан в Українській національно-демократичній революції. Особливу увагу приділено державотворенню </a:t>
            </a:r>
            <a:r>
              <a:rPr lang="uk-UA" sz="2000" dirty="0" err="1">
                <a:latin typeface="Times New Roman" pitchFamily="18" charset="0"/>
                <a:cs typeface="Times New Roman" pitchFamily="18" charset="0"/>
              </a:rPr>
              <a:t>Західно-Української</a:t>
            </a:r>
            <a:r>
              <a:rPr lang="uk-UA" sz="2000" dirty="0">
                <a:latin typeface="Times New Roman" pitchFamily="18" charset="0"/>
                <a:cs typeface="Times New Roman" pitchFamily="18" charset="0"/>
              </a:rPr>
              <a:t> Народної Республіки, </a:t>
            </a:r>
            <a:r>
              <a:rPr lang="uk-UA" sz="2000" dirty="0" err="1">
                <a:latin typeface="Times New Roman" pitchFamily="18" charset="0"/>
                <a:cs typeface="Times New Roman" pitchFamily="18" charset="0"/>
              </a:rPr>
              <a:t>провокативній</a:t>
            </a:r>
            <a:r>
              <a:rPr lang="uk-UA" sz="2000" dirty="0">
                <a:latin typeface="Times New Roman" pitchFamily="18" charset="0"/>
                <a:cs typeface="Times New Roman" pitchFamily="18" charset="0"/>
              </a:rPr>
              <a:t> політиці більшовицької Росії, яка намагалася влітку 1920 року прищепити "любов" галичан до Галицької Соціалістичної Радянської Республіки. І хоча своєї мети Українська революція не досягла, її значення важко переоцінити, оскільки вона спонукала нові покоління до спроб розбудови власної держави та здобуття незалежності.</a:t>
            </a:r>
          </a:p>
        </p:txBody>
      </p:sp>
      <p:pic>
        <p:nvPicPr>
          <p:cNvPr id="5" name="Содержимое 4" descr="594dddee24b72586893c30bfac5ee6fe.jpg"/>
          <p:cNvPicPr>
            <a:picLocks noGrp="1" noChangeAspect="1"/>
          </p:cNvPicPr>
          <p:nvPr>
            <p:ph idx="1"/>
          </p:nvPr>
        </p:nvPicPr>
        <p:blipFill>
          <a:blip r:embed="rId2" cstate="print"/>
          <a:stretch>
            <a:fillRect/>
          </a:stretch>
        </p:blipFill>
        <p:spPr>
          <a:xfrm>
            <a:off x="285720" y="1571613"/>
            <a:ext cx="2286015" cy="3571900"/>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928670"/>
            <a:ext cx="5329246" cy="928694"/>
          </a:xfrm>
        </p:spPr>
        <p:txBody>
          <a:bodyPr>
            <a:noAutofit/>
          </a:bodyPr>
          <a:lstStyle/>
          <a:p>
            <a:pPr algn="just"/>
            <a:r>
              <a:rPr lang="uk-UA" sz="1600" dirty="0" smtClean="0"/>
              <a:t/>
            </a:r>
            <a:br>
              <a:rPr lang="uk-UA" sz="1600" dirty="0" smtClean="0"/>
            </a:br>
            <a:r>
              <a:rPr lang="uk-UA" sz="1600" dirty="0"/>
              <a:t/>
            </a:r>
            <a:br>
              <a:rPr lang="uk-UA" sz="1600" dirty="0"/>
            </a:br>
            <a:r>
              <a:rPr lang="uk-UA" sz="1600" dirty="0" smtClean="0"/>
              <a:t/>
            </a:r>
            <a:br>
              <a:rPr lang="uk-UA" sz="1600" dirty="0" smtClean="0"/>
            </a:br>
            <a:r>
              <a:rPr lang="uk-UA" sz="1600" dirty="0"/>
              <a:t/>
            </a:r>
            <a:br>
              <a:rPr lang="uk-UA" sz="1600" dirty="0"/>
            </a:br>
            <a:r>
              <a:rPr lang="uk-UA" sz="1600" dirty="0" smtClean="0"/>
              <a:t/>
            </a:r>
            <a:br>
              <a:rPr lang="uk-UA" sz="1600" dirty="0" smtClean="0"/>
            </a:br>
            <a:r>
              <a:rPr lang="uk-UA" sz="1600" dirty="0"/>
              <a:t/>
            </a:r>
            <a:br>
              <a:rPr lang="uk-UA" sz="1600" dirty="0"/>
            </a:br>
            <a:r>
              <a:rPr lang="uk-UA" sz="1600" dirty="0" smtClean="0"/>
              <a:t/>
            </a:r>
            <a:br>
              <a:rPr lang="uk-UA" sz="1600" dirty="0" smtClean="0"/>
            </a:br>
            <a:r>
              <a:rPr lang="uk-UA" sz="1600" dirty="0"/>
              <a:t/>
            </a:r>
            <a:br>
              <a:rPr lang="uk-UA" sz="1600" dirty="0"/>
            </a:br>
            <a:r>
              <a:rPr lang="uk-UA" sz="1600" dirty="0" smtClean="0"/>
              <a:t/>
            </a:r>
            <a:br>
              <a:rPr lang="uk-UA" sz="1600" dirty="0" smtClean="0"/>
            </a:br>
            <a:r>
              <a:rPr lang="uk-UA" sz="1600" dirty="0"/>
              <a:t/>
            </a:r>
            <a:br>
              <a:rPr lang="uk-UA" sz="1600" dirty="0"/>
            </a:br>
            <a:r>
              <a:rPr lang="uk-UA" sz="1600" dirty="0" smtClean="0"/>
              <a:t/>
            </a:r>
            <a:br>
              <a:rPr lang="uk-UA" sz="1600" dirty="0" smtClean="0"/>
            </a:br>
            <a:r>
              <a:rPr lang="uk-UA" sz="1600" b="1" dirty="0" err="1" smtClean="0"/>
              <a:t>Малик</a:t>
            </a:r>
            <a:r>
              <a:rPr lang="uk-UA" sz="1600" b="1" dirty="0" smtClean="0"/>
              <a:t> Я. Історія української державності  / Я.</a:t>
            </a:r>
            <a:r>
              <a:rPr lang="uk-UA" sz="1600" b="1" dirty="0" err="1" smtClean="0"/>
              <a:t>Малик</a:t>
            </a:r>
            <a:r>
              <a:rPr lang="uk-UA" sz="1600" b="1" dirty="0" smtClean="0"/>
              <a:t>, Б.Вол, В.Чуприна. - Львів: Світ, 1995.- 248с</a:t>
            </a:r>
            <a:r>
              <a:rPr lang="uk-UA" sz="1600" dirty="0" smtClean="0"/>
              <a:t>.</a:t>
            </a:r>
            <a:br>
              <a:rPr lang="uk-UA" sz="1600" dirty="0" smtClean="0"/>
            </a:br>
            <a:r>
              <a:rPr lang="uk-UA" sz="1600" dirty="0" smtClean="0"/>
              <a:t> </a:t>
            </a:r>
            <a:br>
              <a:rPr lang="uk-UA" sz="1600" dirty="0" smtClean="0"/>
            </a:br>
            <a:r>
              <a:rPr lang="uk-UA" sz="1800" dirty="0" smtClean="0">
                <a:latin typeface="Times New Roman" pitchFamily="18" charset="0"/>
                <a:cs typeface="Times New Roman" pitchFamily="18" charset="0"/>
              </a:rPr>
              <a:t>Посібник дає вичерпну інформацію про найдавніші державні утворення на території України, формування давньоруської держави – Київська Русь, становлення Запорізької Січі та причини занепаду Української козацької держави. Відкриває досі незнайомі читачам сторінки становлення української національної ідеї. Розкриває суть Українського національно-визвольного руху і державотворчих процесів у 1917-1918 роках, пояснює питання розбудови Української держави на сучасному етапі. У книзі вміщені документи і матеріали, які допоможуть у вивченні історії української державності, а також список літератури для позакласного читання.</a:t>
            </a:r>
            <a:endParaRPr lang="uk-UA" sz="1800" dirty="0">
              <a:latin typeface="Times New Roman" pitchFamily="18" charset="0"/>
              <a:cs typeface="Times New Roman" pitchFamily="18" charset="0"/>
            </a:endParaRPr>
          </a:p>
        </p:txBody>
      </p:sp>
      <p:pic>
        <p:nvPicPr>
          <p:cNvPr id="4" name="Содержимое 3" descr="1408524670_18-08-2014-232001-kopiya.jpg"/>
          <p:cNvPicPr>
            <a:picLocks noGrp="1" noChangeAspect="1"/>
          </p:cNvPicPr>
          <p:nvPr>
            <p:ph idx="1"/>
          </p:nvPr>
        </p:nvPicPr>
        <p:blipFill>
          <a:blip r:embed="rId2" cstate="print"/>
          <a:stretch>
            <a:fillRect/>
          </a:stretch>
        </p:blipFill>
        <p:spPr>
          <a:xfrm>
            <a:off x="142844" y="1071546"/>
            <a:ext cx="2428892" cy="3768732"/>
          </a:xfrm>
        </p:spPr>
      </p:pic>
    </p:spTree>
  </p:cSld>
  <p:clrMapOvr>
    <a:masterClrMapping/>
  </p:clrMapOv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854</TotalTime>
  <Words>549</Words>
  <Application>Microsoft Office PowerPoint</Application>
  <PresentationFormat>Экран (4:3)</PresentationFormat>
  <Paragraphs>41</Paragraphs>
  <Slides>21</Slides>
  <Notes>1</Notes>
  <HiddenSlides>1</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З Україною в серці</vt:lpstr>
      <vt:lpstr>Слайд 2</vt:lpstr>
      <vt:lpstr>Слайд 3</vt:lpstr>
      <vt:lpstr>Декларація про державний суверенітет України: прийнята Верхов. Радою Української РСР 16 лип. 1990 р. - Київ: Видво «Україна», 1991. - 8 с.   Перший акт, який політично організував та надихнув парламент України на нові пріоритети суспільного розвитку. Ціла низка законів у тому числі Конституція України була прийнята в розвиток основних засад викладених у тексті Декларації про державний суверенітет України.</vt:lpstr>
      <vt:lpstr>Сергійчук В. І.   Українська соборність. Відродження українства в 1917–1920 роках / В. І. Сергійчук. – Київ : Українська Видавнича Спілка, 1999. – 412 с.</vt:lpstr>
      <vt:lpstr>Шкільник М. Україна у боротьбі за державність в 1917‒1921 pp. Спомини і роздуми /М. Шкільник .  ‒ Київ: TOB "Видавництво "Кліо"", 2016. ‒ 512 с.</vt:lpstr>
      <vt:lpstr>Історія України. Джерельний літопис / упоряд. В.І.Червінський, М.І.Обушний, Т.Ю.Горбань, В.Є.Кругляков та ін.; за ред. В.І. Червінського та М.І. Обушного. - Київ: ДП "Дирекція ФВД“. - 2008. - 800 с.   Вміщено документи і матеріали, які висвітлюють найважливіші події в історії України з найдавніших часів до сьогодення, методику їх використання та інші дидактичні матеріали. Подано найрізноманітніші типи джерел: уривки з літописних свідоцтв, юридично-правових документів, генеалогічних таблиць княжих династій, фольклорних матеріалів, історико-географічних карт із праць відомих істориків, спогадів учасників подій, свідчень іноземців.</vt:lpstr>
      <vt:lpstr>Литвин, М. Проект "Україна". Галичина в Українській революції 1917 - 1921 рр.  / М. Литвин. - Харків : Фоліо, 2015. - 380 с.   У книжці львівського історика М. Литвина розповідається про роль і місце Галичини та галичан в Українській національно-демократичній революції. Особливу увагу приділено державотворенню Західно-Української Народної Республіки, провокативній політиці більшовицької Росії, яка намагалася влітку 1920 року прищепити "любов" галичан до Галицької Соціалістичної Радянської Республіки. І хоча своєї мети Українська революція не досягла, її значення важко переоцінити, оскільки вона спонукала нові покоління до спроб розбудови власної держави та здобуття незалежності.</vt:lpstr>
      <vt:lpstr>           Малик Я. Історія української державності  / Я.Малик, Б.Вол, В.Чуприна. - Львів: Світ, 1995.- 248с.   Посібник дає вичерпну інформацію про найдавніші державні утворення на території України, формування давньоруської держави – Київська Русь, становлення Запорізької Січі та причини занепаду Української козацької держави. Відкриває досі незнайомі читачам сторінки становлення української національної ідеї. Розкриває суть Українського національно-визвольного руху і державотворчих процесів у 1917-1918 роках, пояснює питання розбудови Української держави на сучасному етапі. У книзі вміщені документи і матеріали, які допоможуть у вивченні історії української державності, а також список літератури для позакласного читання.</vt:lpstr>
      <vt:lpstr>Яневський Д.Б. Проект «Україна», або Спроба Павла Скоропадського / Д.Б.Яневський; худож.- оформлювач Є.В.Вдовиченко. – Харків: Фоліо, 2010.     Книга журналіста, телеведучого, доктора історичних наук є черговою частиною навчального посібника для політиків, журналістів, політологів та любителів з написання, переписування та удосконалювання Конституції України. На сторінках цієї книги автор намагається сформувати цілісне, несуперечливе, ясне уявлення про феномен Української гетьманської держави 1918 року. На його думку, багатьом публіцистам та історикам, які досліджували цю тему, попри їх тривалі і вперті зусилля бракує об'єктивності. Він не зміг утриматися від спокуси сформулювати свій варіант відповіді на питання: якою бачив цю українську державу її засновник - Павло Скоропадський? Якими були політична форма та зміст цієї держави? Та чому загинуло це, за словами автора, «єдине державне утворення на території сучасної України, яке мислилося його фундаторами та будівниками як правове та демократичне»?</vt:lpstr>
      <vt:lpstr>        Якемчук Р. Незалежність України / перекл. з франц. -  Львів: ПАІС, 2018. – 328 с.   У виданні висвітлено історію України від найдавніших часів до утворення незалежної держави. Західний автор, професор Лувенського католицького університету (Королівство Бельгія) Роман Якемчук, знаний фахівець з історії міжнародних відносин та права, прослідкував стержневі віхи національної історії, представивши українську тему в європейському політико-правовому вимірі, створив авторську концепцію візій національно-визвольного руху та державницьких устремлінь українців. Книга викличе професійний інтерес у колах вчених-гуманітаріїв, студентів, а також усіх, хто цікавиться історією України.  </vt:lpstr>
      <vt:lpstr>Сорока, Ю. В. 100 важливих подій історії України /             Ю. В. Сорока. - Харків : Фоліо , 2019. - 205 с. : іл.   Ця книга - спроба об'єднати під однією обкладинкою найзнаменніші моменти нашої історичної спадщини і продемонструвати: незважаючи ні на що, Україна пам'ятає своє минуле і має намір, спираючись на свій багатющий історичний досвід, будувати власне щасливе майбутнє. </vt:lpstr>
      <vt:lpstr>Семенюк С. Українські історико-етнічні землі (Польща, Угорщина, Румунія, Словаччина, Чехія, Австрія, Саксонія)  : зб. / С. Семенюк . -  Львів : Апріорі, 2011 .  -  640 с.   Ця збірка праць різних років присвячена потаємним, тривалий час прихованим від громадськості сторінкам історії українського народу на своїх давніх етнічних землях в Центральній Європі. Особливо панічно боялася концепції Великої України радянська історіографія, яка заполонила науковий та освітянський простір численними «Історіями УРСР», тобто змістила акценти з історії українства як етносу на обмежену територіальними та часовими рамками історію радянської України. Поза історичним аналізом залишилися не тільки Берестейщина, Холмщина, Лемківщина, Підляшшя, Пряшівщина, Марморощина, Південна Буковина, Добруджа, Лугош, а й менш відомі українському загалу землі на заході (Паннонія, Семигороддя, Волощина, Волоська Моравія, Волоська Сілезія, Волоській Острів, Біла Хорватія, Засяння), не кажучи вже про перебування наших предків на території Австрії та Саксонії, що налічує кілька століть. Насправді українство було не тільки постійно представлене в Центральній Європі, а й своїми руками і розумом творило її унікальну історію і цивілізацію.    </vt:lpstr>
      <vt:lpstr>В'ятрович В. М. Україна. Історія з грифом "Секретно"/ В.М. В'ятрович; Центр дослідженнь визвольного руху; голов. ред. С.С. Скляр - Харків : Кн. клуб "Клуб Сімейного Дозвілля", 2014. - 511 с.   Ця книга – зустріч з минулим. Тут – 61 історія, 74 роки і набагато більше людей та ситуацій, котрі дивляться на читача зі світлин та архівних документів. Разом вони складають образ українського XX століття – часу, коли світ по-справжньому відкрив для себе Україну та українців, століття, коли творилося обличчя України. Свого часу життя кожного з героїв опинилося під грифом „Секретно” стараннями нездоланної спецслужби. Описані в сухих звітах і відтворені істориком хитрі спецоперації, смертоносні ходи, інформаційні війни та складні партії на кількох гравців – спроба знайти відповідь на питання: що творить нашу долю – воля людини чи обставини?  </vt:lpstr>
      <vt:lpstr>    Брати Капранови. Мальована історія Незалежності України /  Брати Капранови ; худож. Ю. Журавель та ін. – Київ : Зелений пес, 2016 . – 79 с.  Незалежність не впала з неба - державницька традиція живе на наших землях зі скіфських часів і фактично не переривалася до 1991-го. Короткий і зрозумілий виклад подій минулого разом із мальованими історіями дозволить читачам легко зорієнтуватися у такому складному питанні, як походження Української держави та боротьба за її встановлення, а пантеон героїв дасть приклад для наслідування. Це - книжка для дорослих і дітей, для батьків, які хочуть, щоб їхні нащадки виросли українцями. </vt:lpstr>
      <vt:lpstr>Семененко В.І., Хто такі українці? Що таке Україна? / В. І. Семененко . - Харків: Школа, 2010. — 160 с.   Це збірка коротких описів життя відомих діячів української історії, які багато в чому визначили її перебіг. Державні лідери, вожді національно-визвольного руху, полководці та інші видатні особистості. Лише найцікавіші факти та неупереджені коментарі до них. Без цензури, без ідеології, без перекручувань та недомовок</vt:lpstr>
      <vt:lpstr>Народження країни. Від краю до держави. Назва, символіка, територія і кордони України  / К. Галушко, А. Гречило,                         С. Громенко [та ін.]. – Харків : Книж. клуб „Клуб сім. дозвілля”, 2016. – 348 с.   Те, що історія України створюється не колись у минулому, а відбувається сьогодні, ми всі впевнилися протягом вкрай нервових і важких 2014‒2015 pp. З'ясувалося, що незалежна держава, що утворилася 1991 p., пройшла час "пошуку себе" й опинилася в ситуації випробування своєї життєздатності. І, попри внутрішню кризу та зовнішню агресію, Україна та її громадяни показали, що вони ‒ можливо, навіть несподівано для себе ‒ готові до випробувань. Адже Україна народилася не вчора, а її народ тисячоліттями живе на своїй землі, змінюючи назву та державну приналежність, проте не змінюючи своєї сутності та прагнення до самостійного життя.      </vt:lpstr>
      <vt:lpstr> Касьянов Г.В.    Незгодні : українська інтелігенція в русі опору 1960-80-х років / Г. В. Касьянов. - 2-ге вид., випр. та допов. - Київ : КЛІО, 2019. - 247 с.   Книжку присвячено подіям, пов'язаним із виникненням і розвитком руху протесту в 1960-1980-х роках. У центрі уваги автора - протистояння української інтелігенції та радянської держави. Спроби національно-культурного відродження 1960-х років і його придушення, формування опозиції режимові, політичні течії в дисидентському русі, «український самвидав», репресії проти інакодумців, правозахисний рух - усі ці проблеми розглянуто в контексті загальної еволюції тоталітарної системи до її занепаду.  </vt:lpstr>
      <vt:lpstr>Рух опору в Україні 1960–1990: Енциклопедичний довідник / Ред. кол., авт. ст.: О. Зінкевич (гол. ред.), Г. Панчук, О. Голуб, О. Обертас, М. Трущенков. Музей-архів і Документаційний центр українського самвидаву при видавництві "Смолоскип".  – Київ: Смолоскип, 2010. – 804 с.  Енциклопедичний довідник "Рух опору в Україні: 1960–1990" присвячений подіям, які почали розгортатися в Україні на початку 1960-х pp. і завершилися здобуттям незалежності 1991 р. Видання охоплює проблематику національних і людських прав. У ньому окреслено феномен шістдесятництва, вітчизняного самвидаву, зародження дисидентського (правозахисного) руху. Довідник містить не лише біографічні дані окремих діячів та інформацію про їхні твори, неформальну пресу і правозахисні різномовні видання, а й детальну бібліографію творчості учасників руху опору, політв'язнів і репресованих, спогадів і статей, відгуків іноземної преси. Тут подано інформацію про діяльність підпільних груп в Україні, а також організацій і комітетів на захист українських політв'язнів у Західних країнах. Окрему увагу приділено репресіям радянської влади. Низка статей стосується діяльності української діаспори, а також тих різнонаціональних діячів, які виступали на захист представників українського правозахисного руху, співпрацювали з ними й передавали український самвидав на Захід. </vt:lpstr>
      <vt:lpstr>Слайд 20</vt:lpstr>
      <vt:lpst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 Україною в серці</dc:title>
  <dc:creator>Маяцька</dc:creator>
  <cp:lastModifiedBy>Маяцька</cp:lastModifiedBy>
  <cp:revision>90</cp:revision>
  <dcterms:created xsi:type="dcterms:W3CDTF">2021-08-03T07:43:17Z</dcterms:created>
  <dcterms:modified xsi:type="dcterms:W3CDTF">2021-08-05T12:00:34Z</dcterms:modified>
</cp:coreProperties>
</file>