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6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0000"/>
    <a:srgbClr val="C1EB89"/>
    <a:srgbClr val="0B2BB5"/>
    <a:srgbClr val="9EECE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7488-8DEE-404F-A0E6-1C6BC9AFFDB5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0502-D3E0-4E72-B928-973D4D159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7488-8DEE-404F-A0E6-1C6BC9AFFDB5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0502-D3E0-4E72-B928-973D4D159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7488-8DEE-404F-A0E6-1C6BC9AFFDB5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0502-D3E0-4E72-B928-973D4D159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7488-8DEE-404F-A0E6-1C6BC9AFFDB5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0502-D3E0-4E72-B928-973D4D159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7488-8DEE-404F-A0E6-1C6BC9AFFDB5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0502-D3E0-4E72-B928-973D4D159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7488-8DEE-404F-A0E6-1C6BC9AFFDB5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0502-D3E0-4E72-B928-973D4D159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7488-8DEE-404F-A0E6-1C6BC9AFFDB5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0502-D3E0-4E72-B928-973D4D159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7488-8DEE-404F-A0E6-1C6BC9AFFDB5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0502-D3E0-4E72-B928-973D4D159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7488-8DEE-404F-A0E6-1C6BC9AFFDB5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0502-D3E0-4E72-B928-973D4D159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7488-8DEE-404F-A0E6-1C6BC9AFFDB5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0502-D3E0-4E72-B928-973D4D159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7488-8DEE-404F-A0E6-1C6BC9AFFDB5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F0502-D3E0-4E72-B928-973D4D159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37488-8DEE-404F-A0E6-1C6BC9AFFDB5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F0502-D3E0-4E72-B928-973D4D159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56792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uk-UA" sz="6000" dirty="0" smtClean="0">
                <a:solidFill>
                  <a:srgbClr val="0B2BB5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Родинно-побутова пісня</a:t>
            </a:r>
            <a:r>
              <a:rPr lang="uk-UA" dirty="0" smtClean="0">
                <a:solidFill>
                  <a:srgbClr val="0B2BB5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/>
            </a:r>
            <a:br>
              <a:rPr lang="uk-UA" dirty="0" smtClean="0">
                <a:solidFill>
                  <a:srgbClr val="0B2BB5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</a:br>
            <a:r>
              <a:rPr lang="uk-UA" dirty="0" smtClean="0">
                <a:solidFill>
                  <a:srgbClr val="0B2BB5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/>
            </a:r>
            <a:br>
              <a:rPr lang="uk-UA" dirty="0" smtClean="0">
                <a:solidFill>
                  <a:srgbClr val="0B2BB5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</a:br>
            <a:r>
              <a:rPr lang="uk-UA" sz="5400" dirty="0" err="1" smtClean="0">
                <a:solidFill>
                  <a:srgbClr val="FF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“За</a:t>
            </a:r>
            <a:r>
              <a:rPr lang="uk-UA" sz="5400" dirty="0" smtClean="0">
                <a:solidFill>
                  <a:srgbClr val="FF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городом качки </a:t>
            </a:r>
            <a:r>
              <a:rPr lang="uk-UA" sz="5400" dirty="0" err="1" smtClean="0">
                <a:solidFill>
                  <a:srgbClr val="FF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пливуть”</a:t>
            </a:r>
            <a:r>
              <a:rPr lang="uk-UA" sz="5400" dirty="0" smtClean="0">
                <a:solidFill>
                  <a:srgbClr val="FF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/>
            </a:r>
            <a:br>
              <a:rPr lang="uk-UA" sz="5400" dirty="0" smtClean="0">
                <a:solidFill>
                  <a:srgbClr val="FF33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</a:br>
            <a:endParaRPr lang="ru-RU" sz="5400" dirty="0">
              <a:solidFill>
                <a:srgbClr val="FF33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71800" y="3068960"/>
            <a:ext cx="6069360" cy="190507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2800" dirty="0" err="1" smtClean="0">
                <a:latin typeface="Monotype Corsiva" pitchFamily="66" charset="0"/>
              </a:rPr>
              <a:t>Шараєвська</a:t>
            </a:r>
            <a:r>
              <a:rPr lang="uk-UA" sz="2800" dirty="0" smtClean="0">
                <a:latin typeface="Monotype Corsiva" pitchFamily="66" charset="0"/>
              </a:rPr>
              <a:t> Лариса Володимирівна,</a:t>
            </a:r>
          </a:p>
          <a:p>
            <a:pPr algn="ctr">
              <a:buNone/>
            </a:pPr>
            <a:r>
              <a:rPr lang="uk-UA" sz="2800" dirty="0" smtClean="0">
                <a:latin typeface="Monotype Corsiva" pitchFamily="66" charset="0"/>
              </a:rPr>
              <a:t>учитель української мови та літератури</a:t>
            </a:r>
          </a:p>
          <a:p>
            <a:pPr algn="ctr">
              <a:buNone/>
            </a:pPr>
            <a:r>
              <a:rPr lang="uk-UA" sz="2800" dirty="0" err="1" smtClean="0">
                <a:latin typeface="Monotype Corsiva" pitchFamily="66" charset="0"/>
              </a:rPr>
              <a:t>Вікнинський</a:t>
            </a:r>
            <a:r>
              <a:rPr lang="uk-UA" sz="2800" dirty="0" smtClean="0">
                <a:latin typeface="Monotype Corsiva" pitchFamily="66" charset="0"/>
              </a:rPr>
              <a:t> навчально-виховний комплекс</a:t>
            </a:r>
          </a:p>
          <a:p>
            <a:pPr algn="ctr">
              <a:buNone/>
            </a:pPr>
            <a:r>
              <a:rPr lang="uk-UA" sz="2800" dirty="0" smtClean="0">
                <a:latin typeface="Monotype Corsiva" pitchFamily="66" charset="0"/>
              </a:rPr>
              <a:t>“ДНЗ – ЗОШ І-ІІІ </a:t>
            </a:r>
            <a:r>
              <a:rPr lang="uk-UA" sz="2800" dirty="0" err="1" smtClean="0">
                <a:latin typeface="Monotype Corsiva" pitchFamily="66" charset="0"/>
              </a:rPr>
              <a:t>ступенів”</a:t>
            </a:r>
            <a:endParaRPr lang="uk-UA" sz="2800" dirty="0" smtClean="0">
              <a:latin typeface="Monotype Corsiva" pitchFamily="66" charset="0"/>
            </a:endParaRPr>
          </a:p>
          <a:p>
            <a:pPr algn="ctr">
              <a:buNone/>
            </a:pPr>
            <a:endParaRPr lang="ru-RU" sz="2800" dirty="0">
              <a:latin typeface="Monotype Corsiva" pitchFamily="66" charset="0"/>
            </a:endParaRPr>
          </a:p>
        </p:txBody>
      </p:sp>
      <p:pic>
        <p:nvPicPr>
          <p:cNvPr id="4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301208"/>
            <a:ext cx="4536504" cy="1240284"/>
          </a:xfrm>
          <a:prstGeom prst="rect">
            <a:avLst/>
          </a:prstGeom>
          <a:noFill/>
        </p:spPr>
      </p:pic>
      <p:pic>
        <p:nvPicPr>
          <p:cNvPr id="5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607496" y="5301208"/>
            <a:ext cx="4536504" cy="1240284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0B2BB5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Риторичні оклики: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84785"/>
            <a:ext cx="8640960" cy="367240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«Темна </a:t>
            </a:r>
            <a:r>
              <a:rPr lang="ru-RU" dirty="0" err="1" smtClean="0"/>
              <a:t>нічка</a:t>
            </a:r>
            <a:r>
              <a:rPr lang="ru-RU" dirty="0" smtClean="0"/>
              <a:t> — </a:t>
            </a:r>
            <a:r>
              <a:rPr lang="ru-RU" dirty="0" err="1" smtClean="0"/>
              <a:t>петрівочка</a:t>
            </a:r>
            <a:r>
              <a:rPr lang="ru-RU" dirty="0" smtClean="0"/>
              <a:t> — / </a:t>
            </a:r>
            <a:r>
              <a:rPr lang="ru-RU" dirty="0" err="1" smtClean="0"/>
              <a:t>Вийти</a:t>
            </a:r>
            <a:r>
              <a:rPr lang="ru-RU" dirty="0" smtClean="0"/>
              <a:t> </a:t>
            </a:r>
            <a:r>
              <a:rPr lang="ru-RU" dirty="0" err="1" smtClean="0"/>
              <a:t>боялася</a:t>
            </a:r>
            <a:r>
              <a:rPr lang="ru-RU" dirty="0" smtClean="0"/>
              <a:t>!», </a:t>
            </a:r>
          </a:p>
          <a:p>
            <a:pPr algn="ctr">
              <a:buNone/>
            </a:pPr>
            <a:r>
              <a:rPr lang="ru-RU" dirty="0" smtClean="0"/>
              <a:t>«</a:t>
            </a:r>
            <a:r>
              <a:rPr lang="ru-RU" dirty="0" err="1" smtClean="0"/>
              <a:t>Бо</a:t>
            </a:r>
            <a:r>
              <a:rPr lang="ru-RU" dirty="0" smtClean="0"/>
              <a:t> я </a:t>
            </a:r>
            <a:r>
              <a:rPr lang="ru-RU" dirty="0" err="1" smtClean="0"/>
              <a:t>хлопець</a:t>
            </a:r>
            <a:r>
              <a:rPr lang="ru-RU" dirty="0" smtClean="0"/>
              <a:t> молоденький / Не </a:t>
            </a:r>
            <a:r>
              <a:rPr lang="ru-RU" dirty="0" err="1" smtClean="0"/>
              <a:t>зрадив</a:t>
            </a:r>
            <a:r>
              <a:rPr lang="ru-RU" dirty="0" smtClean="0"/>
              <a:t> </a:t>
            </a:r>
            <a:r>
              <a:rPr lang="ru-RU" dirty="0" err="1" smtClean="0"/>
              <a:t>нікого</a:t>
            </a:r>
            <a:r>
              <a:rPr lang="ru-RU" dirty="0" smtClean="0"/>
              <a:t>!»,</a:t>
            </a:r>
          </a:p>
          <a:p>
            <a:pPr algn="ctr">
              <a:buNone/>
            </a:pPr>
            <a:r>
              <a:rPr lang="ru-RU" dirty="0" smtClean="0"/>
              <a:t> «</a:t>
            </a:r>
            <a:r>
              <a:rPr lang="ru-RU" dirty="0" err="1" smtClean="0"/>
              <a:t>Хоче</a:t>
            </a:r>
            <a:r>
              <a:rPr lang="ru-RU" dirty="0" smtClean="0"/>
              <a:t> </a:t>
            </a:r>
            <a:r>
              <a:rPr lang="ru-RU" dirty="0" err="1" smtClean="0"/>
              <a:t>собі</a:t>
            </a:r>
            <a:r>
              <a:rPr lang="ru-RU" dirty="0" smtClean="0"/>
              <a:t> </a:t>
            </a:r>
            <a:r>
              <a:rPr lang="ru-RU" dirty="0" err="1" smtClean="0"/>
              <a:t>багатую</a:t>
            </a:r>
            <a:r>
              <a:rPr lang="ru-RU" dirty="0" smtClean="0"/>
              <a:t> / </a:t>
            </a:r>
            <a:r>
              <a:rPr lang="ru-RU" dirty="0" err="1" smtClean="0"/>
              <a:t>Невістку</a:t>
            </a:r>
            <a:r>
              <a:rPr lang="ru-RU" dirty="0" smtClean="0"/>
              <a:t> </a:t>
            </a:r>
            <a:r>
              <a:rPr lang="ru-RU" dirty="0" err="1" smtClean="0"/>
              <a:t>шукати</a:t>
            </a:r>
            <a:r>
              <a:rPr lang="ru-RU" dirty="0" smtClean="0"/>
              <a:t>!», </a:t>
            </a:r>
          </a:p>
          <a:p>
            <a:pPr algn="ctr">
              <a:buNone/>
            </a:pPr>
            <a:r>
              <a:rPr lang="ru-RU" dirty="0" smtClean="0"/>
              <a:t>«Як не буде в </a:t>
            </a:r>
            <a:r>
              <a:rPr lang="ru-RU" dirty="0" err="1" smtClean="0"/>
              <a:t>моїй</a:t>
            </a:r>
            <a:r>
              <a:rPr lang="ru-RU" dirty="0" smtClean="0"/>
              <a:t> </a:t>
            </a:r>
            <a:r>
              <a:rPr lang="ru-RU" dirty="0" err="1" smtClean="0"/>
              <a:t>хаті</a:t>
            </a:r>
            <a:r>
              <a:rPr lang="ru-RU" dirty="0" smtClean="0"/>
              <a:t> / </a:t>
            </a:r>
            <a:r>
              <a:rPr lang="ru-RU" dirty="0" err="1" smtClean="0"/>
              <a:t>Любої</a:t>
            </a:r>
            <a:r>
              <a:rPr lang="ru-RU" dirty="0" smtClean="0"/>
              <a:t> </a:t>
            </a:r>
            <a:r>
              <a:rPr lang="ru-RU" dirty="0" err="1" smtClean="0"/>
              <a:t>розмови</a:t>
            </a:r>
            <a:r>
              <a:rPr lang="ru-RU" dirty="0" smtClean="0"/>
              <a:t>!».</a:t>
            </a:r>
            <a:endParaRPr lang="ru-RU" dirty="0"/>
          </a:p>
        </p:txBody>
      </p:sp>
      <p:pic>
        <p:nvPicPr>
          <p:cNvPr id="4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301208"/>
            <a:ext cx="4536504" cy="1240284"/>
          </a:xfrm>
          <a:prstGeom prst="rect">
            <a:avLst/>
          </a:prstGeom>
          <a:noFill/>
        </p:spPr>
      </p:pic>
      <p:pic>
        <p:nvPicPr>
          <p:cNvPr id="5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07496" y="5301208"/>
            <a:ext cx="4356992" cy="124028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0B2BB5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Епітет: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15407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/>
              <a:t>«люба </a:t>
            </a:r>
            <a:r>
              <a:rPr lang="ru-RU" sz="4000" dirty="0" err="1" smtClean="0"/>
              <a:t>розмова</a:t>
            </a:r>
            <a:r>
              <a:rPr lang="ru-RU" sz="4000" dirty="0" smtClean="0"/>
              <a:t>».</a:t>
            </a:r>
            <a:endParaRPr lang="ru-RU" sz="4000" dirty="0"/>
          </a:p>
        </p:txBody>
      </p:sp>
      <p:pic>
        <p:nvPicPr>
          <p:cNvPr id="4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301208"/>
            <a:ext cx="4536504" cy="1240284"/>
          </a:xfrm>
          <a:prstGeom prst="rect">
            <a:avLst/>
          </a:prstGeom>
          <a:noFill/>
        </p:spPr>
      </p:pic>
      <p:pic>
        <p:nvPicPr>
          <p:cNvPr id="5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07496" y="5301208"/>
            <a:ext cx="4356992" cy="124028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0B2BB5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Метафора: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76871"/>
            <a:ext cx="8229600" cy="100811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/>
              <a:t>«скрипка </a:t>
            </a:r>
            <a:r>
              <a:rPr lang="ru-RU" sz="4000" dirty="0" err="1" smtClean="0"/>
              <a:t>витинає</a:t>
            </a:r>
            <a:r>
              <a:rPr lang="ru-RU" sz="4000" dirty="0" smtClean="0"/>
              <a:t>».</a:t>
            </a:r>
            <a:endParaRPr lang="ru-RU" sz="4000" dirty="0"/>
          </a:p>
        </p:txBody>
      </p:sp>
      <p:pic>
        <p:nvPicPr>
          <p:cNvPr id="4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301208"/>
            <a:ext cx="4536504" cy="1240284"/>
          </a:xfrm>
          <a:prstGeom prst="rect">
            <a:avLst/>
          </a:prstGeom>
          <a:noFill/>
        </p:spPr>
      </p:pic>
      <p:pic>
        <p:nvPicPr>
          <p:cNvPr id="5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07496" y="5301208"/>
            <a:ext cx="4356992" cy="124028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0B2BB5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Звертання</a:t>
            </a:r>
            <a:r>
              <a:rPr lang="uk-UA" sz="6000" dirty="0" smtClean="0">
                <a:solidFill>
                  <a:srgbClr val="0B2BB5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: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22322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«</a:t>
            </a:r>
            <a:r>
              <a:rPr lang="ru-RU" sz="3600" dirty="0" err="1" smtClean="0"/>
              <a:t>Чи</a:t>
            </a:r>
            <a:r>
              <a:rPr lang="ru-RU" sz="3600" dirty="0" smtClean="0"/>
              <a:t> </a:t>
            </a:r>
            <a:r>
              <a:rPr lang="ru-RU" sz="3600" dirty="0" err="1" smtClean="0"/>
              <a:t>чула</a:t>
            </a:r>
            <a:r>
              <a:rPr lang="ru-RU" sz="3600" dirty="0" smtClean="0"/>
              <a:t> </a:t>
            </a:r>
            <a:r>
              <a:rPr lang="ru-RU" sz="3600" dirty="0" err="1" smtClean="0"/>
              <a:t>ти</a:t>
            </a:r>
            <a:r>
              <a:rPr lang="ru-RU" sz="3600" dirty="0" smtClean="0"/>
              <a:t>, </a:t>
            </a:r>
            <a:r>
              <a:rPr lang="ru-RU" sz="3600" dirty="0" err="1" smtClean="0"/>
              <a:t>дівчинонько</a:t>
            </a:r>
            <a:r>
              <a:rPr lang="ru-RU" sz="3600" dirty="0" smtClean="0"/>
              <a:t>?», </a:t>
            </a:r>
          </a:p>
          <a:p>
            <a:pPr algn="ctr">
              <a:buNone/>
            </a:pPr>
            <a:r>
              <a:rPr lang="ru-RU" sz="3600" dirty="0" smtClean="0"/>
              <a:t>«Ой не </a:t>
            </a:r>
            <a:r>
              <a:rPr lang="ru-RU" sz="3600" dirty="0" err="1" smtClean="0"/>
              <a:t>бійся</a:t>
            </a:r>
            <a:r>
              <a:rPr lang="ru-RU" sz="3600" dirty="0" smtClean="0"/>
              <a:t>, </a:t>
            </a:r>
            <a:r>
              <a:rPr lang="ru-RU" sz="3600" dirty="0" err="1" smtClean="0"/>
              <a:t>дівчинонько</a:t>
            </a:r>
            <a:r>
              <a:rPr lang="ru-RU" sz="3600" dirty="0" smtClean="0"/>
              <a:t>...».</a:t>
            </a:r>
            <a:endParaRPr lang="ru-RU" sz="3600" dirty="0"/>
          </a:p>
        </p:txBody>
      </p:sp>
      <p:pic>
        <p:nvPicPr>
          <p:cNvPr id="4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301208"/>
            <a:ext cx="4536504" cy="1240284"/>
          </a:xfrm>
          <a:prstGeom prst="rect">
            <a:avLst/>
          </a:prstGeom>
          <a:noFill/>
        </p:spPr>
      </p:pic>
      <p:pic>
        <p:nvPicPr>
          <p:cNvPr id="5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07496" y="5301208"/>
            <a:ext cx="4356992" cy="124028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0B2BB5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Список використаних джерел: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96752"/>
            <a:ext cx="8568952" cy="4669979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US" sz="2800" b="1" dirty="0" smtClean="0">
              <a:solidFill>
                <a:srgbClr val="FF3300"/>
              </a:solidFill>
            </a:endParaRPr>
          </a:p>
          <a:p>
            <a:pPr algn="ctr">
              <a:buNone/>
            </a:pPr>
            <a:endParaRPr lang="en-US" sz="2800" b="1" dirty="0" smtClean="0">
              <a:solidFill>
                <a:srgbClr val="FF3300"/>
              </a:solidFill>
            </a:endParaRPr>
          </a:p>
          <a:p>
            <a:pPr algn="ctr">
              <a:buNone/>
            </a:pPr>
            <a:r>
              <a:rPr lang="uk-UA" sz="2800" b="1" dirty="0" smtClean="0">
                <a:solidFill>
                  <a:srgbClr val="FF3300"/>
                </a:solidFill>
              </a:rPr>
              <a:t>Література:</a:t>
            </a:r>
          </a:p>
          <a:p>
            <a:pPr>
              <a:buNone/>
            </a:pPr>
            <a:r>
              <a:rPr lang="uk-UA" sz="1800" dirty="0" smtClean="0"/>
              <a:t>О.О. </a:t>
            </a:r>
            <a:r>
              <a:rPr lang="uk-UA" sz="1800" dirty="0" err="1" smtClean="0"/>
              <a:t>Чупринін</a:t>
            </a:r>
            <a:r>
              <a:rPr lang="uk-UA" sz="1800" dirty="0" smtClean="0"/>
              <a:t>, Усі уроки української літератури у 9 клас І </a:t>
            </a:r>
            <a:r>
              <a:rPr lang="uk-UA" sz="1800" dirty="0" err="1" smtClean="0"/>
              <a:t>семестр.-</a:t>
            </a:r>
            <a:r>
              <a:rPr lang="uk-UA" sz="1800" dirty="0" smtClean="0"/>
              <a:t> Харків: Видавнича група </a:t>
            </a:r>
            <a:r>
              <a:rPr lang="uk-UA" sz="1800" dirty="0" err="1" smtClean="0"/>
              <a:t>“Основа”</a:t>
            </a:r>
            <a:r>
              <a:rPr lang="uk-UA" sz="1800" dirty="0" smtClean="0"/>
              <a:t>,2009,- 491с.</a:t>
            </a:r>
          </a:p>
          <a:p>
            <a:pPr>
              <a:buNone/>
            </a:pPr>
            <a:r>
              <a:rPr lang="uk-UA" sz="1800" dirty="0" smtClean="0"/>
              <a:t>Українська література: Хрестоматія нововведених творів./Автор-упорядник Р.В.</a:t>
            </a:r>
            <a:r>
              <a:rPr lang="uk-UA" sz="1800" dirty="0" err="1" smtClean="0"/>
              <a:t>Мовчан.-</a:t>
            </a:r>
            <a:r>
              <a:rPr lang="uk-UA" sz="1800" dirty="0" smtClean="0"/>
              <a:t> К.: </a:t>
            </a:r>
            <a:r>
              <a:rPr lang="uk-UA" sz="1800" dirty="0" err="1" smtClean="0"/>
              <a:t>Генеза</a:t>
            </a:r>
            <a:r>
              <a:rPr lang="uk-UA" sz="1800" dirty="0" smtClean="0"/>
              <a:t>, 2003. – 576с.</a:t>
            </a:r>
          </a:p>
          <a:p>
            <a:pPr algn="ctr">
              <a:buNone/>
            </a:pPr>
            <a:endParaRPr lang="en-US" sz="2800" b="1" dirty="0" smtClean="0">
              <a:solidFill>
                <a:srgbClr val="FF3300"/>
              </a:solidFill>
            </a:endParaRPr>
          </a:p>
          <a:p>
            <a:pPr algn="ctr">
              <a:buNone/>
            </a:pPr>
            <a:endParaRPr lang="uk-UA" sz="1800" dirty="0" smtClean="0"/>
          </a:p>
          <a:p>
            <a:pPr algn="ctr">
              <a:buNone/>
            </a:pPr>
            <a:endParaRPr lang="uk-UA" sz="1800" dirty="0" smtClean="0"/>
          </a:p>
        </p:txBody>
      </p:sp>
      <p:pic>
        <p:nvPicPr>
          <p:cNvPr id="4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301208"/>
            <a:ext cx="4536504" cy="1240284"/>
          </a:xfrm>
          <a:prstGeom prst="rect">
            <a:avLst/>
          </a:prstGeom>
          <a:noFill/>
        </p:spPr>
      </p:pic>
      <p:pic>
        <p:nvPicPr>
          <p:cNvPr id="5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07496" y="5301208"/>
            <a:ext cx="4356992" cy="124028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>
            <a:noAutofit/>
          </a:bodyPr>
          <a:lstStyle/>
          <a:p>
            <a:r>
              <a:rPr lang="uk-UA" sz="7200" dirty="0" smtClean="0">
                <a:solidFill>
                  <a:srgbClr val="0B2BB5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ТЕМА:</a:t>
            </a:r>
            <a:endParaRPr lang="ru-RU" sz="7200" dirty="0">
              <a:solidFill>
                <a:srgbClr val="0B2BB5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39552" y="2348880"/>
            <a:ext cx="8229600" cy="216024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3600" dirty="0">
                <a:latin typeface="+mj-lt"/>
              </a:rPr>
              <a:t>з</a:t>
            </a:r>
            <a:r>
              <a:rPr lang="uk-UA" sz="3600" dirty="0" smtClean="0">
                <a:latin typeface="+mj-lt"/>
              </a:rPr>
              <a:t>ображення різної долі під час сватання бідних і багатих дівчат.</a:t>
            </a:r>
          </a:p>
        </p:txBody>
      </p:sp>
      <p:pic>
        <p:nvPicPr>
          <p:cNvPr id="1027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301208"/>
            <a:ext cx="4536504" cy="1240284"/>
          </a:xfrm>
          <a:prstGeom prst="rect">
            <a:avLst/>
          </a:prstGeom>
          <a:noFill/>
        </p:spPr>
      </p:pic>
      <p:pic>
        <p:nvPicPr>
          <p:cNvPr id="10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607496" y="5301208"/>
            <a:ext cx="4536504" cy="12402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dirty="0" smtClean="0">
                <a:solidFill>
                  <a:srgbClr val="0B2BB5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ІДЕЯ: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28083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dirty="0"/>
              <a:t>з</a:t>
            </a:r>
            <a:r>
              <a:rPr lang="uk-UA" sz="3600" dirty="0" smtClean="0"/>
              <a:t>асудження соціальної нерівності, яка є перешкодою до щасливого подружнього життя, возвеличення справжньої жіночої краси.</a:t>
            </a:r>
            <a:endParaRPr lang="ru-RU" sz="3600" dirty="0"/>
          </a:p>
        </p:txBody>
      </p:sp>
      <p:pic>
        <p:nvPicPr>
          <p:cNvPr id="4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301208"/>
            <a:ext cx="4536504" cy="1240284"/>
          </a:xfrm>
          <a:prstGeom prst="rect">
            <a:avLst/>
          </a:prstGeom>
          <a:noFill/>
        </p:spPr>
      </p:pic>
      <p:pic>
        <p:nvPicPr>
          <p:cNvPr id="5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607496" y="5301208"/>
            <a:ext cx="4536504" cy="124028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600" dirty="0" smtClean="0">
                <a:solidFill>
                  <a:srgbClr val="0B2BB5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ОСНОВНА  ДУМКА: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3629000"/>
          </a:xfrm>
        </p:spPr>
        <p:txBody>
          <a:bodyPr>
            <a:normAutofit/>
          </a:bodyPr>
          <a:lstStyle/>
          <a:p>
            <a:pPr marL="514350" indent="-514350" algn="ctr">
              <a:buAutoNum type="arabicParenR"/>
            </a:pPr>
            <a:r>
              <a:rPr lang="uk-UA" sz="3600" dirty="0" smtClean="0"/>
              <a:t>любов – почуття, на яке не повинні впливати гроші, матеріальний стан закоханих;</a:t>
            </a:r>
          </a:p>
          <a:p>
            <a:pPr marL="514350" indent="-514350" algn="ctr">
              <a:buNone/>
            </a:pPr>
            <a:r>
              <a:rPr lang="uk-UA" sz="3600" dirty="0" smtClean="0"/>
              <a:t>2) Нащо мені на подвір’ї/ Воли та корови/Як</a:t>
            </a:r>
          </a:p>
          <a:p>
            <a:pPr marL="514350" indent="-514350" algn="ctr">
              <a:buNone/>
            </a:pPr>
            <a:r>
              <a:rPr lang="uk-UA" sz="3600" dirty="0"/>
              <a:t>н</a:t>
            </a:r>
            <a:r>
              <a:rPr lang="uk-UA" sz="3600" dirty="0" smtClean="0"/>
              <a:t>е буде в моїй хаті/Любої розмови!</a:t>
            </a:r>
            <a:endParaRPr lang="ru-RU" sz="3600" dirty="0"/>
          </a:p>
        </p:txBody>
      </p:sp>
      <p:pic>
        <p:nvPicPr>
          <p:cNvPr id="4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301208"/>
            <a:ext cx="4499992" cy="1240284"/>
          </a:xfrm>
          <a:prstGeom prst="rect">
            <a:avLst/>
          </a:prstGeom>
          <a:noFill/>
        </p:spPr>
      </p:pic>
      <p:pic>
        <p:nvPicPr>
          <p:cNvPr id="5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07496" y="5301208"/>
            <a:ext cx="4356992" cy="1240284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dirty="0" smtClean="0">
                <a:solidFill>
                  <a:srgbClr val="0B2BB5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ЖАНР: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36912"/>
            <a:ext cx="8229600" cy="16847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dirty="0"/>
              <a:t>с</a:t>
            </a:r>
            <a:r>
              <a:rPr lang="uk-UA" sz="3600" dirty="0" smtClean="0"/>
              <a:t>оціальна, родинно-побутова пісня, інтимна лірика.</a:t>
            </a:r>
            <a:endParaRPr lang="ru-RU" sz="3600" dirty="0"/>
          </a:p>
        </p:txBody>
      </p:sp>
      <p:pic>
        <p:nvPicPr>
          <p:cNvPr id="4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301208"/>
            <a:ext cx="4499992" cy="1240284"/>
          </a:xfrm>
          <a:prstGeom prst="rect">
            <a:avLst/>
          </a:prstGeom>
          <a:noFill/>
        </p:spPr>
      </p:pic>
      <p:pic>
        <p:nvPicPr>
          <p:cNvPr id="5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07496" y="5301208"/>
            <a:ext cx="4356992" cy="1240284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1916832"/>
            <a:ext cx="8229600" cy="1440160"/>
          </a:xfrm>
        </p:spPr>
        <p:txBody>
          <a:bodyPr>
            <a:noAutofit/>
          </a:bodyPr>
          <a:lstStyle/>
          <a:p>
            <a:r>
              <a:rPr lang="uk-UA" sz="6000" dirty="0" smtClean="0">
                <a:solidFill>
                  <a:srgbClr val="0B2BB5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ХУДОЖНІ ОСОБЛИВОСТІ ТВОРУ</a:t>
            </a:r>
            <a:endParaRPr lang="ru-RU" sz="6000" dirty="0"/>
          </a:p>
        </p:txBody>
      </p:sp>
      <p:pic>
        <p:nvPicPr>
          <p:cNvPr id="7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301208"/>
            <a:ext cx="4536504" cy="1240284"/>
          </a:xfrm>
          <a:prstGeom prst="rect">
            <a:avLst/>
          </a:prstGeom>
          <a:noFill/>
        </p:spPr>
      </p:pic>
      <p:pic>
        <p:nvPicPr>
          <p:cNvPr id="8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07496" y="5301208"/>
            <a:ext cx="4356992" cy="1240284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0B2BB5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Протиставлення:</a:t>
            </a:r>
            <a:endParaRPr lang="ru-RU" sz="60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31249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«</a:t>
            </a:r>
            <a:r>
              <a:rPr lang="ru-RU" sz="3600" dirty="0" err="1" smtClean="0"/>
              <a:t>Вбогі</a:t>
            </a:r>
            <a:r>
              <a:rPr lang="ru-RU" sz="3600" dirty="0" smtClean="0"/>
              <a:t> </a:t>
            </a:r>
            <a:r>
              <a:rPr lang="ru-RU" sz="3600" dirty="0" err="1" smtClean="0"/>
              <a:t>дівки</a:t>
            </a:r>
            <a:r>
              <a:rPr lang="ru-RU" sz="3600" dirty="0" smtClean="0"/>
              <a:t> </a:t>
            </a:r>
            <a:r>
              <a:rPr lang="ru-RU" sz="3600" dirty="0" err="1" smtClean="0"/>
              <a:t>заміж</a:t>
            </a:r>
            <a:r>
              <a:rPr lang="ru-RU" sz="3600" dirty="0" smtClean="0"/>
              <a:t> </a:t>
            </a:r>
            <a:r>
              <a:rPr lang="ru-RU" sz="3600" dirty="0" err="1" smtClean="0"/>
              <a:t>ідуть</a:t>
            </a:r>
            <a:r>
              <a:rPr lang="ru-RU" sz="3600" dirty="0" smtClean="0"/>
              <a:t>, / А </a:t>
            </a:r>
            <a:r>
              <a:rPr lang="ru-RU" sz="3600" dirty="0" err="1" smtClean="0"/>
              <a:t>багаті</a:t>
            </a:r>
            <a:r>
              <a:rPr lang="ru-RU" sz="3600" dirty="0" smtClean="0"/>
              <a:t> </a:t>
            </a:r>
          </a:p>
          <a:p>
            <a:pPr algn="ctr">
              <a:buNone/>
            </a:pPr>
            <a:r>
              <a:rPr lang="ru-RU" sz="3600" dirty="0" err="1" smtClean="0"/>
              <a:t>плачуть</a:t>
            </a:r>
            <a:r>
              <a:rPr lang="ru-RU" sz="3600" dirty="0" smtClean="0"/>
              <a:t>. / </a:t>
            </a:r>
            <a:r>
              <a:rPr lang="ru-RU" sz="3600" dirty="0" err="1" smtClean="0"/>
              <a:t>Вбогі</a:t>
            </a:r>
            <a:r>
              <a:rPr lang="ru-RU" sz="3600" dirty="0" smtClean="0"/>
              <a:t> </a:t>
            </a:r>
            <a:r>
              <a:rPr lang="ru-RU" sz="3600" dirty="0" err="1" smtClean="0"/>
              <a:t>дівки</a:t>
            </a:r>
            <a:r>
              <a:rPr lang="ru-RU" sz="3600" dirty="0" smtClean="0"/>
              <a:t> </a:t>
            </a:r>
            <a:r>
              <a:rPr lang="ru-RU" sz="3600" dirty="0" err="1" smtClean="0"/>
              <a:t>заміж</a:t>
            </a:r>
            <a:r>
              <a:rPr lang="ru-RU" sz="3600" dirty="0" smtClean="0"/>
              <a:t> </a:t>
            </a:r>
            <a:r>
              <a:rPr lang="ru-RU" sz="3600" dirty="0" err="1" smtClean="0"/>
              <a:t>ідуть</a:t>
            </a:r>
            <a:r>
              <a:rPr lang="ru-RU" sz="3600" dirty="0" smtClean="0"/>
              <a:t>, / </a:t>
            </a:r>
          </a:p>
          <a:p>
            <a:pPr algn="ctr">
              <a:buNone/>
            </a:pPr>
            <a:r>
              <a:rPr lang="ru-RU" sz="3600" dirty="0" smtClean="0"/>
              <a:t>А </a:t>
            </a:r>
            <a:r>
              <a:rPr lang="ru-RU" sz="3600" dirty="0" err="1" smtClean="0"/>
              <a:t>багаті</a:t>
            </a:r>
            <a:r>
              <a:rPr lang="ru-RU" sz="3600" dirty="0" smtClean="0"/>
              <a:t> </a:t>
            </a:r>
            <a:r>
              <a:rPr lang="ru-RU" sz="3600" dirty="0" err="1" smtClean="0"/>
              <a:t>дівки</a:t>
            </a:r>
            <a:r>
              <a:rPr lang="ru-RU" sz="3600" dirty="0" smtClean="0"/>
              <a:t> </a:t>
            </a:r>
            <a:r>
              <a:rPr lang="ru-RU" sz="3600" dirty="0" err="1" smtClean="0"/>
              <a:t>сидять</a:t>
            </a:r>
            <a:r>
              <a:rPr lang="ru-RU" sz="3600" dirty="0" smtClean="0"/>
              <a:t>».</a:t>
            </a:r>
            <a:endParaRPr lang="ru-RU" sz="3600" dirty="0"/>
          </a:p>
        </p:txBody>
      </p:sp>
      <p:pic>
        <p:nvPicPr>
          <p:cNvPr id="5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301208"/>
            <a:ext cx="4536504" cy="1240284"/>
          </a:xfrm>
          <a:prstGeom prst="rect">
            <a:avLst/>
          </a:prstGeom>
          <a:noFill/>
        </p:spPr>
      </p:pic>
      <p:pic>
        <p:nvPicPr>
          <p:cNvPr id="6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07496" y="5301208"/>
            <a:ext cx="4356992" cy="124028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0B2BB5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Повтори: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7"/>
            <a:ext cx="8229600" cy="266429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«</a:t>
            </a:r>
            <a:r>
              <a:rPr lang="ru-RU" sz="3600" dirty="0" err="1" smtClean="0"/>
              <a:t>Вбогі</a:t>
            </a:r>
            <a:r>
              <a:rPr lang="ru-RU" sz="3600" dirty="0" smtClean="0"/>
              <a:t> </a:t>
            </a:r>
            <a:r>
              <a:rPr lang="ru-RU" sz="3600" dirty="0" err="1" smtClean="0"/>
              <a:t>дівки</a:t>
            </a:r>
            <a:r>
              <a:rPr lang="ru-RU" sz="3600" dirty="0" smtClean="0"/>
              <a:t> </a:t>
            </a:r>
            <a:r>
              <a:rPr lang="ru-RU" sz="3600" dirty="0" err="1" smtClean="0"/>
              <a:t>заміж</a:t>
            </a:r>
            <a:r>
              <a:rPr lang="ru-RU" sz="3600" dirty="0" smtClean="0"/>
              <a:t> </a:t>
            </a:r>
            <a:r>
              <a:rPr lang="ru-RU" sz="3600" dirty="0" err="1" smtClean="0"/>
              <a:t>ідуть</a:t>
            </a:r>
            <a:r>
              <a:rPr lang="ru-RU" sz="3600" dirty="0" smtClean="0"/>
              <a:t>»,</a:t>
            </a:r>
          </a:p>
          <a:p>
            <a:pPr algn="ctr">
              <a:buNone/>
            </a:pPr>
            <a:r>
              <a:rPr lang="ru-RU" sz="3600" dirty="0" smtClean="0"/>
              <a:t> «А </a:t>
            </a:r>
            <a:r>
              <a:rPr lang="ru-RU" sz="3600" dirty="0" err="1" smtClean="0"/>
              <a:t>багаті</a:t>
            </a:r>
            <a:r>
              <a:rPr lang="ru-RU" sz="3600" dirty="0" smtClean="0"/>
              <a:t>...», </a:t>
            </a:r>
          </a:p>
          <a:p>
            <a:pPr algn="ctr">
              <a:buNone/>
            </a:pPr>
            <a:r>
              <a:rPr lang="ru-RU" sz="3600" dirty="0" smtClean="0"/>
              <a:t>«Нехай </a:t>
            </a:r>
            <a:r>
              <a:rPr lang="ru-RU" sz="3600" dirty="0" err="1" smtClean="0"/>
              <a:t>знають</a:t>
            </a:r>
            <a:r>
              <a:rPr lang="ru-RU" sz="3600" dirty="0" smtClean="0"/>
              <a:t>...»</a:t>
            </a:r>
            <a:endParaRPr lang="ru-RU" sz="3600" dirty="0"/>
          </a:p>
        </p:txBody>
      </p:sp>
      <p:pic>
        <p:nvPicPr>
          <p:cNvPr id="4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301208"/>
            <a:ext cx="4536504" cy="1240284"/>
          </a:xfrm>
          <a:prstGeom prst="rect">
            <a:avLst/>
          </a:prstGeom>
          <a:noFill/>
        </p:spPr>
      </p:pic>
      <p:pic>
        <p:nvPicPr>
          <p:cNvPr id="5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07496" y="5301208"/>
            <a:ext cx="4356992" cy="124028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5400" dirty="0" smtClean="0">
                <a:solidFill>
                  <a:srgbClr val="0B2BB5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Риторичне запитання: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12241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/>
              <a:t>«</a:t>
            </a:r>
            <a:r>
              <a:rPr lang="ru-RU" sz="4000" dirty="0" err="1" smtClean="0"/>
              <a:t>Чи</a:t>
            </a:r>
            <a:r>
              <a:rPr lang="ru-RU" sz="4000" dirty="0" smtClean="0"/>
              <a:t> </a:t>
            </a:r>
            <a:r>
              <a:rPr lang="ru-RU" sz="4000" dirty="0" err="1" smtClean="0"/>
              <a:t>чула</a:t>
            </a:r>
            <a:r>
              <a:rPr lang="ru-RU" sz="4000" dirty="0" smtClean="0"/>
              <a:t> </a:t>
            </a:r>
            <a:r>
              <a:rPr lang="ru-RU" sz="4000" dirty="0" err="1" smtClean="0"/>
              <a:t>ти</a:t>
            </a:r>
            <a:r>
              <a:rPr lang="ru-RU" sz="4000" dirty="0" smtClean="0"/>
              <a:t>, </a:t>
            </a:r>
            <a:r>
              <a:rPr lang="ru-RU" sz="4000" dirty="0" err="1" smtClean="0"/>
              <a:t>дівчинонько</a:t>
            </a:r>
            <a:r>
              <a:rPr lang="ru-RU" sz="4000" dirty="0" smtClean="0"/>
              <a:t>?..».</a:t>
            </a:r>
            <a:endParaRPr lang="ru-RU" sz="4000" dirty="0"/>
          </a:p>
        </p:txBody>
      </p:sp>
      <p:pic>
        <p:nvPicPr>
          <p:cNvPr id="4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301208"/>
            <a:ext cx="4536504" cy="1240284"/>
          </a:xfrm>
          <a:prstGeom prst="rect">
            <a:avLst/>
          </a:prstGeom>
          <a:noFill/>
        </p:spPr>
      </p:pic>
      <p:pic>
        <p:nvPicPr>
          <p:cNvPr id="5" name="Picture 3" descr="C:\Documents and Settings\XP\Мои документы\Смайли\c6359419b44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07496" y="5301208"/>
            <a:ext cx="4356992" cy="124028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274</Words>
  <Application>Microsoft Office PowerPoint</Application>
  <PresentationFormat>Экран (4:3)</PresentationFormat>
  <Paragraphs>45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Родинно-побутова пісня  “За городом качки пливуть” </vt:lpstr>
      <vt:lpstr>ТЕМА:</vt:lpstr>
      <vt:lpstr>ІДЕЯ:</vt:lpstr>
      <vt:lpstr>ОСНОВНА  ДУМКА:</vt:lpstr>
      <vt:lpstr>ЖАНР:</vt:lpstr>
      <vt:lpstr>ХУДОЖНІ ОСОБЛИВОСТІ ТВОРУ</vt:lpstr>
      <vt:lpstr>Протиставлення:</vt:lpstr>
      <vt:lpstr>Повтори:</vt:lpstr>
      <vt:lpstr>Риторичне запитання:</vt:lpstr>
      <vt:lpstr>Риторичні оклики:</vt:lpstr>
      <vt:lpstr>Епітет:</vt:lpstr>
      <vt:lpstr>Метафора:</vt:lpstr>
      <vt:lpstr>Звертання:</vt:lpstr>
      <vt:lpstr>Список використаних джерел: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</dc:title>
  <dc:creator>Лариса и Володя</dc:creator>
  <cp:lastModifiedBy>Лариса и Володя</cp:lastModifiedBy>
  <cp:revision>22</cp:revision>
  <dcterms:created xsi:type="dcterms:W3CDTF">2015-02-06T19:30:22Z</dcterms:created>
  <dcterms:modified xsi:type="dcterms:W3CDTF">2015-02-12T15:27:23Z</dcterms:modified>
</cp:coreProperties>
</file>