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60" r:id="rId7"/>
    <p:sldId id="259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79;&#1082;&#1072;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hkola.ostriv.in.ua/publication/code-1d8db66780e3e" TargetMode="External"/><Relationship Id="rId7" Type="http://schemas.openxmlformats.org/officeDocument/2006/relationships/hyperlink" Target="http://ped-kopilka.com.ua/poslovicy-i-pogovorki/index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ukrlegenda.org/pryslivja_ta_prykazky.php" TargetMode="External"/><Relationship Id="rId5" Type="http://schemas.openxmlformats.org/officeDocument/2006/relationships/hyperlink" Target="http://podskazok.net/poslovitsyi-pogovorki-primetyi-aforizmyi-i-t-p/ukrayinski-narodni-prisliv-ya-ta-prikazki.html" TargetMode="External"/><Relationship Id="rId4" Type="http://schemas.openxmlformats.org/officeDocument/2006/relationships/hyperlink" Target="http://traditions.in.ua/usna-narodna-tvorchist/pryslivia-ta-prykazk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10"/>
          <p:cNvSpPr>
            <a:spLocks noChangeArrowheads="1" noChangeShapeType="1" noTextEdit="1"/>
          </p:cNvSpPr>
          <p:nvPr/>
        </p:nvSpPr>
        <p:spPr bwMode="auto">
          <a:xfrm>
            <a:off x="609600" y="533400"/>
            <a:ext cx="79248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uk-UA" sz="3600" kern="10" dirty="0">
              <a:ln w="9525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600200" y="4724400"/>
            <a:ext cx="5943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dirty="0"/>
              <a:t>Заховайко Людмила Олексіївна,   </a:t>
            </a:r>
          </a:p>
          <a:p>
            <a:pPr algn="ctr"/>
            <a:r>
              <a:rPr lang="uk-UA" sz="2000" dirty="0"/>
              <a:t>учитель Звенигородської  спеціалізованої школи  </a:t>
            </a:r>
            <a:endParaRPr lang="uk-UA" sz="2000" dirty="0" smtClean="0"/>
          </a:p>
          <a:p>
            <a:pPr algn="ctr"/>
            <a:r>
              <a:rPr lang="uk-UA" sz="2000" dirty="0" smtClean="0"/>
              <a:t> </a:t>
            </a:r>
            <a:r>
              <a:rPr lang="uk-UA" sz="2000" dirty="0"/>
              <a:t>І-ІІІ ступенів № 1 Звенигородської районної ради Черкаської області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228600"/>
            <a:ext cx="833019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РМ. Творча робота з прислів</a:t>
            </a:r>
            <a:r>
              <a:rPr lang="en-US" sz="4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</a:t>
            </a:r>
            <a:r>
              <a:rPr lang="ru-RU" sz="4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ями:</a:t>
            </a:r>
          </a:p>
          <a:p>
            <a:pPr algn="ctr"/>
            <a:r>
              <a:rPr lang="ru-RU" sz="4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</a:t>
            </a:r>
            <a:r>
              <a:rPr lang="ru-RU" sz="4400" b="1" cap="none" spc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лумачення змісту, написання міні-твору</a:t>
            </a:r>
            <a:endParaRPr lang="ru-RU" sz="4400" b="1" cap="none" spc="0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09800" y="19812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Берегти рідний край, мову.</a:t>
            </a:r>
            <a:endParaRPr lang="uk-U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2590800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Бути трудолюбивим.</a:t>
            </a:r>
            <a:endParaRPr lang="uk-U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32766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Шанувати старших.</a:t>
            </a:r>
            <a:endParaRPr lang="uk-U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40386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Постійно здобувати знання.</a:t>
            </a:r>
            <a:endParaRPr lang="uk-U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480060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Піклуватися про здоров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я.</a:t>
            </a:r>
            <a:endParaRPr lang="uk-U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556260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Бути добрими.</a:t>
            </a:r>
            <a:endParaRPr lang="uk-UA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5800" y="457200"/>
            <a:ext cx="821750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Чого вчать нас прислів’я?</a:t>
            </a:r>
            <a:endParaRPr lang="uk-UA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148" name="Picture 4" descr="http://www.studfiles.ru/html/2706/356/html_7KEnFL7Nhk.6vSN/htmlconvd-LClKzH_html_6664bb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0960" y="3733800"/>
            <a:ext cx="276304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304800"/>
            <a:ext cx="8305800" cy="3709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>
              <a:lnSpc>
                <a:spcPct val="150000"/>
              </a:lnSpc>
            </a:pPr>
            <a:r>
              <a:rPr lang="uk-UA" sz="3200" dirty="0" smtClean="0"/>
              <a:t>Уживання прислів’їв і приказок у мові люди-ни свідчить про її багатий словниковий запас, високу культуру, ерудицію. Вони збагачують і прикрашають нашу мову, роблять її мило-звучнішою.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4114800"/>
            <a:ext cx="7315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>
              <a:lnSpc>
                <a:spcPct val="150000"/>
              </a:lnSpc>
            </a:pPr>
            <a:r>
              <a:rPr lang="uk-UA" sz="3200" dirty="0" smtClean="0"/>
              <a:t>Необхідно вміти доречно використовувати прислів’я і приказки у мові.</a:t>
            </a:r>
            <a:endParaRPr lang="uk-UA" sz="3200" dirty="0"/>
          </a:p>
        </p:txBody>
      </p:sp>
      <p:pic>
        <p:nvPicPr>
          <p:cNvPr id="2052" name="Picture 4" descr="https://fs00.infourok.ru/images/doc/239/170416/1/hello_html_63ae93c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581400"/>
            <a:ext cx="2019300" cy="290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76400" y="609600"/>
            <a:ext cx="723900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/>
              <a:t>Прочитайте казку Івана Сенченка </a:t>
            </a:r>
          </a:p>
          <a:p>
            <a:pPr>
              <a:lnSpc>
                <a:spcPct val="150000"/>
              </a:lnSpc>
            </a:pPr>
            <a:r>
              <a:rPr lang="uk-UA" sz="2800" b="1" i="1" dirty="0" smtClean="0"/>
              <a:t>“Де сім господинь, там хата неметена”.</a:t>
            </a:r>
            <a:endParaRPr lang="uk-UA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086600" y="29718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u="sng" dirty="0" smtClean="0">
                <a:hlinkClick r:id="rId3" action="ppaction://hlinkpres?slideindex=1&amp;slidetitle="/>
              </a:rPr>
              <a:t>Казка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1030" name="Picture 6" descr="http://detochki-doma.ru/wp-content/uploads/2012/04/petushok-i-bobovoe-zernyishko-3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2438400" y="2057400"/>
            <a:ext cx="4048125" cy="4504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09600" y="1524000"/>
            <a:ext cx="80772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1. Обери прислів’я, яке тобі найбільше до вподоби й зміст якого ти добре розумієш.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2. Згадай ситуації, у яких можливе використання цього прислів’я.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3. Придумай вступ, основну частину та висновок.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4. Напиши твір на чернетці, перевір його.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5. Перепиши охайно твір у зошит, дотримуючись орфографічних та пунктуаційних правил, точного слововживання.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6. Обсяг твору — приблизно 2/3 сторінки.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7. Заголовком твору буде обрано прислів’я.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ahoma" pitchFamily="34" charset="0"/>
              </a:rPr>
              <a:t>Воно має прозвучати у вступі або у висновку.</a:t>
            </a:r>
            <a:endParaRPr kumimoji="0" lang="uk-UA" sz="20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609600"/>
            <a:ext cx="82175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Як написати твір за прислів</a:t>
            </a:r>
            <a:r>
              <a:rPr 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</a:t>
            </a:r>
            <a:r>
              <a:rPr lang="uk-UA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ям?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Picture 3" descr="D:\Мои рисунки\1263974281_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6221438" y="4648200"/>
            <a:ext cx="2637088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43000" y="152400"/>
            <a:ext cx="8001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Обери  прислів</a:t>
            </a:r>
            <a:r>
              <a:rPr lang="en-US" sz="44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’</a:t>
            </a:r>
            <a:r>
              <a:rPr lang="uk-UA" sz="44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 для твору</a:t>
            </a:r>
            <a:endParaRPr lang="ru-RU" sz="4400" b="1" cap="none" spc="300" dirty="0">
              <a:ln w="1143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914400"/>
            <a:ext cx="7772400" cy="59093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Бджола мала, а й та працює.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Не кажи, чому вчився, а кажи, що дізнався.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Не все те золото, що блищить.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На дерево дивись, як родить, а на чоловіка, як робить.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Рідна земля - матінка, чужа сторона - мачуха.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Серце матері краще сонця гріє.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Маленька брехня за собою велику веде. 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uk-UA" sz="2400" b="1" dirty="0" smtClean="0"/>
              <a:t>Не той друг, хто потурає, а той, хто на розум наставляє</a:t>
            </a:r>
            <a:r>
              <a:rPr lang="uk-UA" sz="2400" dirty="0" smtClean="0"/>
              <a:t>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ru-RU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  <a:hlinkHover r:id="" action="ppaction://hlinkshowjump?jump=previousslide"/>
          </p:cNvPr>
          <p:cNvSpPr/>
          <p:nvPr/>
        </p:nvSpPr>
        <p:spPr>
          <a:xfrm>
            <a:off x="228600" y="5943600"/>
            <a:ext cx="661416" cy="661416"/>
          </a:xfrm>
          <a:prstGeom prst="actionButtonBackPrevio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6" name="Picture 2" descr="http://wallpapers1920.ru/img/picture/Apr/17/acc81ba8c88a0524d093b395ffb3d763/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5333999"/>
            <a:ext cx="1524000" cy="152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4800" y="1600200"/>
            <a:ext cx="8610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Авраменко О. М. Українська література: підруч. для 5 кл. загальноосвітн. навч. закл. – К.: Грамота, 2013. – 288с.</a:t>
            </a:r>
          </a:p>
          <a:p>
            <a:r>
              <a:rPr lang="uk-UA" b="1" dirty="0" smtClean="0"/>
              <a:t>Когут В. М. українська література: Конспекти уроків: 5 клас: посібник для вчителя / В. М. Когут, Н. М. Демчук. – Тернопіль: Навчальна книга – Богдан, 2014. – 280 с. – (Бібліотека вчителя).</a:t>
            </a:r>
          </a:p>
          <a:p>
            <a:r>
              <a:rPr lang="uk-UA" b="1" dirty="0" smtClean="0"/>
              <a:t>Кривобокова А. І. Усі уроки української літератури. 5 клас / А. І. Кривобокова,  М. Г. Шленьова. – Х.: Вид. група «Основа», 2013. – 400 с. – (Серія «Усі уроки»).</a:t>
            </a:r>
          </a:p>
          <a:p>
            <a:r>
              <a:rPr lang="uk-UA" b="1" dirty="0" smtClean="0"/>
              <a:t>Мовчан Р. В. Українська література: підруч. для 5 кл. загальноосвітн. навч. закл. – К.: Генеза, 20005. – 240 с.: іл..</a:t>
            </a:r>
          </a:p>
          <a:p>
            <a:r>
              <a:rPr lang="uk-UA" b="1" dirty="0" smtClean="0"/>
              <a:t>Радзіх С. Вивчення фольклору на уроках української літератури. 5-9 класи. – Тернопіль: Підручники і посібники, 2007. – 128с.</a:t>
            </a:r>
          </a:p>
          <a:p>
            <a:r>
              <a:rPr lang="uk-UA" b="1" dirty="0" smtClean="0"/>
              <a:t>Слюніна О. В. Українська література. 5 клас (за підручником О. М. Авраменка) / О. В Слюніна. – Х.: Вид. група «Основа», 2013. – 144с. – (Серія «Мій конспект»).</a:t>
            </a:r>
          </a:p>
          <a:p>
            <a:r>
              <a:rPr lang="uk-UA" b="1" dirty="0" smtClean="0"/>
              <a:t>Смолянко Л. Я. Українська література. 5 клас: Навч. посібник. – Х.: Країна мрій,2006. – 160с.</a:t>
            </a:r>
          </a:p>
          <a:p>
            <a:r>
              <a:rPr lang="uk-UA" b="1" dirty="0" smtClean="0"/>
              <a:t>Методичний журнал «Бібліотечка «Дивослова», № 7-8, 9-10 2013р.</a:t>
            </a:r>
            <a:endParaRPr lang="uk-UA" dirty="0"/>
          </a:p>
        </p:txBody>
      </p:sp>
      <p:sp>
        <p:nvSpPr>
          <p:cNvPr id="5" name="Заголовок 1"/>
          <p:cNvSpPr>
            <a:spLocks/>
          </p:cNvSpPr>
          <p:nvPr/>
        </p:nvSpPr>
        <p:spPr bwMode="auto">
          <a:xfrm>
            <a:off x="990600" y="2286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200" dirty="0">
                <a:solidFill>
                  <a:srgbClr val="000099"/>
                </a:solidFill>
                <a:latin typeface="Times New Roman" pitchFamily="18" charset="0"/>
              </a:rPr>
              <a:t>СПИСОК  ВИКОРИСТАНИХ  ДЖЕРЕЛ:</a:t>
            </a:r>
            <a:endParaRPr lang="ru-RU" sz="3200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990600"/>
            <a:ext cx="7772400" cy="431800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dirty="0">
                <a:latin typeface="+mj-lt"/>
                <a:ea typeface="+mj-ea"/>
                <a:cs typeface="+mj-cs"/>
              </a:rPr>
              <a:t>Література: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816685__yellow-background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990600" y="2286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3200" dirty="0">
                <a:solidFill>
                  <a:srgbClr val="000099"/>
                </a:solidFill>
                <a:latin typeface="Times New Roman" pitchFamily="18" charset="0"/>
              </a:rPr>
              <a:t>СПИСОК  ВИКОРИСТАНИХ  ДЖЕРЕЛ:</a:t>
            </a:r>
            <a:endParaRPr lang="ru-RU" sz="3200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62000" y="990600"/>
            <a:ext cx="7772400" cy="431800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dirty="0">
                <a:latin typeface="+mj-lt"/>
                <a:ea typeface="+mj-ea"/>
                <a:cs typeface="+mj-cs"/>
              </a:rPr>
              <a:t>Інтернет-ресурси</a:t>
            </a:r>
            <a:r>
              <a:rPr lang="uk-UA" sz="4400" dirty="0" smtClean="0">
                <a:latin typeface="+mj-lt"/>
                <a:ea typeface="+mj-ea"/>
                <a:cs typeface="+mj-cs"/>
              </a:rPr>
              <a:t>:</a:t>
            </a:r>
            <a:endParaRPr lang="uk-UA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4288" y="1524000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hlinkClick r:id="rId3"/>
              </a:rPr>
              <a:t>http://shkola.ostriv.in.ua/publication/code-1d8db66780e3e</a:t>
            </a:r>
            <a:r>
              <a:rPr lang="uk-UA" sz="2000" dirty="0" smtClean="0"/>
              <a:t> </a:t>
            </a:r>
            <a:endParaRPr lang="uk-UA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1981200"/>
            <a:ext cx="8077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hlinkClick r:id="rId4"/>
              </a:rPr>
              <a:t>http://traditions.in.ua/usna-narodna-tvorchist/pryslivia-ta-prykazky</a:t>
            </a:r>
            <a:r>
              <a:rPr lang="uk-UA" sz="2000" dirty="0" smtClean="0"/>
              <a:t> </a:t>
            </a:r>
            <a:endParaRPr lang="uk-UA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44792" y="2438400"/>
            <a:ext cx="784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hlinkClick r:id="rId5"/>
              </a:rPr>
              <a:t>http://podskazok.net/poslovitsyi-pogovorki-primetyi-aforizmyi-i-t-p/ukrayinski-narodni-prisliv-ya-ta-prikazki.html</a:t>
            </a:r>
            <a:r>
              <a:rPr lang="uk-UA" sz="2000" dirty="0" smtClean="0"/>
              <a:t> </a:t>
            </a:r>
            <a:endParaRPr lang="uk-UA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2000" y="3200400"/>
            <a:ext cx="754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hlinkClick r:id="rId6"/>
              </a:rPr>
              <a:t>http://www.ukrlegenda.org/pryslivja_ta_prykazky.php</a:t>
            </a:r>
            <a:r>
              <a:rPr lang="uk-UA" sz="2000" dirty="0" smtClean="0"/>
              <a:t> </a:t>
            </a:r>
            <a:endParaRPr lang="uk-UA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47252" y="3733800"/>
            <a:ext cx="8077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hlinkClick r:id="rId7"/>
              </a:rPr>
              <a:t>http://ped-kopilka.com.ua/poslovicy-i-pogovorki/index.htm</a:t>
            </a:r>
            <a:r>
              <a:rPr lang="uk-UA" sz="2000" dirty="0" smtClean="0"/>
              <a:t> </a:t>
            </a:r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517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Ігорь</dc:creator>
  <cp:lastModifiedBy>Ігорь</cp:lastModifiedBy>
  <cp:revision>28</cp:revision>
  <dcterms:created xsi:type="dcterms:W3CDTF">2006-08-16T00:00:00Z</dcterms:created>
  <dcterms:modified xsi:type="dcterms:W3CDTF">2017-02-13T17:38:55Z</dcterms:modified>
</cp:coreProperties>
</file>