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2" r:id="rId6"/>
    <p:sldId id="260" r:id="rId7"/>
    <p:sldId id="261"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en-US"/>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Дата 3"/>
          <p:cNvSpPr>
            <a:spLocks noGrp="1"/>
          </p:cNvSpPr>
          <p:nvPr>
            <p:ph type="dt" sz="half" idx="10"/>
          </p:nvPr>
        </p:nvSpPr>
        <p:spPr/>
        <p:txBody>
          <a:bodyPr/>
          <a:lstStyle/>
          <a:p>
            <a:fld id="{994C2CE9-433B-4BA3-928E-F51E0681146D}" type="datetimeFigureOut">
              <a:rPr lang="en-US" smtClean="0"/>
              <a:pPr/>
              <a:t>1/30/2016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407745EA-486E-4D57-AC21-C3B0A876079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p>
            <a:fld id="{994C2CE9-433B-4BA3-928E-F51E0681146D}" type="datetimeFigureOut">
              <a:rPr lang="en-US" smtClean="0"/>
              <a:pPr/>
              <a:t>1/30/2016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407745EA-486E-4D57-AC21-C3B0A876079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p>
            <a:fld id="{994C2CE9-433B-4BA3-928E-F51E0681146D}" type="datetimeFigureOut">
              <a:rPr lang="en-US" smtClean="0"/>
              <a:pPr/>
              <a:t>1/30/2016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407745EA-486E-4D57-AC21-C3B0A876079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p>
            <a:fld id="{994C2CE9-433B-4BA3-928E-F51E0681146D}" type="datetimeFigureOut">
              <a:rPr lang="en-US" smtClean="0"/>
              <a:pPr/>
              <a:t>1/30/2016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407745EA-486E-4D57-AC21-C3B0A876079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en-US"/>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94C2CE9-433B-4BA3-928E-F51E0681146D}" type="datetimeFigureOut">
              <a:rPr lang="en-US" smtClean="0"/>
              <a:pPr/>
              <a:t>1/30/2016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407745EA-486E-4D57-AC21-C3B0A876079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p>
            <a:fld id="{994C2CE9-433B-4BA3-928E-F51E0681146D}" type="datetimeFigureOut">
              <a:rPr lang="en-US" smtClean="0"/>
              <a:pPr/>
              <a:t>1/30/2016</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407745EA-486E-4D57-AC21-C3B0A876079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p>
            <a:fld id="{994C2CE9-433B-4BA3-928E-F51E0681146D}" type="datetimeFigureOut">
              <a:rPr lang="en-US" smtClean="0"/>
              <a:pPr/>
              <a:t>1/30/2016</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407745EA-486E-4D57-AC21-C3B0A876079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2"/>
          <p:cNvSpPr>
            <a:spLocks noGrp="1"/>
          </p:cNvSpPr>
          <p:nvPr>
            <p:ph type="dt" sz="half" idx="10"/>
          </p:nvPr>
        </p:nvSpPr>
        <p:spPr/>
        <p:txBody>
          <a:bodyPr/>
          <a:lstStyle/>
          <a:p>
            <a:fld id="{994C2CE9-433B-4BA3-928E-F51E0681146D}" type="datetimeFigureOut">
              <a:rPr lang="en-US" smtClean="0"/>
              <a:pPr/>
              <a:t>1/30/2016</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407745EA-486E-4D57-AC21-C3B0A876079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94C2CE9-433B-4BA3-928E-F51E0681146D}" type="datetimeFigureOut">
              <a:rPr lang="en-US" smtClean="0"/>
              <a:pPr/>
              <a:t>1/30/2016</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407745EA-486E-4D57-AC21-C3B0A876079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en-US"/>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94C2CE9-433B-4BA3-928E-F51E0681146D}" type="datetimeFigureOut">
              <a:rPr lang="en-US" smtClean="0"/>
              <a:pPr/>
              <a:t>1/30/2016</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407745EA-486E-4D57-AC21-C3B0A876079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en-US"/>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94C2CE9-433B-4BA3-928E-F51E0681146D}" type="datetimeFigureOut">
              <a:rPr lang="en-US" smtClean="0"/>
              <a:pPr/>
              <a:t>1/30/2016</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407745EA-486E-4D57-AC21-C3B0A876079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en-US"/>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4C2CE9-433B-4BA3-928E-F51E0681146D}" type="datetimeFigureOut">
              <a:rPr lang="en-US" smtClean="0"/>
              <a:pPr/>
              <a:t>1/30/2016</a:t>
            </a:fld>
            <a:endParaRPr lang="en-US"/>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7745EA-486E-4D57-AC21-C3B0A876079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video" Target="file:///C:\Users\VIKI\Desktop\&#1062;&#1080;&#1092;&#1088;&#1086;&#1074;&#1110;%20&#1090;&#1077;&#1093;&#1085;&#1086;&#1083;&#1086;&#1075;&#1110;&#1111;\British%20Library%20BBC%20Press.mp4"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rong-chang.com/" TargetMode="External"/><Relationship Id="rId2" Type="http://schemas.openxmlformats.org/officeDocument/2006/relationships/hyperlink" Target="http://learnenglish.britishcouncil.org/" TargetMode="External"/><Relationship Id="rId1" Type="http://schemas.openxmlformats.org/officeDocument/2006/relationships/slideLayout" Target="../slideLayouts/slideLayout2.xml"/><Relationship Id="rId4" Type="http://schemas.openxmlformats.org/officeDocument/2006/relationships/hyperlink" Target="https://en.wikipedia.org/wiki/Mass_media"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p:txBody>
          <a:bodyPr/>
          <a:lstStyle/>
          <a:p>
            <a:r>
              <a:rPr lang="uk-UA" dirty="0" smtClean="0"/>
              <a:t>Вчитель іноземної мови Бистра В.В.</a:t>
            </a:r>
          </a:p>
          <a:p>
            <a:r>
              <a:rPr lang="uk-UA" dirty="0" smtClean="0"/>
              <a:t>Хутірська ЗОШ </a:t>
            </a:r>
            <a:r>
              <a:rPr lang="en-US" dirty="0" smtClean="0"/>
              <a:t>I-III</a:t>
            </a:r>
            <a:r>
              <a:rPr lang="ru-RU" dirty="0" smtClean="0"/>
              <a:t> </a:t>
            </a:r>
            <a:r>
              <a:rPr lang="uk-UA" dirty="0" smtClean="0"/>
              <a:t>ступенів</a:t>
            </a:r>
            <a:endParaRPr lang="en-US" dirty="0"/>
          </a:p>
        </p:txBody>
      </p:sp>
      <p:pic>
        <p:nvPicPr>
          <p:cNvPr id="5" name="Рисунок 4" descr="images (6).jpg"/>
          <p:cNvPicPr>
            <a:picLocks noChangeAspect="1"/>
          </p:cNvPicPr>
          <p:nvPr/>
        </p:nvPicPr>
        <p:blipFill>
          <a:blip r:embed="rId2"/>
          <a:stretch>
            <a:fillRect/>
          </a:stretch>
        </p:blipFill>
        <p:spPr>
          <a:xfrm>
            <a:off x="533400" y="228600"/>
            <a:ext cx="8077200" cy="2285999"/>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BRITISH LIBRARY</a:t>
            </a:r>
            <a:endParaRPr lang="en-US" dirty="0"/>
          </a:p>
        </p:txBody>
      </p:sp>
      <p:pic>
        <p:nvPicPr>
          <p:cNvPr id="4" name="British Library BBC Press.mp4">
            <a:hlinkClick r:id="" action="ppaction://media"/>
          </p:cNvPr>
          <p:cNvPicPr>
            <a:picLocks noGrp="1" noRot="1" noChangeAspect="1"/>
          </p:cNvPicPr>
          <p:nvPr>
            <p:ph idx="1"/>
            <a:videoFile r:link="rId1"/>
          </p:nvPr>
        </p:nvPicPr>
        <p:blipFill>
          <a:blip r:embed="rId3"/>
          <a:stretch>
            <a:fillRect/>
          </a:stretch>
        </p:blipFill>
        <p:spPr>
          <a:xfrm>
            <a:off x="3048000" y="2719388"/>
            <a:ext cx="3048000" cy="2286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244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Список використаних джерел:</a:t>
            </a:r>
            <a:endParaRPr lang="en-US" dirty="0"/>
          </a:p>
        </p:txBody>
      </p:sp>
      <p:sp>
        <p:nvSpPr>
          <p:cNvPr id="3" name="Содержимое 2"/>
          <p:cNvSpPr>
            <a:spLocks noGrp="1"/>
          </p:cNvSpPr>
          <p:nvPr>
            <p:ph idx="1"/>
          </p:nvPr>
        </p:nvSpPr>
        <p:spPr/>
        <p:txBody>
          <a:bodyPr/>
          <a:lstStyle/>
          <a:p>
            <a:pPr>
              <a:buNone/>
            </a:pPr>
            <a:r>
              <a:rPr lang="uk-UA" dirty="0" smtClean="0"/>
              <a:t>Література</a:t>
            </a:r>
            <a:r>
              <a:rPr lang="en-US" dirty="0" smtClean="0"/>
              <a:t>:</a:t>
            </a:r>
          </a:p>
          <a:p>
            <a:r>
              <a:rPr lang="ru-RU" dirty="0" smtClean="0">
                <a:hlinkClick r:id="rId2"/>
              </a:rPr>
              <a:t>http://</a:t>
            </a:r>
            <a:r>
              <a:rPr lang="ru-RU" dirty="0" smtClean="0">
                <a:hlinkClick r:id="rId3"/>
              </a:rPr>
              <a:t>http://www.rong-chang.com</a:t>
            </a:r>
            <a:endParaRPr lang="ru-RU" dirty="0" smtClean="0"/>
          </a:p>
          <a:p>
            <a:r>
              <a:rPr lang="ru-RU" dirty="0" err="1" smtClean="0">
                <a:hlinkClick r:id="rId2"/>
              </a:rPr>
              <a:t>learnen</a:t>
            </a:r>
            <a:r>
              <a:rPr lang="en-US" dirty="0" smtClean="0"/>
              <a:t>http://www.native-english.ru/topics</a:t>
            </a:r>
          </a:p>
          <a:p>
            <a:r>
              <a:rPr lang="ru-RU" dirty="0" err="1" smtClean="0">
                <a:hlinkClick r:id="rId2"/>
              </a:rPr>
              <a:t>glish.britishcouncil.org</a:t>
            </a:r>
            <a:endParaRPr lang="ru-RU" dirty="0" smtClean="0"/>
          </a:p>
          <a:p>
            <a:r>
              <a:rPr lang="en-US" dirty="0" smtClean="0">
                <a:hlinkClick r:id="rId4"/>
              </a:rPr>
              <a:t>https://en.wikipedia.org/wiki/</a:t>
            </a:r>
            <a:endParaRPr lang="uk-UA" dirty="0" smtClean="0"/>
          </a:p>
          <a:p>
            <a:pPr>
              <a:buNone/>
            </a:pPr>
            <a:r>
              <a:rPr lang="uk-UA" dirty="0" smtClean="0"/>
              <a:t> </a:t>
            </a:r>
            <a:endParaRPr lang="en-US" dirty="0" smtClean="0"/>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rgbClr val="FF0000"/>
                </a:solidFill>
              </a:rPr>
              <a:t>Word list</a:t>
            </a:r>
            <a:endParaRPr lang="en-US" b="1" dirty="0">
              <a:solidFill>
                <a:srgbClr val="FF0000"/>
              </a:solidFill>
            </a:endParaRPr>
          </a:p>
        </p:txBody>
      </p:sp>
      <p:sp>
        <p:nvSpPr>
          <p:cNvPr id="3" name="Содержимое 2"/>
          <p:cNvSpPr>
            <a:spLocks noGrp="1"/>
          </p:cNvSpPr>
          <p:nvPr>
            <p:ph idx="1"/>
          </p:nvPr>
        </p:nvSpPr>
        <p:spPr/>
        <p:txBody>
          <a:bodyPr/>
          <a:lstStyle/>
          <a:p>
            <a:r>
              <a:rPr lang="en-US" dirty="0" smtClean="0">
                <a:solidFill>
                  <a:schemeClr val="tx2">
                    <a:lumMod val="60000"/>
                    <a:lumOff val="40000"/>
                  </a:schemeClr>
                </a:solidFill>
              </a:rPr>
              <a:t>To deliver</a:t>
            </a:r>
          </a:p>
          <a:p>
            <a:r>
              <a:rPr lang="en-US" dirty="0" smtClean="0">
                <a:solidFill>
                  <a:schemeClr val="accent4">
                    <a:lumMod val="40000"/>
                    <a:lumOff val="60000"/>
                  </a:schemeClr>
                </a:solidFill>
              </a:rPr>
              <a:t>Bookstall</a:t>
            </a:r>
          </a:p>
          <a:p>
            <a:r>
              <a:rPr lang="en-US" dirty="0" smtClean="0">
                <a:solidFill>
                  <a:srgbClr val="FFC000"/>
                </a:solidFill>
              </a:rPr>
              <a:t>Accounts of crime</a:t>
            </a:r>
          </a:p>
          <a:p>
            <a:r>
              <a:rPr lang="en-US" dirty="0" smtClean="0">
                <a:solidFill>
                  <a:srgbClr val="0070C0"/>
                </a:solidFill>
              </a:rPr>
              <a:t>Motto</a:t>
            </a:r>
          </a:p>
          <a:p>
            <a:r>
              <a:rPr lang="en-US" dirty="0" smtClean="0">
                <a:solidFill>
                  <a:schemeClr val="bg2">
                    <a:lumMod val="75000"/>
                  </a:schemeClr>
                </a:solidFill>
              </a:rPr>
              <a:t>Reliable news</a:t>
            </a:r>
          </a:p>
          <a:p>
            <a:r>
              <a:rPr lang="en-US" dirty="0" smtClean="0">
                <a:solidFill>
                  <a:srgbClr val="FFFF00"/>
                </a:solidFill>
              </a:rPr>
              <a:t>Generation</a:t>
            </a:r>
          </a:p>
          <a:p>
            <a:r>
              <a:rPr lang="en-US" dirty="0" smtClean="0">
                <a:solidFill>
                  <a:schemeClr val="accent6">
                    <a:lumMod val="75000"/>
                  </a:schemeClr>
                </a:solidFill>
              </a:rPr>
              <a:t>The man in the street (the ordinary man)</a:t>
            </a:r>
            <a:endParaRPr lang="en-US"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04800"/>
            <a:ext cx="8229600" cy="5821363"/>
          </a:xfrm>
        </p:spPr>
        <p:txBody>
          <a:bodyPr>
            <a:normAutofit/>
          </a:bodyPr>
          <a:lstStyle/>
          <a:p>
            <a:r>
              <a:rPr lang="en-US" sz="2400" b="1" dirty="0">
                <a:solidFill>
                  <a:srgbClr val="00B050"/>
                </a:solidFill>
              </a:rPr>
              <a:t>Newspapers and magazines play a very important part in our life. Practically there is no family that does not read them. We can learn many things from newspapers. Perhaps that is why many years ago an American humorous writer said: "All I know is what I see in the papers"; and another American author more than half a century ago wrote that "the careful reader of a few good newspapers can learn more in a year than most scientists do in their great </a:t>
            </a:r>
            <a:r>
              <a:rPr lang="en-US" sz="2400" b="1" dirty="0" smtClean="0">
                <a:solidFill>
                  <a:srgbClr val="00B050"/>
                </a:solidFill>
              </a:rPr>
              <a:t>libraries“</a:t>
            </a:r>
          </a:p>
          <a:p>
            <a:pPr>
              <a:buNone/>
            </a:pPr>
            <a:endParaRPr lang="en-US" sz="2400" b="1" dirty="0">
              <a:solidFill>
                <a:srgbClr val="00B050"/>
              </a:solidFill>
            </a:endParaRPr>
          </a:p>
        </p:txBody>
      </p:sp>
      <p:pic>
        <p:nvPicPr>
          <p:cNvPr id="4" name="Рисунок 3" descr="int.newspsper-appp.jpg"/>
          <p:cNvPicPr>
            <a:picLocks noChangeAspect="1"/>
          </p:cNvPicPr>
          <p:nvPr/>
        </p:nvPicPr>
        <p:blipFill>
          <a:blip r:embed="rId2"/>
          <a:stretch>
            <a:fillRect/>
          </a:stretch>
        </p:blipFill>
        <p:spPr>
          <a:xfrm>
            <a:off x="457200" y="3352800"/>
            <a:ext cx="4876800" cy="3246555"/>
          </a:xfrm>
          <a:prstGeom prst="rect">
            <a:avLst/>
          </a:prstGeom>
        </p:spPr>
      </p:pic>
      <p:pic>
        <p:nvPicPr>
          <p:cNvPr id="5" name="Рисунок 4" descr="business-newspapers-powerpoint-presentation.jpg"/>
          <p:cNvPicPr>
            <a:picLocks noChangeAspect="1"/>
          </p:cNvPicPr>
          <p:nvPr/>
        </p:nvPicPr>
        <p:blipFill>
          <a:blip r:embed="rId3"/>
          <a:stretch>
            <a:fillRect/>
          </a:stretch>
        </p:blipFill>
        <p:spPr>
          <a:xfrm>
            <a:off x="4114800" y="3276600"/>
            <a:ext cx="4572000" cy="3429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importance-of-newspaper-in-a-new-manner-by-abhishek-l-bagrecha-7-638.jpg"/>
          <p:cNvPicPr>
            <a:picLocks noGrp="1" noChangeAspect="1"/>
          </p:cNvPicPr>
          <p:nvPr>
            <p:ph idx="1"/>
          </p:nvPr>
        </p:nvPicPr>
        <p:blipFill>
          <a:blip r:embed="rId2"/>
          <a:stretch>
            <a:fillRect/>
          </a:stretch>
        </p:blipFill>
        <p:spPr>
          <a:xfrm>
            <a:off x="35432" y="31326"/>
            <a:ext cx="9108568" cy="6826674"/>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img7.jpg"/>
          <p:cNvPicPr>
            <a:picLocks noGrp="1" noChangeAspect="1"/>
          </p:cNvPicPr>
          <p:nvPr>
            <p:ph idx="1"/>
          </p:nvPr>
        </p:nvPicPr>
        <p:blipFill>
          <a:blip r:embed="rId2"/>
          <a:stretch>
            <a:fillRect/>
          </a:stretch>
        </p:blipFill>
        <p:spPr>
          <a:xfrm>
            <a:off x="30691" y="0"/>
            <a:ext cx="9113309" cy="685800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img12.jpg"/>
          <p:cNvPicPr>
            <a:picLocks noGrp="1" noChangeAspect="1"/>
          </p:cNvPicPr>
          <p:nvPr>
            <p:ph idx="1"/>
          </p:nvPr>
        </p:nvPicPr>
        <p:blipFill>
          <a:blip r:embed="rId2"/>
          <a:stretch>
            <a:fillRect/>
          </a:stretch>
        </p:blipFill>
        <p:spPr>
          <a:xfrm>
            <a:off x="30691" y="0"/>
            <a:ext cx="9113309" cy="685800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solidFill>
                  <a:srgbClr val="FF0000"/>
                </a:solidFill>
              </a:rPr>
              <a:t>What is your </a:t>
            </a:r>
            <a:r>
              <a:rPr lang="en-US" b="1" dirty="0" err="1" smtClean="0">
                <a:solidFill>
                  <a:srgbClr val="FF0000"/>
                </a:solidFill>
              </a:rPr>
              <a:t>favourite</a:t>
            </a:r>
            <a:r>
              <a:rPr lang="en-US" b="1" dirty="0">
                <a:solidFill>
                  <a:srgbClr val="FF0000"/>
                </a:solidFill>
              </a:rPr>
              <a:t> </a:t>
            </a:r>
            <a:r>
              <a:rPr lang="en-US" b="1" dirty="0" smtClean="0">
                <a:solidFill>
                  <a:srgbClr val="FF0000"/>
                </a:solidFill>
              </a:rPr>
              <a:t>newspaper???</a:t>
            </a:r>
            <a:endParaRPr lang="en-US" b="1" dirty="0">
              <a:solidFill>
                <a:srgbClr val="FF0000"/>
              </a:solidFill>
            </a:endParaRPr>
          </a:p>
        </p:txBody>
      </p:sp>
      <p:sp>
        <p:nvSpPr>
          <p:cNvPr id="3" name="Содержимое 2"/>
          <p:cNvSpPr>
            <a:spLocks noGrp="1"/>
          </p:cNvSpPr>
          <p:nvPr>
            <p:ph idx="1"/>
          </p:nvPr>
        </p:nvSpPr>
        <p:spPr>
          <a:xfrm>
            <a:off x="457200" y="1143001"/>
            <a:ext cx="8229600" cy="3505200"/>
          </a:xfrm>
        </p:spPr>
        <p:txBody>
          <a:bodyPr>
            <a:normAutofit fontScale="85000" lnSpcReduction="20000"/>
          </a:bodyPr>
          <a:lstStyle/>
          <a:p>
            <a:pPr fontAlgn="base"/>
            <a:r>
              <a:rPr lang="en-US" sz="2800" dirty="0">
                <a:solidFill>
                  <a:schemeClr val="tx2">
                    <a:lumMod val="60000"/>
                    <a:lumOff val="40000"/>
                  </a:schemeClr>
                </a:solidFill>
              </a:rPr>
              <a:t>My </a:t>
            </a:r>
            <a:r>
              <a:rPr lang="en-US" sz="2800" dirty="0" err="1" smtClean="0">
                <a:solidFill>
                  <a:schemeClr val="tx2">
                    <a:lumMod val="60000"/>
                    <a:lumOff val="40000"/>
                  </a:schemeClr>
                </a:solidFill>
              </a:rPr>
              <a:t>favourite</a:t>
            </a:r>
            <a:r>
              <a:rPr lang="en-US" sz="2800" dirty="0" smtClean="0">
                <a:solidFill>
                  <a:schemeClr val="tx2">
                    <a:lumMod val="60000"/>
                    <a:lumOff val="40000"/>
                  </a:schemeClr>
                </a:solidFill>
              </a:rPr>
              <a:t> </a:t>
            </a:r>
            <a:r>
              <a:rPr lang="en-US" sz="2800" dirty="0">
                <a:solidFill>
                  <a:schemeClr val="tx2">
                    <a:lumMod val="60000"/>
                    <a:lumOff val="40000"/>
                  </a:schemeClr>
                </a:solidFill>
              </a:rPr>
              <a:t>newspaper is "Komsomolskaya Pravda". We can read almost about everything in this newspaper. There are articles dealing with home and abroad news, sport events, life of </a:t>
            </a:r>
            <a:r>
              <a:rPr lang="en-US" sz="2800" dirty="0" err="1">
                <a:solidFill>
                  <a:schemeClr val="tx2">
                    <a:lumMod val="60000"/>
                    <a:lumOff val="40000"/>
                  </a:schemeClr>
                </a:solidFill>
              </a:rPr>
              <a:t>favourite</a:t>
            </a:r>
            <a:r>
              <a:rPr lang="en-US" sz="2800" dirty="0">
                <a:solidFill>
                  <a:schemeClr val="tx2">
                    <a:lumMod val="60000"/>
                    <a:lumOff val="40000"/>
                  </a:schemeClr>
                </a:solidFill>
              </a:rPr>
              <a:t> actors and singers and even the weather. We can find many interesting things there. We can read some useful pieces of advice, some stories about our life, and so on. There are puzzles, songs and even anecdotes there. "Komsomolskaya Pravda" is one of the most interesting newspapers, to my mind.</a:t>
            </a:r>
          </a:p>
          <a:p>
            <a:pPr>
              <a:buNone/>
            </a:pPr>
            <a:r>
              <a:rPr lang="en-US" dirty="0" smtClean="0"/>
              <a:t/>
            </a:r>
            <a:br>
              <a:rPr lang="en-US" dirty="0" smtClean="0"/>
            </a:br>
            <a:endParaRPr lang="en-US" dirty="0"/>
          </a:p>
        </p:txBody>
      </p:sp>
      <p:pic>
        <p:nvPicPr>
          <p:cNvPr id="4" name="Рисунок 3" descr="images (7).jpg"/>
          <p:cNvPicPr>
            <a:picLocks noChangeAspect="1"/>
          </p:cNvPicPr>
          <p:nvPr/>
        </p:nvPicPr>
        <p:blipFill>
          <a:blip r:embed="rId2"/>
          <a:stretch>
            <a:fillRect/>
          </a:stretch>
        </p:blipFill>
        <p:spPr>
          <a:xfrm rot="20454050">
            <a:off x="4936313" y="3985658"/>
            <a:ext cx="3126522" cy="2427652"/>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img3.jpg"/>
          <p:cNvPicPr>
            <a:picLocks noGrp="1" noChangeAspect="1"/>
          </p:cNvPicPr>
          <p:nvPr>
            <p:ph idx="1"/>
          </p:nvPr>
        </p:nvPicPr>
        <p:blipFill>
          <a:blip r:embed="rId2"/>
          <a:stretch>
            <a:fillRect/>
          </a:stretch>
        </p:blipFill>
        <p:spPr>
          <a:xfrm>
            <a:off x="-70909" y="0"/>
            <a:ext cx="9214909" cy="6858000"/>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big_islcollective_worksheets_elementary_a1_preintermediate_a2_intermediate_b1_upperintermediate_b2_advanced_c1_proficient_c2_82794f61823b2e47f4_42979423.jpg"/>
          <p:cNvPicPr>
            <a:picLocks noGrp="1" noChangeAspect="1"/>
          </p:cNvPicPr>
          <p:nvPr>
            <p:ph idx="1"/>
          </p:nvPr>
        </p:nvPicPr>
        <p:blipFill>
          <a:blip r:embed="rId2"/>
          <a:stretch>
            <a:fillRect/>
          </a:stretch>
        </p:blipFill>
        <p:spPr>
          <a:xfrm>
            <a:off x="1066800" y="-685800"/>
            <a:ext cx="6399056" cy="8270920"/>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TotalTime>
  <Words>248</Words>
  <Application>Microsoft Office PowerPoint</Application>
  <PresentationFormat>Экран (4:3)</PresentationFormat>
  <Paragraphs>22</Paragraphs>
  <Slides>11</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Слайд 1</vt:lpstr>
      <vt:lpstr>Word list</vt:lpstr>
      <vt:lpstr>Слайд 3</vt:lpstr>
      <vt:lpstr>Слайд 4</vt:lpstr>
      <vt:lpstr>Слайд 5</vt:lpstr>
      <vt:lpstr>Слайд 6</vt:lpstr>
      <vt:lpstr>What is your favourite newspaper???</vt:lpstr>
      <vt:lpstr>Слайд 8</vt:lpstr>
      <vt:lpstr>Слайд 9</vt:lpstr>
      <vt:lpstr>BRITISH LIBRARY</vt:lpstr>
      <vt:lpstr>Список використаних джерел:</vt:lpstr>
    </vt:vector>
  </TitlesOfParts>
  <Company>Krokoz™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RADIO</dc:title>
  <dc:creator>VIKI</dc:creator>
  <cp:lastModifiedBy>VIKI</cp:lastModifiedBy>
  <cp:revision>10</cp:revision>
  <dcterms:created xsi:type="dcterms:W3CDTF">2016-01-23T08:00:48Z</dcterms:created>
  <dcterms:modified xsi:type="dcterms:W3CDTF">2016-01-30T09:23:00Z</dcterms:modified>
</cp:coreProperties>
</file>