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  <p:sldId id="259" r:id="rId5"/>
    <p:sldId id="267" r:id="rId6"/>
    <p:sldId id="268" r:id="rId7"/>
    <p:sldId id="269" r:id="rId8"/>
    <p:sldId id="260" r:id="rId9"/>
    <p:sldId id="261" r:id="rId10"/>
    <p:sldId id="262" r:id="rId11"/>
    <p:sldId id="264" r:id="rId12"/>
    <p:sldId id="270" r:id="rId13"/>
    <p:sldId id="266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01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D26-8BE9-4602-A407-E6B9C682088C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B087-79B4-4408-ADC6-79FF27901C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D26-8BE9-4602-A407-E6B9C682088C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B087-79B4-4408-ADC6-79FF27901C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D26-8BE9-4602-A407-E6B9C682088C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B087-79B4-4408-ADC6-79FF27901C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D26-8BE9-4602-A407-E6B9C682088C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B087-79B4-4408-ADC6-79FF27901C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D26-8BE9-4602-A407-E6B9C682088C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B087-79B4-4408-ADC6-79FF27901C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D26-8BE9-4602-A407-E6B9C682088C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B087-79B4-4408-ADC6-79FF27901C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D26-8BE9-4602-A407-E6B9C682088C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B087-79B4-4408-ADC6-79FF27901C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D26-8BE9-4602-A407-E6B9C682088C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92B087-79B4-4408-ADC6-79FF27901C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D26-8BE9-4602-A407-E6B9C682088C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B087-79B4-4408-ADC6-79FF27901C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D26-8BE9-4602-A407-E6B9C682088C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992B087-79B4-4408-ADC6-79FF27901C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A00B9D26-8BE9-4602-A407-E6B9C682088C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B087-79B4-4408-ADC6-79FF27901C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00B9D26-8BE9-4602-A407-E6B9C682088C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992B087-79B4-4408-ADC6-79FF27901C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learnenglish.britishcouncil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95a364cf7c77dd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642966"/>
            <a:ext cx="9144000" cy="914400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14348" y="4071942"/>
            <a:ext cx="7772400" cy="371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GROWING UP WITH MASS MEDIA</a:t>
            </a:r>
            <a:r>
              <a:rPr kumimoji="0" lang="uk-UA" sz="4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US" sz="4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4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TV IN OUR LIFE</a:t>
            </a:r>
            <a:endParaRPr kumimoji="0" lang="uk-UA" sz="49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28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28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2800" b="1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Вчитель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іноземної мови Бистра В.В.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Хутірська ЗОШ </a:t>
            </a:r>
            <a:r>
              <a:rPr lang="en-US" sz="2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I-III</a:t>
            </a:r>
            <a:r>
              <a:rPr lang="uk-UA" sz="2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ступенів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429420"/>
          </a:xfrm>
        </p:spPr>
        <p:txBody>
          <a:bodyPr>
            <a:normAutofit fontScale="77500" lnSpcReduction="20000"/>
          </a:bodyPr>
          <a:lstStyle/>
          <a:p>
            <a:r>
              <a:rPr lang="en-US" sz="3200" b="1" smtClean="0"/>
              <a:t>Obesity</a:t>
            </a:r>
            <a:endParaRPr lang="ru-RU" sz="3200" smtClean="0"/>
          </a:p>
          <a:p>
            <a:pPr>
              <a:buNone/>
            </a:pPr>
            <a:r>
              <a:rPr lang="en-US" sz="3200" smtClean="0"/>
              <a:t>Health experts have long linked excessive TV </a:t>
            </a:r>
          </a:p>
          <a:p>
            <a:pPr>
              <a:buNone/>
            </a:pPr>
            <a:r>
              <a:rPr lang="en-US" sz="3200" smtClean="0"/>
              <a:t>watching to obesity — a significant health problem </a:t>
            </a:r>
          </a:p>
          <a:p>
            <a:pPr>
              <a:buNone/>
            </a:pPr>
            <a:r>
              <a:rPr lang="en-US" sz="3200" smtClean="0"/>
              <a:t>today. While watching TV, kids are inactive and tend to </a:t>
            </a:r>
          </a:p>
          <a:p>
            <a:pPr>
              <a:buNone/>
            </a:pPr>
            <a:r>
              <a:rPr lang="en-US" sz="3200" smtClean="0"/>
              <a:t>snack. They're also bombarded with ads that </a:t>
            </a:r>
          </a:p>
          <a:p>
            <a:pPr>
              <a:buNone/>
            </a:pPr>
            <a:r>
              <a:rPr lang="en-US" sz="3200" smtClean="0"/>
              <a:t>encourage them to eat unhealthy foods such as potato </a:t>
            </a:r>
          </a:p>
          <a:p>
            <a:pPr>
              <a:buNone/>
            </a:pPr>
            <a:r>
              <a:rPr lang="en-US" sz="3200" smtClean="0"/>
              <a:t>chips and empty-calorie soft drinks that often become </a:t>
            </a:r>
          </a:p>
          <a:p>
            <a:pPr>
              <a:buNone/>
            </a:pPr>
            <a:r>
              <a:rPr lang="en-US" sz="3200" smtClean="0"/>
              <a:t>preferred snack foods.</a:t>
            </a:r>
          </a:p>
          <a:p>
            <a:pPr>
              <a:buNone/>
            </a:pPr>
            <a:endParaRPr lang="ru-RU" sz="3200" smtClean="0"/>
          </a:p>
          <a:p>
            <a:r>
              <a:rPr lang="en-US" sz="3200" b="1" smtClean="0"/>
              <a:t>Commercials</a:t>
            </a:r>
            <a:endParaRPr lang="ru-RU" sz="3200" smtClean="0"/>
          </a:p>
          <a:p>
            <a:pPr>
              <a:buNone/>
            </a:pPr>
            <a:r>
              <a:rPr lang="en-US" sz="3200" smtClean="0"/>
              <a:t>Under the age of 8 years, most kids don't understand </a:t>
            </a:r>
          </a:p>
          <a:p>
            <a:pPr>
              <a:buNone/>
            </a:pPr>
            <a:r>
              <a:rPr lang="en-US" sz="3200" smtClean="0"/>
              <a:t>that commercials are for selling a product. Children 6 </a:t>
            </a:r>
          </a:p>
          <a:p>
            <a:pPr>
              <a:buNone/>
            </a:pPr>
            <a:r>
              <a:rPr lang="en-US" sz="3200" smtClean="0"/>
              <a:t>years and under are unable to distinguish program </a:t>
            </a:r>
          </a:p>
          <a:p>
            <a:pPr>
              <a:buNone/>
            </a:pPr>
            <a:r>
              <a:rPr lang="en-US" sz="3200" smtClean="0"/>
              <a:t>content from commercials, especially if their favorite </a:t>
            </a:r>
          </a:p>
          <a:p>
            <a:pPr>
              <a:buNone/>
            </a:pPr>
            <a:r>
              <a:rPr lang="en-US" sz="3200" smtClean="0"/>
              <a:t>character is promoting the product. Even older kids </a:t>
            </a:r>
          </a:p>
          <a:p>
            <a:pPr>
              <a:buNone/>
            </a:pPr>
            <a:r>
              <a:rPr lang="en-US" sz="3200" smtClean="0"/>
              <a:t>may need to be reminded of the purpose of advertising.</a:t>
            </a:r>
            <a:endParaRPr lang="ru-RU" sz="3200" smtClean="0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 National Disease?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329642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mtClean="0"/>
              <a:t>At any time between four in the afternoon </a:t>
            </a:r>
          </a:p>
          <a:p>
            <a:pPr>
              <a:buNone/>
            </a:pPr>
            <a:r>
              <a:rPr lang="en-US" smtClean="0"/>
              <a:t>and midnight, millions viewers are sure to </a:t>
            </a:r>
          </a:p>
          <a:p>
            <a:pPr>
              <a:buNone/>
            </a:pPr>
            <a:r>
              <a:rPr lang="en-US" smtClean="0"/>
              <a:t>be watching television. </a:t>
            </a:r>
          </a:p>
          <a:p>
            <a:pPr>
              <a:buNone/>
            </a:pPr>
            <a:endParaRPr lang="en-US" smtClean="0"/>
          </a:p>
          <a:p>
            <a:pPr>
              <a:buNone/>
            </a:pPr>
            <a:r>
              <a:rPr lang="en-US" smtClean="0"/>
              <a:t>This figure rise at peak viewing hours.</a:t>
            </a:r>
          </a:p>
          <a:p>
            <a:pPr>
              <a:buNone/>
            </a:pPr>
            <a:endParaRPr lang="en-US" smtClean="0"/>
          </a:p>
          <a:p>
            <a:pPr>
              <a:buNone/>
            </a:pPr>
            <a:r>
              <a:rPr lang="en-US" smtClean="0"/>
              <a:t>With such large numbers involved, there </a:t>
            </a:r>
          </a:p>
          <a:p>
            <a:pPr>
              <a:buNone/>
            </a:pPr>
            <a:r>
              <a:rPr lang="en-US" smtClean="0"/>
              <a:t>are those who would maintain that </a:t>
            </a:r>
          </a:p>
          <a:p>
            <a:pPr>
              <a:buNone/>
            </a:pPr>
            <a:r>
              <a:rPr lang="en-US" smtClean="0"/>
              <a:t>television is in danger of becoming a </a:t>
            </a:r>
          </a:p>
          <a:p>
            <a:pPr>
              <a:buNone/>
            </a:pPr>
            <a:r>
              <a:rPr lang="en-US" smtClean="0"/>
              <a:t>national disease.</a:t>
            </a:r>
            <a:endParaRPr lang="ru-RU" smtClean="0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Teaching Your Child Good TV </a:t>
            </a:r>
            <a:r>
              <a:rPr lang="en-US" dirty="0" err="1" smtClean="0"/>
              <a:t>Habbits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Limit the number of TV-watching hours</a:t>
            </a:r>
          </a:p>
          <a:p>
            <a:r>
              <a:rPr lang="en-US" dirty="0" smtClean="0"/>
              <a:t>Try a weekday ban</a:t>
            </a:r>
          </a:p>
          <a:p>
            <a:r>
              <a:rPr lang="en-US" dirty="0" smtClean="0"/>
              <a:t>Set a good example</a:t>
            </a:r>
          </a:p>
          <a:p>
            <a:r>
              <a:rPr lang="en-US" dirty="0" smtClean="0"/>
              <a:t>Check the TV listings and program reviews </a:t>
            </a:r>
            <a:r>
              <a:rPr lang="en-US" dirty="0" err="1" smtClean="0"/>
              <a:t>adead</a:t>
            </a:r>
            <a:r>
              <a:rPr lang="en-US" dirty="0" smtClean="0"/>
              <a:t> of time</a:t>
            </a:r>
          </a:p>
          <a:p>
            <a:r>
              <a:rPr lang="en-US" dirty="0" smtClean="0"/>
              <a:t>Preview programs</a:t>
            </a:r>
          </a:p>
          <a:p>
            <a:r>
              <a:rPr lang="en-US" dirty="0" smtClean="0"/>
              <a:t>Family TV schedule</a:t>
            </a:r>
          </a:p>
          <a:p>
            <a:r>
              <a:rPr lang="en-US" dirty="0" smtClean="0"/>
              <a:t>Watch TV with your child</a:t>
            </a:r>
          </a:p>
          <a:p>
            <a:r>
              <a:rPr lang="en-US" dirty="0" smtClean="0"/>
              <a:t>Offer fun alternatives to TV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895a364cf7c77dd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28718"/>
            <a:ext cx="9144000" cy="9144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00438"/>
            <a:ext cx="9001156" cy="428628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The impact of the TV is very strong. </a:t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en-US" sz="3600" smtClean="0">
                <a:solidFill>
                  <a:schemeClr val="bg1"/>
                </a:solidFill>
              </a:rPr>
              <a:t>It changes our language, stimulates our emotions, informs our intellect influences our ideas, values, and attitudes.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Список використаних джерел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</a:t>
            </a:r>
            <a:r>
              <a:rPr lang="uk-UA" dirty="0" smtClean="0"/>
              <a:t>     Література</a:t>
            </a:r>
            <a:r>
              <a:rPr lang="en-US" dirty="0" smtClean="0"/>
              <a:t>:</a:t>
            </a:r>
          </a:p>
          <a:p>
            <a:r>
              <a:rPr lang="ru-RU" sz="2800" dirty="0" smtClean="0">
                <a:hlinkClick r:id="rId2"/>
              </a:rPr>
              <a:t>http://learnenglish.britishcouncil.org</a:t>
            </a:r>
            <a:endParaRPr lang="en-US" sz="2800" dirty="0" smtClean="0"/>
          </a:p>
          <a:p>
            <a:r>
              <a:rPr lang="uk-UA" sz="2800" dirty="0" smtClean="0"/>
              <a:t> </a:t>
            </a:r>
            <a:r>
              <a:rPr lang="uk-UA" sz="2800" dirty="0" err="1" smtClean="0"/>
              <a:t>Гужва</a:t>
            </a:r>
            <a:r>
              <a:rPr lang="uk-UA" sz="2800" dirty="0" smtClean="0"/>
              <a:t> Т.М. Англійська мова</a:t>
            </a:r>
            <a:r>
              <a:rPr lang="en-US" sz="2800" dirty="0" smtClean="0"/>
              <a:t>:</a:t>
            </a:r>
            <a:r>
              <a:rPr lang="ru-RU" sz="2800" dirty="0" smtClean="0"/>
              <a:t> </a:t>
            </a:r>
            <a:r>
              <a:rPr lang="ru-RU" sz="2800" dirty="0" err="1" smtClean="0"/>
              <a:t>Розмовн</a:t>
            </a:r>
            <a:r>
              <a:rPr lang="uk-UA" sz="2800" dirty="0" smtClean="0"/>
              <a:t>і теми</a:t>
            </a:r>
            <a:r>
              <a:rPr lang="en-US" sz="2800" dirty="0" smtClean="0"/>
              <a:t>:</a:t>
            </a:r>
            <a:r>
              <a:rPr lang="uk-UA" sz="2800" dirty="0" smtClean="0"/>
              <a:t> </a:t>
            </a:r>
            <a:r>
              <a:rPr lang="uk-UA" sz="2800" dirty="0" err="1" smtClean="0"/>
              <a:t>Навч.посіб</a:t>
            </a:r>
            <a:r>
              <a:rPr lang="uk-UA" sz="2800" dirty="0" smtClean="0"/>
              <a:t>. для ліцеїв,гімназій та коледжів</a:t>
            </a:r>
            <a:r>
              <a:rPr lang="en-US" sz="2800" dirty="0" smtClean="0"/>
              <a:t>.- </a:t>
            </a:r>
            <a:r>
              <a:rPr lang="uk-UA" sz="2800" dirty="0" smtClean="0"/>
              <a:t>Харків</a:t>
            </a:r>
            <a:r>
              <a:rPr lang="en-US" sz="2800" dirty="0" smtClean="0"/>
              <a:t>:</a:t>
            </a:r>
            <a:r>
              <a:rPr lang="ru-RU" sz="2800" dirty="0" smtClean="0"/>
              <a:t> </a:t>
            </a:r>
            <a:r>
              <a:rPr lang="ru-RU" sz="2800" dirty="0" err="1" smtClean="0"/>
              <a:t>Фоліо</a:t>
            </a:r>
            <a:r>
              <a:rPr lang="ru-RU" sz="2800" dirty="0" smtClean="0"/>
              <a:t>, 2006.-414с.</a:t>
            </a:r>
          </a:p>
          <a:p>
            <a:r>
              <a:rPr lang="ru-RU" sz="2800" dirty="0" err="1" smtClean="0"/>
              <a:t>Голіцинський</a:t>
            </a:r>
            <a:r>
              <a:rPr lang="ru-RU" sz="2800" dirty="0" smtClean="0"/>
              <a:t> Ю.Б.</a:t>
            </a:r>
            <a:r>
              <a:rPr lang="en-US" sz="2800" dirty="0" smtClean="0"/>
              <a:t>Spoken English:</a:t>
            </a:r>
            <a:r>
              <a:rPr lang="uk-UA" sz="2800" dirty="0" smtClean="0"/>
              <a:t> Посібник з розмовної </a:t>
            </a:r>
            <a:r>
              <a:rPr lang="uk-UA" sz="2800" dirty="0" err="1" smtClean="0"/>
              <a:t>мови-</a:t>
            </a:r>
            <a:r>
              <a:rPr lang="uk-UA" sz="2800" dirty="0" smtClean="0"/>
              <a:t> К.:Видавництво Арій, 2006.-416с.</a:t>
            </a:r>
            <a:endParaRPr 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28604"/>
            <a:ext cx="8572560" cy="371477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3800" b="1" dirty="0" smtClean="0">
                <a:solidFill>
                  <a:schemeClr val="tx1"/>
                </a:solidFill>
              </a:rPr>
              <a:t>Kinds </a:t>
            </a:r>
            <a:r>
              <a:rPr lang="en-US" sz="3800" b="1" dirty="0">
                <a:solidFill>
                  <a:schemeClr val="tx1"/>
                </a:solidFill>
              </a:rPr>
              <a:t>of media</a:t>
            </a:r>
            <a:endParaRPr lang="ru-RU" sz="3800" dirty="0">
              <a:solidFill>
                <a:schemeClr val="tx1"/>
              </a:solidFill>
            </a:endParaRPr>
          </a:p>
          <a:p>
            <a:pPr algn="l"/>
            <a:r>
              <a:rPr lang="en-US" sz="3500" b="1" dirty="0">
                <a:solidFill>
                  <a:schemeClr val="tx1"/>
                </a:solidFill>
              </a:rPr>
              <a:t>P</a:t>
            </a:r>
            <a:r>
              <a:rPr lang="en-US" sz="3500" b="1" dirty="0" smtClean="0">
                <a:solidFill>
                  <a:schemeClr val="tx1"/>
                </a:solidFill>
              </a:rPr>
              <a:t>rinted - </a:t>
            </a:r>
            <a:r>
              <a:rPr lang="en-US" sz="3500" dirty="0" smtClean="0">
                <a:solidFill>
                  <a:schemeClr val="tx1"/>
                </a:solidFill>
              </a:rPr>
              <a:t>newspapers</a:t>
            </a:r>
            <a:r>
              <a:rPr lang="en-US" sz="3500" dirty="0">
                <a:solidFill>
                  <a:schemeClr val="tx1"/>
                </a:solidFill>
              </a:rPr>
              <a:t>, magazines, books, pamphlets, catalogues, circulars, </a:t>
            </a:r>
            <a:r>
              <a:rPr lang="en-US" sz="3500" dirty="0" err="1" smtClean="0">
                <a:solidFill>
                  <a:schemeClr val="tx1"/>
                </a:solidFill>
              </a:rPr>
              <a:t>brochuresand</a:t>
            </a:r>
            <a:r>
              <a:rPr lang="en-US" sz="3500" dirty="0" smtClean="0">
                <a:solidFill>
                  <a:schemeClr val="tx1"/>
                </a:solidFill>
              </a:rPr>
              <a:t>… </a:t>
            </a:r>
          </a:p>
          <a:p>
            <a:pPr algn="ctr"/>
            <a:endParaRPr lang="en-US" sz="3500" b="1" dirty="0" smtClean="0">
              <a:solidFill>
                <a:schemeClr val="tx1"/>
              </a:solidFill>
            </a:endParaRPr>
          </a:p>
          <a:p>
            <a:pPr algn="l"/>
            <a:r>
              <a:rPr lang="en-US" sz="3500" b="1" dirty="0" smtClean="0">
                <a:solidFill>
                  <a:schemeClr val="tx1"/>
                </a:solidFill>
              </a:rPr>
              <a:t>Electronic - </a:t>
            </a:r>
            <a:r>
              <a:rPr lang="en-US" sz="3500" dirty="0">
                <a:solidFill>
                  <a:schemeClr val="tx1"/>
                </a:solidFill>
              </a:rPr>
              <a:t>radio, television, films of all kinds, records, </a:t>
            </a:r>
            <a:r>
              <a:rPr lang="en-US" sz="3500" dirty="0" smtClean="0">
                <a:solidFill>
                  <a:schemeClr val="tx1"/>
                </a:solidFill>
              </a:rPr>
              <a:t>tapes…</a:t>
            </a:r>
            <a:endParaRPr lang="ru-RU" sz="35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/>
              <a:t>Invention of TV</a:t>
            </a: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686800" cy="5257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	</a:t>
            </a:r>
            <a:r>
              <a:rPr lang="en-US" sz="3500" b="1" dirty="0" smtClean="0"/>
              <a:t>Television</a:t>
            </a:r>
            <a:r>
              <a:rPr lang="en-US" sz="3500" b="1" dirty="0"/>
              <a:t>, arguably the most important invention of the twentieth </a:t>
            </a:r>
            <a:r>
              <a:rPr lang="en-US" sz="3500" b="1" dirty="0" smtClean="0"/>
              <a:t>century</a:t>
            </a:r>
            <a:endParaRPr lang="en-US" b="1" dirty="0" smtClean="0"/>
          </a:p>
          <a:p>
            <a:pPr algn="ctr">
              <a:buNone/>
            </a:pPr>
            <a:endParaRPr lang="en-US" b="1" dirty="0" smtClean="0"/>
          </a:p>
          <a:p>
            <a:r>
              <a:rPr lang="en-US" dirty="0" smtClean="0"/>
              <a:t>	But it may be misused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472518" cy="5483245"/>
          </a:xfrm>
        </p:spPr>
        <p:txBody>
          <a:bodyPr/>
          <a:lstStyle/>
          <a:p>
            <a:r>
              <a:rPr lang="en-US" dirty="0" smtClean="0"/>
              <a:t>1875 idea of a machine broadcasting sound and vision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1926 John Baird produced the 1-st TV set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1936 the first regular TV </a:t>
            </a:r>
            <a:r>
              <a:rPr lang="en-US" dirty="0" err="1" smtClean="0"/>
              <a:t>programme</a:t>
            </a:r>
            <a:r>
              <a:rPr lang="en-US" dirty="0" smtClean="0"/>
              <a:t> “Here’s Looking at You”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TV boom in USA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major developments: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err="1" smtClean="0"/>
              <a:t>Satelite</a:t>
            </a:r>
            <a:r>
              <a:rPr lang="en-US" dirty="0" smtClean="0"/>
              <a:t> TV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Cable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HDTV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TV in Britain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1932 BBC</a:t>
            </a:r>
          </a:p>
          <a:p>
            <a:r>
              <a:rPr lang="en-US" dirty="0" smtClean="0"/>
              <a:t>1955 ITV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1956 BBC1 (news, information </a:t>
            </a:r>
            <a:r>
              <a:rPr lang="en-US" dirty="0" err="1" smtClean="0"/>
              <a:t>programmes</a:t>
            </a:r>
            <a:r>
              <a:rPr lang="en-US" dirty="0" smtClean="0"/>
              <a:t>, documentaries, plays)  BBC2 (drama, arts, sports </a:t>
            </a:r>
            <a:r>
              <a:rPr lang="en-US" dirty="0" err="1" smtClean="0"/>
              <a:t>programmes</a:t>
            </a:r>
            <a:r>
              <a:rPr lang="en-US" dirty="0" smtClean="0"/>
              <a:t>)</a:t>
            </a:r>
          </a:p>
          <a:p>
            <a:r>
              <a:rPr lang="en-US" dirty="0" smtClean="0"/>
              <a:t>1962 Channel 4</a:t>
            </a:r>
          </a:p>
          <a:p>
            <a:r>
              <a:rPr lang="en-US" dirty="0" smtClean="0"/>
              <a:t>1989 Sky Television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TV in USA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1954 color transmissions</a:t>
            </a:r>
          </a:p>
          <a:p>
            <a:endParaRPr lang="en-US" dirty="0" smtClean="0"/>
          </a:p>
          <a:p>
            <a:r>
              <a:rPr lang="en-US" dirty="0" smtClean="0"/>
              <a:t>Columbia Broadcasting System</a:t>
            </a:r>
          </a:p>
          <a:p>
            <a:r>
              <a:rPr lang="en-US" dirty="0" smtClean="0"/>
              <a:t>National Broadcasting Company</a:t>
            </a:r>
          </a:p>
          <a:p>
            <a:r>
              <a:rPr lang="en-US" dirty="0" smtClean="0"/>
              <a:t>American Broadcasting Company</a:t>
            </a:r>
          </a:p>
          <a:p>
            <a:r>
              <a:rPr lang="en-US" dirty="0" smtClean="0"/>
              <a:t>Fox Broadcasting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/>
              <a:t>Influence on </a:t>
            </a:r>
            <a:r>
              <a:rPr lang="en-US" b="1" smtClean="0"/>
              <a:t>children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50435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i="1" dirty="0" err="1" smtClean="0">
                <a:latin typeface="Arial" pitchFamily="34" charset="0"/>
                <a:cs typeface="Arial" pitchFamily="34" charset="0"/>
              </a:rPr>
              <a:t>absorbe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ideas about </a:t>
            </a:r>
          </a:p>
          <a:p>
            <a:pPr>
              <a:buNone/>
            </a:pPr>
            <a:r>
              <a:rPr lang="en-US" b="1" i="1" dirty="0" err="1" smtClean="0">
                <a:latin typeface="Arial" pitchFamily="34" charset="0"/>
                <a:cs typeface="Arial" pitchFamily="34" charset="0"/>
              </a:rPr>
              <a:t>behaviour</a:t>
            </a:r>
            <a:r>
              <a:rPr lang="en-US" b="1" i="1" dirty="0" smtClean="0">
                <a:latin typeface="Arial" pitchFamily="34" charset="0"/>
                <a:cs typeface="Arial" pitchFamily="34" charset="0"/>
              </a:rPr>
              <a:t>, </a:t>
            </a:r>
          </a:p>
          <a:p>
            <a:pPr>
              <a:buNone/>
            </a:pPr>
            <a:r>
              <a:rPr lang="en-US" b="1" i="1" dirty="0" smtClean="0">
                <a:latin typeface="Arial" pitchFamily="34" charset="0"/>
                <a:cs typeface="Arial" pitchFamily="34" charset="0"/>
              </a:rPr>
              <a:t>about right and wrong, </a:t>
            </a:r>
          </a:p>
          <a:p>
            <a:pPr>
              <a:buNone/>
            </a:pPr>
            <a:r>
              <a:rPr lang="en-US" b="1" i="1" dirty="0" smtClean="0">
                <a:latin typeface="Arial" pitchFamily="34" charset="0"/>
                <a:cs typeface="Arial" pitchFamily="34" charset="0"/>
              </a:rPr>
              <a:t>good and bad, </a:t>
            </a:r>
          </a:p>
          <a:p>
            <a:pPr>
              <a:buNone/>
            </a:pPr>
            <a:r>
              <a:rPr lang="en-US" b="1" i="1" dirty="0" smtClean="0">
                <a:latin typeface="Arial" pitchFamily="34" charset="0"/>
                <a:cs typeface="Arial" pitchFamily="34" charset="0"/>
              </a:rPr>
              <a:t>the permissible and the forbidden. </a:t>
            </a:r>
          </a:p>
          <a:p>
            <a:pPr>
              <a:buNone/>
            </a:pPr>
            <a:endParaRPr lang="en-US" i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These ideas were presented to you — and still </a:t>
            </a:r>
          </a:p>
          <a:p>
            <a:pPr>
              <a:buNone/>
            </a:pP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are — directly and indirectly with </a:t>
            </a:r>
          </a:p>
          <a:p>
            <a:pPr>
              <a:buNone/>
            </a:pP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the entertainment, advertising, and information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. 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858312" cy="6572296"/>
          </a:xfrm>
        </p:spPr>
        <p:txBody>
          <a:bodyPr>
            <a:noAutofit/>
          </a:bodyPr>
          <a:lstStyle/>
          <a:p>
            <a:r>
              <a:rPr lang="en-US" sz="2800" b="1" smtClean="0"/>
              <a:t>Violence</a:t>
            </a:r>
            <a:endParaRPr lang="ru-RU" sz="2800" smtClean="0"/>
          </a:p>
          <a:p>
            <a:pPr>
              <a:buNone/>
            </a:pPr>
            <a:r>
              <a:rPr lang="en-US" sz="2800" smtClean="0"/>
              <a:t>TV violence sometimes begs for imitation because </a:t>
            </a:r>
          </a:p>
          <a:p>
            <a:pPr>
              <a:buNone/>
            </a:pPr>
            <a:r>
              <a:rPr lang="en-US" sz="2800" smtClean="0"/>
              <a:t>violence is often promoted as a fun and effective way </a:t>
            </a:r>
          </a:p>
          <a:p>
            <a:pPr>
              <a:buNone/>
            </a:pPr>
            <a:r>
              <a:rPr lang="en-US" sz="2800" smtClean="0"/>
              <a:t>to get what you want.</a:t>
            </a:r>
          </a:p>
          <a:p>
            <a:pPr>
              <a:buNone/>
            </a:pPr>
            <a:endParaRPr lang="ru-RU" sz="2800" smtClean="0"/>
          </a:p>
          <a:p>
            <a:r>
              <a:rPr lang="en-US" sz="2800" b="1" smtClean="0"/>
              <a:t>Risky Behaviors</a:t>
            </a:r>
            <a:endParaRPr lang="ru-RU" sz="2800" smtClean="0"/>
          </a:p>
          <a:p>
            <a:pPr>
              <a:buNone/>
            </a:pPr>
            <a:r>
              <a:rPr lang="en-US" sz="2800" smtClean="0"/>
              <a:t>TV is full of programs and commercials that depict </a:t>
            </a:r>
          </a:p>
          <a:p>
            <a:pPr>
              <a:buNone/>
            </a:pPr>
            <a:r>
              <a:rPr lang="en-US" sz="2800" smtClean="0"/>
              <a:t>risky behaviors such as sex and substance abuse as </a:t>
            </a:r>
          </a:p>
          <a:p>
            <a:pPr>
              <a:buNone/>
            </a:pPr>
            <a:r>
              <a:rPr lang="en-US" sz="2800" smtClean="0"/>
              <a:t>cool, fun, and exciting. And often, there's no </a:t>
            </a:r>
          </a:p>
          <a:p>
            <a:pPr>
              <a:buNone/>
            </a:pPr>
            <a:r>
              <a:rPr lang="en-US" sz="2800" smtClean="0"/>
              <a:t>discussion about the consequences of drinking </a:t>
            </a:r>
          </a:p>
          <a:p>
            <a:pPr>
              <a:buNone/>
            </a:pPr>
            <a:r>
              <a:rPr lang="en-US" sz="2800" smtClean="0"/>
              <a:t>alcohol, doing drugs, smoking cigarettes, and having </a:t>
            </a:r>
          </a:p>
          <a:p>
            <a:pPr>
              <a:buNone/>
            </a:pPr>
            <a:r>
              <a:rPr lang="en-US" sz="2800" smtClean="0"/>
              <a:t>premarital sex.</a:t>
            </a:r>
          </a:p>
          <a:p>
            <a:pPr>
              <a:buNone/>
            </a:pPr>
            <a:endParaRPr lang="ru-RU" sz="2800" smtClean="0"/>
          </a:p>
          <a:p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535</Words>
  <Application>Microsoft Office PowerPoint</Application>
  <PresentationFormat>Экран (4:3)</PresentationFormat>
  <Paragraphs>112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Техническая</vt:lpstr>
      <vt:lpstr>Слайд 1</vt:lpstr>
      <vt:lpstr>Слайд 2</vt:lpstr>
      <vt:lpstr>Invention of TV </vt:lpstr>
      <vt:lpstr>Слайд 4</vt:lpstr>
      <vt:lpstr>Four major developments:</vt:lpstr>
      <vt:lpstr>TV in Britain</vt:lpstr>
      <vt:lpstr>TV in USA</vt:lpstr>
      <vt:lpstr>Influence on children</vt:lpstr>
      <vt:lpstr>Слайд 9</vt:lpstr>
      <vt:lpstr>Слайд 10</vt:lpstr>
      <vt:lpstr>A National Disease? </vt:lpstr>
      <vt:lpstr>Teaching Your Child Good TV Habbits</vt:lpstr>
      <vt:lpstr>The impact of the TV is very strong.  It changes our language, stimulates our emotions, informs our intellect influences our ideas, values, and attitudes.  </vt:lpstr>
      <vt:lpstr>Список використаних джерел: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GROWING UP WITH THE MASS MEDIA  TV IN OUR LIFE </dc:title>
  <dc:creator>Sad Happy</dc:creator>
  <cp:lastModifiedBy>VIKI</cp:lastModifiedBy>
  <cp:revision>29</cp:revision>
  <dcterms:created xsi:type="dcterms:W3CDTF">2010-05-20T20:36:13Z</dcterms:created>
  <dcterms:modified xsi:type="dcterms:W3CDTF">2016-01-30T09:09:13Z</dcterms:modified>
</cp:coreProperties>
</file>