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6" r:id="rId9"/>
    <p:sldId id="263" r:id="rId10"/>
    <p:sldId id="264" r:id="rId11"/>
    <p:sldId id="265"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286" autoAdjust="0"/>
    <p:restoredTop sz="94660"/>
  </p:normalViewPr>
  <p:slideViewPr>
    <p:cSldViewPr>
      <p:cViewPr varScale="1">
        <p:scale>
          <a:sx n="72" d="100"/>
          <a:sy n="72" d="100"/>
        </p:scale>
        <p:origin x="-115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Дата 3"/>
          <p:cNvSpPr>
            <a:spLocks noGrp="1"/>
          </p:cNvSpPr>
          <p:nvPr>
            <p:ph type="dt" sz="half" idx="10"/>
          </p:nvPr>
        </p:nvSpPr>
        <p:spPr/>
        <p:txBody>
          <a:body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p>
            <a:fld id="{487D0418-0B9D-4D4F-82A2-964DA8192CB0}"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p>
            <a:fld id="{487D0418-0B9D-4D4F-82A2-964DA8192CB0}" type="datetimeFigureOut">
              <a:rPr lang="en-US" smtClean="0"/>
              <a:pPr/>
              <a:t>1/30/2016</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
          <p:cNvSpPr>
            <a:spLocks noGrp="1"/>
          </p:cNvSpPr>
          <p:nvPr>
            <p:ph type="dt" sz="half" idx="10"/>
          </p:nvPr>
        </p:nvSpPr>
        <p:spPr/>
        <p:txBody>
          <a:bodyPr/>
          <a:lstStyle/>
          <a:p>
            <a:fld id="{487D0418-0B9D-4D4F-82A2-964DA8192CB0}" type="datetimeFigureOut">
              <a:rPr lang="en-US" smtClean="0"/>
              <a:pPr/>
              <a:t>1/30/2016</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87D0418-0B9D-4D4F-82A2-964DA8192CB0}" type="datetimeFigureOut">
              <a:rPr lang="en-US" smtClean="0"/>
              <a:pPr/>
              <a:t>1/30/2016</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87D0418-0B9D-4D4F-82A2-964DA8192CB0}"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87D0418-0B9D-4D4F-82A2-964DA8192CB0}" type="datetimeFigureOut">
              <a:rPr lang="en-US" smtClean="0"/>
              <a:pPr/>
              <a:t>1/30/2016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8E41BE3-EDE4-4C51-A7B3-9CCC6ABCD6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7D0418-0B9D-4D4F-82A2-964DA8192CB0}" type="datetimeFigureOut">
              <a:rPr lang="en-US" smtClean="0"/>
              <a:pPr/>
              <a:t>1/30/2016</a:t>
            </a:fld>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E41BE3-EDE4-4C51-A7B3-9CCC6ABCD6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ideo" Target="file:///C:\Users\VIKI\Desktop\&#1062;&#1080;&#1092;&#1088;&#1086;&#1074;&#1110;%20&#1090;&#1077;&#1093;&#1085;&#1086;&#1083;&#1086;&#1075;&#1110;&#1111;\what%20is%20mass%20media%20doing%20with%20us.mp4"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rong-chang.com/" TargetMode="External"/><Relationship Id="rId2" Type="http://schemas.openxmlformats.org/officeDocument/2006/relationships/hyperlink" Target="http://learnenglish.britishcouncil.org/" TargetMode="External"/><Relationship Id="rId1" Type="http://schemas.openxmlformats.org/officeDocument/2006/relationships/slideLayout" Target="../slideLayouts/slideLayout2.xml"/><Relationship Id="rId4" Type="http://schemas.openxmlformats.org/officeDocument/2006/relationships/hyperlink" Target="https://en.wikipedia.org/wiki/Mass_medi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ites.psu.edu/jennyabramsfye/wp-content/uploads/sites/28636/2015/07/massmedia.png"/>
          <p:cNvPicPr>
            <a:picLocks noChangeAspect="1" noChangeArrowheads="1"/>
          </p:cNvPicPr>
          <p:nvPr/>
        </p:nvPicPr>
        <p:blipFill>
          <a:blip r:embed="rId2"/>
          <a:srcRect/>
          <a:stretch>
            <a:fillRect/>
          </a:stretch>
        </p:blipFill>
        <p:spPr bwMode="auto">
          <a:xfrm>
            <a:off x="0" y="1"/>
            <a:ext cx="9143999" cy="3810000"/>
          </a:xfrm>
          <a:prstGeom prst="rect">
            <a:avLst/>
          </a:prstGeom>
          <a:noFill/>
        </p:spPr>
      </p:pic>
      <p:sp>
        <p:nvSpPr>
          <p:cNvPr id="4" name="Подзаголовок 3"/>
          <p:cNvSpPr>
            <a:spLocks noGrp="1"/>
          </p:cNvSpPr>
          <p:nvPr>
            <p:ph type="subTitle" idx="1"/>
          </p:nvPr>
        </p:nvSpPr>
        <p:spPr>
          <a:xfrm>
            <a:off x="2133600" y="4495800"/>
            <a:ext cx="6705600" cy="1981200"/>
          </a:xfrm>
        </p:spPr>
        <p:txBody>
          <a:bodyPr/>
          <a:lstStyle/>
          <a:p>
            <a:r>
              <a:rPr lang="uk-UA" dirty="0" smtClean="0"/>
              <a:t>Вчитель іноземної мови Бистра В.В.</a:t>
            </a:r>
          </a:p>
          <a:p>
            <a:r>
              <a:rPr lang="uk-UA" dirty="0" smtClean="0"/>
              <a:t>Хутірська ЗОШ </a:t>
            </a:r>
            <a:r>
              <a:rPr lang="en-US" dirty="0" smtClean="0"/>
              <a:t>I-III</a:t>
            </a:r>
            <a:r>
              <a:rPr lang="ru-RU" dirty="0" smtClean="0"/>
              <a:t> </a:t>
            </a:r>
            <a:r>
              <a:rPr lang="uk-UA" dirty="0" smtClean="0"/>
              <a:t>ступенів</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oxavyfy.jpg"/>
          <p:cNvPicPr>
            <a:picLocks noGrp="1" noChangeAspect="1"/>
          </p:cNvPicPr>
          <p:nvPr>
            <p:ph idx="1"/>
          </p:nvPr>
        </p:nvPicPr>
        <p:blipFill>
          <a:blip r:embed="rId2"/>
          <a:stretch>
            <a:fillRect/>
          </a:stretch>
        </p:blipFill>
        <p:spPr>
          <a:xfrm>
            <a:off x="1" y="0"/>
            <a:ext cx="9144000" cy="68580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role-of-media-3-728.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92D050"/>
                </a:solidFill>
              </a:rPr>
              <a:t>What is mass media doing with us?</a:t>
            </a:r>
            <a:endParaRPr lang="en-US" b="1" dirty="0">
              <a:solidFill>
                <a:srgbClr val="92D050"/>
              </a:solidFill>
            </a:endParaRPr>
          </a:p>
        </p:txBody>
      </p:sp>
      <p:pic>
        <p:nvPicPr>
          <p:cNvPr id="6" name="what is mass media doing with us.mp4">
            <a:hlinkClick r:id="" action="ppaction://media"/>
          </p:cNvPr>
          <p:cNvPicPr>
            <a:picLocks noGrp="1" noRot="1" noChangeAspect="1"/>
          </p:cNvPicPr>
          <p:nvPr>
            <p:ph idx="1"/>
            <a:videoFile r:link="rId1"/>
          </p:nvPr>
        </p:nvPicPr>
        <p:blipFill>
          <a:blip r:embed="rId3"/>
          <a:stretch>
            <a:fillRect/>
          </a:stretch>
        </p:blipFill>
        <p:spPr>
          <a:xfrm>
            <a:off x="3048000" y="2719388"/>
            <a:ext cx="3048000" cy="228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25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Список використаних джерел:</a:t>
            </a:r>
            <a:endParaRPr lang="en-US" dirty="0"/>
          </a:p>
        </p:txBody>
      </p:sp>
      <p:sp>
        <p:nvSpPr>
          <p:cNvPr id="3" name="Содержимое 2"/>
          <p:cNvSpPr>
            <a:spLocks noGrp="1"/>
          </p:cNvSpPr>
          <p:nvPr>
            <p:ph idx="1"/>
          </p:nvPr>
        </p:nvSpPr>
        <p:spPr/>
        <p:txBody>
          <a:bodyPr>
            <a:normAutofit fontScale="92500"/>
          </a:bodyPr>
          <a:lstStyle/>
          <a:p>
            <a:pPr>
              <a:buNone/>
            </a:pPr>
            <a:r>
              <a:rPr lang="uk-UA" dirty="0" smtClean="0"/>
              <a:t>                          Література</a:t>
            </a:r>
            <a:r>
              <a:rPr lang="en-US" dirty="0" smtClean="0"/>
              <a:t>:</a:t>
            </a:r>
          </a:p>
          <a:p>
            <a:r>
              <a:rPr lang="ru-RU" dirty="0" smtClean="0">
                <a:hlinkClick r:id="rId2"/>
              </a:rPr>
              <a:t>http://learnenglish.britishcouncil.org</a:t>
            </a:r>
            <a:endParaRPr lang="ru-RU" dirty="0" smtClean="0"/>
          </a:p>
          <a:p>
            <a:r>
              <a:rPr lang="ru-RU" dirty="0" smtClean="0">
                <a:hlinkClick r:id="rId3"/>
              </a:rPr>
              <a:t>http://www.rong-chang.com</a:t>
            </a:r>
            <a:endParaRPr lang="ru-RU" dirty="0" smtClean="0"/>
          </a:p>
          <a:p>
            <a:r>
              <a:rPr lang="en-US" dirty="0" smtClean="0">
                <a:hlinkClick r:id="rId4"/>
              </a:rPr>
              <a:t>https://en.wikipedia.org/wiki/Mass_media</a:t>
            </a:r>
            <a:endParaRPr lang="uk-UA" dirty="0" smtClean="0"/>
          </a:p>
          <a:p>
            <a:r>
              <a:rPr lang="en-US" dirty="0" smtClean="0"/>
              <a:t>http://www.native-english.ru/topics/mass-media</a:t>
            </a:r>
          </a:p>
          <a:p>
            <a:r>
              <a:rPr lang="uk-UA" dirty="0" smtClean="0"/>
              <a:t> </a:t>
            </a:r>
            <a:r>
              <a:rPr lang="uk-UA" dirty="0" err="1" smtClean="0"/>
              <a:t>Гужва</a:t>
            </a:r>
            <a:r>
              <a:rPr lang="uk-UA" dirty="0" smtClean="0"/>
              <a:t> Т.М. Англійська мова</a:t>
            </a:r>
            <a:r>
              <a:rPr lang="en-US" dirty="0" smtClean="0"/>
              <a:t>:</a:t>
            </a:r>
            <a:r>
              <a:rPr lang="ru-RU" dirty="0" smtClean="0"/>
              <a:t> </a:t>
            </a:r>
            <a:r>
              <a:rPr lang="ru-RU" dirty="0" err="1" smtClean="0"/>
              <a:t>Розмовн</a:t>
            </a:r>
            <a:r>
              <a:rPr lang="uk-UA" dirty="0" smtClean="0"/>
              <a:t>і теми</a:t>
            </a:r>
            <a:r>
              <a:rPr lang="en-US" dirty="0" smtClean="0"/>
              <a:t>:</a:t>
            </a:r>
            <a:r>
              <a:rPr lang="uk-UA" dirty="0" smtClean="0"/>
              <a:t> </a:t>
            </a:r>
            <a:r>
              <a:rPr lang="uk-UA" dirty="0" err="1" smtClean="0"/>
              <a:t>Навч.посіб</a:t>
            </a:r>
            <a:r>
              <a:rPr lang="uk-UA" dirty="0" smtClean="0"/>
              <a:t>. для ліцеїв,гімназій та коледжів</a:t>
            </a:r>
            <a:r>
              <a:rPr lang="en-US" dirty="0" smtClean="0"/>
              <a:t>.- </a:t>
            </a:r>
            <a:r>
              <a:rPr lang="uk-UA" dirty="0" smtClean="0"/>
              <a:t>Харків</a:t>
            </a:r>
            <a:r>
              <a:rPr lang="en-US" dirty="0" smtClean="0"/>
              <a:t>:</a:t>
            </a:r>
            <a:r>
              <a:rPr lang="ru-RU" dirty="0" smtClean="0"/>
              <a:t> </a:t>
            </a:r>
            <a:r>
              <a:rPr lang="ru-RU" dirty="0" err="1" smtClean="0"/>
              <a:t>Фоліо</a:t>
            </a:r>
            <a:r>
              <a:rPr lang="ru-RU" dirty="0" smtClean="0"/>
              <a:t>, 2006.-414с.</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rPr>
              <a:t>Word list</a:t>
            </a:r>
            <a:endParaRPr lang="en-US" b="1" dirty="0">
              <a:solidFill>
                <a:srgbClr val="FF0000"/>
              </a:solidFill>
            </a:endParaRPr>
          </a:p>
        </p:txBody>
      </p:sp>
      <p:sp>
        <p:nvSpPr>
          <p:cNvPr id="3" name="Содержимое 2"/>
          <p:cNvSpPr>
            <a:spLocks noGrp="1"/>
          </p:cNvSpPr>
          <p:nvPr>
            <p:ph idx="1"/>
          </p:nvPr>
        </p:nvSpPr>
        <p:spPr/>
        <p:txBody>
          <a:bodyPr/>
          <a:lstStyle/>
          <a:p>
            <a:r>
              <a:rPr lang="en-US" dirty="0" smtClean="0"/>
              <a:t>Mass media (mass communications)</a:t>
            </a:r>
          </a:p>
          <a:p>
            <a:r>
              <a:rPr lang="en-US" dirty="0"/>
              <a:t> </a:t>
            </a:r>
            <a:r>
              <a:rPr lang="en-US" dirty="0" smtClean="0"/>
              <a:t>periodical </a:t>
            </a:r>
          </a:p>
          <a:p>
            <a:r>
              <a:rPr lang="en-US" dirty="0" smtClean="0"/>
              <a:t>edition</a:t>
            </a:r>
          </a:p>
          <a:p>
            <a:r>
              <a:rPr lang="en-US" dirty="0" smtClean="0"/>
              <a:t>circulation</a:t>
            </a:r>
          </a:p>
          <a:p>
            <a:r>
              <a:rPr lang="en-US" dirty="0"/>
              <a:t>t</a:t>
            </a:r>
            <a:r>
              <a:rPr lang="en-US" dirty="0" smtClean="0"/>
              <a:t>o come on sale</a:t>
            </a:r>
          </a:p>
          <a:p>
            <a:r>
              <a:rPr lang="en-US" dirty="0" smtClean="0"/>
              <a:t>to subscribe to (for)</a:t>
            </a:r>
          </a:p>
          <a:p>
            <a:r>
              <a:rPr lang="en-US" dirty="0"/>
              <a:t>t</a:t>
            </a:r>
            <a:r>
              <a:rPr lang="en-US" dirty="0" smtClean="0"/>
              <a:t>o </a:t>
            </a:r>
            <a:r>
              <a:rPr lang="en-US" dirty="0" err="1" smtClean="0"/>
              <a:t>extand</a:t>
            </a:r>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solidFill>
                  <a:srgbClr val="FF0000"/>
                </a:solidFill>
              </a:rPr>
              <a:t>The names of the main mass media organizations</a:t>
            </a:r>
            <a:endParaRPr lang="en-US" b="1" dirty="0">
              <a:solidFill>
                <a:srgbClr val="FF0000"/>
              </a:solidFill>
            </a:endParaRPr>
          </a:p>
        </p:txBody>
      </p:sp>
      <p:sp>
        <p:nvSpPr>
          <p:cNvPr id="3" name="Содержимое 2"/>
          <p:cNvSpPr>
            <a:spLocks noGrp="1"/>
          </p:cNvSpPr>
          <p:nvPr>
            <p:ph idx="1"/>
          </p:nvPr>
        </p:nvSpPr>
        <p:spPr/>
        <p:txBody>
          <a:bodyPr>
            <a:normAutofit lnSpcReduction="10000"/>
          </a:bodyPr>
          <a:lstStyle/>
          <a:p>
            <a:pPr>
              <a:buNone/>
            </a:pPr>
            <a:r>
              <a:rPr lang="uk-UA" dirty="0" smtClean="0"/>
              <a:t>- </a:t>
            </a:r>
            <a:r>
              <a:rPr lang="en-US" dirty="0" smtClean="0"/>
              <a:t>International Telecommunication  Union (ITU)-</a:t>
            </a:r>
            <a:r>
              <a:rPr lang="uk-UA" dirty="0" smtClean="0"/>
              <a:t> </a:t>
            </a:r>
          </a:p>
          <a:p>
            <a:pPr>
              <a:buNone/>
            </a:pPr>
            <a:r>
              <a:rPr lang="uk-UA" dirty="0" smtClean="0"/>
              <a:t>Міжнародна організація радіомовлення і телебачення</a:t>
            </a:r>
          </a:p>
          <a:p>
            <a:pPr>
              <a:buNone/>
            </a:pPr>
            <a:r>
              <a:rPr lang="uk-UA" dirty="0" smtClean="0"/>
              <a:t> - </a:t>
            </a:r>
            <a:r>
              <a:rPr lang="en-US" dirty="0" smtClean="0"/>
              <a:t>Ukrainian National Information Agency- </a:t>
            </a:r>
            <a:r>
              <a:rPr lang="uk-UA" dirty="0" smtClean="0"/>
              <a:t>Українська національна інформаційна агенція Укрінформ</a:t>
            </a:r>
          </a:p>
          <a:p>
            <a:pPr>
              <a:buNone/>
            </a:pPr>
            <a:r>
              <a:rPr lang="uk-UA" dirty="0" smtClean="0"/>
              <a:t>- </a:t>
            </a:r>
            <a:r>
              <a:rPr lang="en-US" dirty="0" smtClean="0"/>
              <a:t>Ukrainian Independent Information Agency “</a:t>
            </a:r>
            <a:r>
              <a:rPr lang="en-US" dirty="0" err="1" smtClean="0"/>
              <a:t>Respublika</a:t>
            </a:r>
            <a:r>
              <a:rPr lang="en-US" dirty="0" smtClean="0"/>
              <a:t>”</a:t>
            </a:r>
            <a:r>
              <a:rPr lang="uk-UA" dirty="0" smtClean="0"/>
              <a:t>- Українська незалежна інформація новин (УНІАН)</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VIKI\Desktop\Новая папка\the-mass-media-2-638.jpg"/>
          <p:cNvPicPr>
            <a:picLocks noGrp="1" noChangeAspect="1" noChangeArrowheads="1"/>
          </p:cNvPicPr>
          <p:nvPr>
            <p:ph idx="1"/>
          </p:nvPr>
        </p:nvPicPr>
        <p:blipFill>
          <a:blip r:embed="rId2"/>
          <a:srcRect/>
          <a:stretch>
            <a:fillRect/>
          </a:stretch>
        </p:blipFill>
        <p:spPr bwMode="auto">
          <a:xfrm>
            <a:off x="0" y="0"/>
            <a:ext cx="9144000" cy="689529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81000"/>
            <a:ext cx="8458200" cy="6324600"/>
          </a:xfrm>
        </p:spPr>
        <p:txBody>
          <a:bodyPr>
            <a:normAutofit/>
          </a:bodyPr>
          <a:lstStyle/>
          <a:p>
            <a:pPr fontAlgn="base">
              <a:buNone/>
            </a:pPr>
            <a:r>
              <a:rPr lang="en-US" sz="2800" b="1" dirty="0" smtClean="0">
                <a:solidFill>
                  <a:schemeClr val="accent2">
                    <a:lumMod val="75000"/>
                  </a:schemeClr>
                </a:solidFill>
              </a:rPr>
              <a:t>    Mass </a:t>
            </a:r>
            <a:r>
              <a:rPr lang="en-US" sz="2800" b="1" dirty="0">
                <a:solidFill>
                  <a:schemeClr val="accent2">
                    <a:lumMod val="75000"/>
                  </a:schemeClr>
                </a:solidFill>
              </a:rPr>
              <a:t>media (that is, the press, the radio </a:t>
            </a:r>
            <a:r>
              <a:rPr lang="en-US" sz="2800" b="1" dirty="0" smtClean="0">
                <a:solidFill>
                  <a:schemeClr val="accent2">
                    <a:lumMod val="75000"/>
                  </a:schemeClr>
                </a:solidFill>
              </a:rPr>
              <a:t>and television</a:t>
            </a:r>
            <a:r>
              <a:rPr lang="en-US" sz="2800" b="1" dirty="0">
                <a:solidFill>
                  <a:schemeClr val="accent2">
                    <a:lumMod val="75000"/>
                  </a:schemeClr>
                </a:solidFill>
              </a:rPr>
              <a:t>) play an important role in the life of society. They inform, educate and entertain people. They also influence the way people look at the world and make them change their </a:t>
            </a:r>
            <a:r>
              <a:rPr lang="en-US" sz="2800" b="1" dirty="0" smtClean="0">
                <a:solidFill>
                  <a:schemeClr val="accent2">
                    <a:lumMod val="75000"/>
                  </a:schemeClr>
                </a:solidFill>
              </a:rPr>
              <a:t>views. Millions </a:t>
            </a:r>
            <a:r>
              <a:rPr lang="en-US" sz="2800" b="1" dirty="0">
                <a:solidFill>
                  <a:schemeClr val="accent2">
                    <a:lumMod val="75000"/>
                  </a:schemeClr>
                </a:solidFill>
              </a:rPr>
              <a:t>of people in their spare time watch TV and read </a:t>
            </a:r>
            <a:r>
              <a:rPr lang="en-US" sz="2800" b="1" dirty="0" smtClean="0">
                <a:solidFill>
                  <a:schemeClr val="accent2">
                    <a:lumMod val="75000"/>
                  </a:schemeClr>
                </a:solidFill>
              </a:rPr>
              <a:t>newspapers.  </a:t>
            </a:r>
          </a:p>
          <a:p>
            <a:pPr fontAlgn="base">
              <a:buNone/>
            </a:pPr>
            <a:endParaRPr lang="en-US" dirty="0"/>
          </a:p>
          <a:p>
            <a:pPr>
              <a:buNone/>
            </a:pPr>
            <a:endParaRPr lang="en-US" dirty="0"/>
          </a:p>
        </p:txBody>
      </p:sp>
      <p:pic>
        <p:nvPicPr>
          <p:cNvPr id="8" name="Рисунок 7" descr="mme_0.jpg"/>
          <p:cNvPicPr>
            <a:picLocks noChangeAspect="1"/>
          </p:cNvPicPr>
          <p:nvPr/>
        </p:nvPicPr>
        <p:blipFill>
          <a:blip r:embed="rId2"/>
          <a:stretch>
            <a:fillRect/>
          </a:stretch>
        </p:blipFill>
        <p:spPr>
          <a:xfrm>
            <a:off x="0" y="3352800"/>
            <a:ext cx="9144000" cy="35052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anim4.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g2.jpg"/>
          <p:cNvPicPr>
            <a:picLocks noGrp="1" noChangeAspect="1"/>
          </p:cNvPicPr>
          <p:nvPr>
            <p:ph idx="1"/>
          </p:nvPr>
        </p:nvPicPr>
        <p:blipFill>
          <a:blip r:embed="rId2"/>
          <a:stretch>
            <a:fillRect/>
          </a:stretch>
        </p:blipFill>
        <p:spPr>
          <a:xfrm>
            <a:off x="26756" y="0"/>
            <a:ext cx="9117244" cy="68580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mass-media-the-internet-3-638.jpg"/>
          <p:cNvPicPr>
            <a:picLocks noGrp="1" noChangeAspect="1"/>
          </p:cNvPicPr>
          <p:nvPr>
            <p:ph idx="1"/>
          </p:nvPr>
        </p:nvPicPr>
        <p:blipFill>
          <a:blip r:embed="rId2"/>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28600"/>
            <a:ext cx="8229600" cy="5897563"/>
          </a:xfrm>
        </p:spPr>
        <p:txBody>
          <a:bodyPr/>
          <a:lstStyle/>
          <a:p>
            <a:r>
              <a:rPr lang="en-US" dirty="0"/>
              <a:t> </a:t>
            </a:r>
            <a:r>
              <a:rPr lang="en-US" sz="2800" b="1" dirty="0">
                <a:solidFill>
                  <a:schemeClr val="accent2">
                    <a:lumMod val="75000"/>
                  </a:schemeClr>
                </a:solidFill>
              </a:rPr>
              <a:t>Mass media are one of the most characteristic features of modern civilization. People are united into one global community with the help of mass media. People can learn about what is happening in the world very fast using mass media</a:t>
            </a:r>
            <a:r>
              <a:rPr lang="en-US" sz="2800" b="1" dirty="0" smtClean="0">
                <a:solidFill>
                  <a:schemeClr val="accent2">
                    <a:lumMod val="75000"/>
                  </a:schemeClr>
                </a:solidFill>
              </a:rPr>
              <a:t>.</a:t>
            </a:r>
          </a:p>
          <a:p>
            <a:pPr>
              <a:buNone/>
            </a:pPr>
            <a:endParaRPr lang="en-US" sz="2800" b="1" dirty="0">
              <a:solidFill>
                <a:schemeClr val="accent2">
                  <a:lumMod val="75000"/>
                </a:schemeClr>
              </a:solidFill>
            </a:endParaRPr>
          </a:p>
        </p:txBody>
      </p:sp>
      <p:pic>
        <p:nvPicPr>
          <p:cNvPr id="4" name="Рисунок 3" descr="images (4).jpg"/>
          <p:cNvPicPr>
            <a:picLocks noChangeAspect="1"/>
          </p:cNvPicPr>
          <p:nvPr/>
        </p:nvPicPr>
        <p:blipFill>
          <a:blip r:embed="rId2"/>
          <a:stretch>
            <a:fillRect/>
          </a:stretch>
        </p:blipFill>
        <p:spPr>
          <a:xfrm>
            <a:off x="381000" y="2667000"/>
            <a:ext cx="5381885" cy="35814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197</Words>
  <Application>Microsoft Office PowerPoint</Application>
  <PresentationFormat>Экран (4:3)</PresentationFormat>
  <Paragraphs>27</Paragraphs>
  <Slides>13</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Word list</vt:lpstr>
      <vt:lpstr>The names of the main mass media organizations</vt:lpstr>
      <vt:lpstr>Слайд 4</vt:lpstr>
      <vt:lpstr>Слайд 5</vt:lpstr>
      <vt:lpstr>Слайд 6</vt:lpstr>
      <vt:lpstr>Слайд 7</vt:lpstr>
      <vt:lpstr>Слайд 8</vt:lpstr>
      <vt:lpstr>Слайд 9</vt:lpstr>
      <vt:lpstr>Слайд 10</vt:lpstr>
      <vt:lpstr>Слайд 11</vt:lpstr>
      <vt:lpstr>What is mass media doing with us?</vt:lpstr>
      <vt:lpstr>Список використаних джерел:</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MASS MEDIA</dc:title>
  <dc:creator>VIKI</dc:creator>
  <cp:lastModifiedBy>VIKI</cp:lastModifiedBy>
  <cp:revision>14</cp:revision>
  <dcterms:created xsi:type="dcterms:W3CDTF">2016-01-23T06:16:35Z</dcterms:created>
  <dcterms:modified xsi:type="dcterms:W3CDTF">2016-01-30T09:20:23Z</dcterms:modified>
</cp:coreProperties>
</file>