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56" r:id="rId3"/>
    <p:sldId id="260" r:id="rId4"/>
    <p:sldId id="264" r:id="rId5"/>
    <p:sldId id="262" r:id="rId6"/>
    <p:sldId id="261" r:id="rId7"/>
    <p:sldId id="257" r:id="rId8"/>
    <p:sldId id="258" r:id="rId9"/>
    <p:sldId id="259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F42ACF-7C14-4797-A433-3967F59587F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C7282F-7F4D-4531-8ED3-924BC2BDABA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&#1046;&#1080;&#1090;&#1090;&#1108;&#1074;&#1110;_&#1092;&#1086;&#1088;&#1084;&#1080;_&#1088;&#1086;&#1089;&#1083;&#1080;&#1085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8847" y="1484784"/>
            <a:ext cx="6257022" cy="18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Життєві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форми</a:t>
            </a:r>
            <a:r>
              <a:rPr lang="ru-RU" sz="3200" dirty="0" smtClean="0"/>
              <a:t> </a:t>
            </a:r>
            <a:r>
              <a:rPr lang="ru-RU" sz="3200" dirty="0" err="1" smtClean="0"/>
              <a:t>рослин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5445224"/>
            <a:ext cx="57961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МАТУСІВСЬКИЙ </a:t>
            </a:r>
            <a:r>
              <a:rPr lang="ru-RU" sz="1400" dirty="0">
                <a:solidFill>
                  <a:schemeClr val="bg1"/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ШПОЛЯНСЬКОЇ РАЙОННОЇ РАДИ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ЧЕРКАСЬКОЇ ОБЛАСТІ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798893"/>
            <a:ext cx="1871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Коваль Л.О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Вчитель біології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3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7"/>
            <a:ext cx="4644007" cy="29923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" y="3501008"/>
            <a:ext cx="5039987" cy="3357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73940"/>
            <a:ext cx="4615846" cy="3411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658429" cy="28532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-99392"/>
            <a:ext cx="9115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Епіфіти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рослини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поселяються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інших</a:t>
            </a:r>
            <a:r>
              <a:rPr lang="ru-RU" sz="2000" dirty="0" smtClean="0">
                <a:solidFill>
                  <a:schemeClr val="bg1"/>
                </a:solidFill>
              </a:rPr>
              <a:t> видах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використовуючи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як </a:t>
            </a:r>
            <a:r>
              <a:rPr lang="ru-RU" sz="2000" dirty="0" err="1" smtClean="0">
                <a:solidFill>
                  <a:schemeClr val="bg1"/>
                </a:solidFill>
              </a:rPr>
              <a:t>місце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поселення</a:t>
            </a:r>
            <a:r>
              <a:rPr lang="ru-RU" sz="2000" dirty="0" smtClean="0">
                <a:solidFill>
                  <a:schemeClr val="bg1"/>
                </a:solidFill>
              </a:rPr>
              <a:t>, а не як </a:t>
            </a:r>
            <a:r>
              <a:rPr lang="ru-RU" sz="2000" dirty="0" err="1" smtClean="0">
                <a:solidFill>
                  <a:schemeClr val="bg1"/>
                </a:solidFill>
              </a:rPr>
              <a:t>джерело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живлення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486"/>
            <a:ext cx="4854496" cy="29537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707886"/>
            <a:ext cx="4355976" cy="3024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67199"/>
            <a:ext cx="5436096" cy="3243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3725431"/>
            <a:ext cx="3705231" cy="31325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9141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Хамефіти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життєва</a:t>
            </a:r>
            <a:r>
              <a:rPr lang="ru-RU" sz="2000" dirty="0" smtClean="0">
                <a:solidFill>
                  <a:schemeClr val="bg1"/>
                </a:solidFill>
              </a:rPr>
              <a:t> форма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бруньки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відновлення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перебувають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невисоко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поверхні</a:t>
            </a:r>
            <a:r>
              <a:rPr lang="ru-RU" sz="2000" dirty="0" smtClean="0">
                <a:solidFill>
                  <a:schemeClr val="bg1"/>
                </a:solidFill>
              </a:rPr>
              <a:t> грунту(на 20-30 см) і </a:t>
            </a:r>
            <a:r>
              <a:rPr lang="ru-RU" sz="2000" dirty="0" err="1" smtClean="0">
                <a:solidFill>
                  <a:schemeClr val="bg1"/>
                </a:solidFill>
              </a:rPr>
              <a:t>зазвичай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узимку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захищені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сніжним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покривом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4786081" cy="29056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548"/>
            <a:ext cx="4786082" cy="3245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82" y="707886"/>
            <a:ext cx="4357918" cy="3066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82" y="3773898"/>
            <a:ext cx="4345293" cy="30841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Гемікриптофіти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життєві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брунька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поновлення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розташована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рівні</a:t>
            </a:r>
            <a:r>
              <a:rPr lang="ru-RU" sz="2000" dirty="0" smtClean="0">
                <a:solidFill>
                  <a:schemeClr val="bg1"/>
                </a:solidFill>
              </a:rPr>
              <a:t> грунту і </a:t>
            </a:r>
            <a:r>
              <a:rPr lang="ru-RU" sz="2000" dirty="0" err="1" smtClean="0">
                <a:solidFill>
                  <a:schemeClr val="bg1"/>
                </a:solidFill>
              </a:rPr>
              <a:t>захищена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лусками</a:t>
            </a:r>
            <a:r>
              <a:rPr lang="ru-RU" sz="2000" dirty="0" smtClean="0">
                <a:solidFill>
                  <a:schemeClr val="bg1"/>
                </a:solidFill>
              </a:rPr>
              <a:t>, опалим </a:t>
            </a:r>
            <a:r>
              <a:rPr lang="ru-RU" sz="2000" dirty="0" err="1" smtClean="0">
                <a:solidFill>
                  <a:schemeClr val="bg1"/>
                </a:solidFill>
              </a:rPr>
              <a:t>листям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сніжним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покривом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572000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200"/>
            <a:ext cx="3851920" cy="3326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2620"/>
            <a:ext cx="4572000" cy="2474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31199"/>
            <a:ext cx="5279309" cy="33267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95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Криптофіти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збірна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життєва</a:t>
            </a:r>
            <a:r>
              <a:rPr lang="ru-RU" sz="2000" dirty="0" smtClean="0">
                <a:solidFill>
                  <a:schemeClr val="bg1"/>
                </a:solidFill>
              </a:rPr>
              <a:t> форма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, у </a:t>
            </a:r>
            <a:r>
              <a:rPr lang="ru-RU" sz="2000" dirty="0" err="1" smtClean="0">
                <a:solidFill>
                  <a:schemeClr val="bg1"/>
                </a:solidFill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бруньки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відновлення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закладені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кореневищах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бульбах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цибулинах</a:t>
            </a:r>
            <a:r>
              <a:rPr lang="ru-RU" sz="2000" dirty="0" smtClean="0">
                <a:solidFill>
                  <a:schemeClr val="bg1"/>
                </a:solidFill>
              </a:rPr>
              <a:t> і на </a:t>
            </a:r>
            <a:r>
              <a:rPr lang="ru-RU" sz="2000" dirty="0" err="1" smtClean="0">
                <a:solidFill>
                  <a:schemeClr val="bg1"/>
                </a:solidFill>
              </a:rPr>
              <a:t>деякій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глибині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грунті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водою(</a:t>
            </a:r>
            <a:r>
              <a:rPr lang="ru-RU" sz="2000" dirty="0" err="1" smtClean="0">
                <a:solidFill>
                  <a:schemeClr val="bg1"/>
                </a:solidFill>
              </a:rPr>
              <a:t>геофіти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гідрофіти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4355976" cy="27931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07886"/>
            <a:ext cx="4788024" cy="2892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355976" cy="3350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00438"/>
            <a:ext cx="4788024" cy="32575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Терофіти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життєва</a:t>
            </a:r>
            <a:r>
              <a:rPr lang="ru-RU" sz="2000" b="1" dirty="0" smtClean="0">
                <a:solidFill>
                  <a:schemeClr val="bg1"/>
                </a:solidFill>
              </a:rPr>
              <a:t> форма </a:t>
            </a:r>
            <a:r>
              <a:rPr lang="ru-RU" sz="2000" b="1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b="1" dirty="0" smtClean="0">
                <a:solidFill>
                  <a:schemeClr val="bg1"/>
                </a:solidFill>
              </a:rPr>
              <a:t>, у </a:t>
            </a:r>
            <a:r>
              <a:rPr lang="ru-RU" sz="2000" b="1" dirty="0" err="1" smtClean="0">
                <a:solidFill>
                  <a:schemeClr val="bg1"/>
                </a:solidFill>
              </a:rPr>
              <a:t>яких</a:t>
            </a:r>
            <a:r>
              <a:rPr lang="ru-RU" sz="2000" b="1" dirty="0" smtClean="0">
                <a:solidFill>
                  <a:schemeClr val="bg1"/>
                </a:solidFill>
              </a:rPr>
              <a:t> цикл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розвитку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протікає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протягом</a:t>
            </a:r>
            <a:r>
              <a:rPr lang="ru-RU" sz="2000" b="1" dirty="0" smtClean="0">
                <a:solidFill>
                  <a:schemeClr val="bg1"/>
                </a:solidFill>
              </a:rPr>
              <a:t> одного року і </a:t>
            </a:r>
            <a:r>
              <a:rPr lang="ru-RU" sz="2000" b="1" dirty="0" err="1" smtClean="0">
                <a:solidFill>
                  <a:schemeClr val="bg1"/>
                </a:solidFill>
              </a:rPr>
              <a:t>бруньки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відновлення</a:t>
            </a:r>
            <a:r>
              <a:rPr lang="ru-RU" sz="2000" b="1" dirty="0" smtClean="0">
                <a:solidFill>
                  <a:schemeClr val="bg1"/>
                </a:solidFill>
              </a:rPr>
              <a:t> не </a:t>
            </a:r>
            <a:r>
              <a:rPr lang="ru-RU" sz="2000" b="1" dirty="0" err="1" smtClean="0">
                <a:solidFill>
                  <a:schemeClr val="bg1"/>
                </a:solidFill>
              </a:rPr>
              <a:t>закладаються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</a:t>
            </a:r>
            <a:r>
              <a:rPr lang="ru-RU" dirty="0" err="1"/>
              <a:t>використаних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та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Довідник з біології – Соболь В.І.</a:t>
            </a:r>
          </a:p>
          <a:p>
            <a:r>
              <a:rPr lang="en-US" dirty="0">
                <a:hlinkClick r:id="rId2"/>
              </a:rPr>
              <a:t>http://uk.wikipedia.org/wiki/</a:t>
            </a:r>
            <a:r>
              <a:rPr lang="ru-RU" dirty="0" err="1" smtClean="0">
                <a:hlinkClick r:id="rId2"/>
              </a:rPr>
              <a:t>Життєві_форми_рослин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yandex.ua/images/search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61501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 </a:t>
            </a:r>
            <a:r>
              <a:rPr lang="ru-RU" sz="2000" dirty="0" err="1" smtClean="0">
                <a:solidFill>
                  <a:schemeClr val="bg1"/>
                </a:solidFill>
              </a:rPr>
              <a:t>процесі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еволюції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утворились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різноманітні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відображали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пристосування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мінливості</a:t>
            </a:r>
            <a:r>
              <a:rPr lang="ru-RU" sz="2000" dirty="0" smtClean="0">
                <a:solidFill>
                  <a:schemeClr val="bg1"/>
                </a:solidFill>
              </a:rPr>
              <a:t> умов наземного </a:t>
            </a:r>
            <a:r>
              <a:rPr lang="ru-RU" sz="2000" dirty="0" err="1" smtClean="0">
                <a:solidFill>
                  <a:schemeClr val="bg1"/>
                </a:solidFill>
              </a:rPr>
              <a:t>існування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4967535" cy="2895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707886"/>
            <a:ext cx="4176464" cy="2625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210261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196120"/>
            <a:ext cx="5064695" cy="36618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32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Уперше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виділити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життєві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запропонували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німецькі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природодослідники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</a:rPr>
              <a:t>А.Гумбольдт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А.Гризебах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5"/>
            <a:ext cx="9143999" cy="612816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Пізніше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класифікації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запропонували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Й.Вармінг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К.Раункієр</a:t>
            </a:r>
            <a:r>
              <a:rPr lang="ru-RU" sz="2000" dirty="0" smtClean="0">
                <a:solidFill>
                  <a:schemeClr val="bg1"/>
                </a:solidFill>
              </a:rPr>
              <a:t>, В. </a:t>
            </a:r>
            <a:r>
              <a:rPr lang="ru-RU" sz="2000" dirty="0" err="1" smtClean="0">
                <a:solidFill>
                  <a:schemeClr val="bg1"/>
                </a:solidFill>
              </a:rPr>
              <a:t>Альохін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І.Серебряков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ін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9144000" cy="553456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Найбільш</a:t>
            </a:r>
            <a:r>
              <a:rPr lang="ru-RU" sz="2000" dirty="0" smtClean="0">
                <a:solidFill>
                  <a:schemeClr val="bg1"/>
                </a:solidFill>
              </a:rPr>
              <a:t> популярною та широко </a:t>
            </a:r>
            <a:r>
              <a:rPr lang="ru-RU" sz="2000" dirty="0" err="1" smtClean="0">
                <a:solidFill>
                  <a:schemeClr val="bg1"/>
                </a:solidFill>
              </a:rPr>
              <a:t>визнаною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класифікацією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життєвих</a:t>
            </a:r>
            <a:r>
              <a:rPr lang="ru-RU" sz="2000" dirty="0" smtClean="0">
                <a:solidFill>
                  <a:schemeClr val="bg1"/>
                </a:solidFill>
              </a:rPr>
              <a:t> форм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 є система </a:t>
            </a:r>
            <a:r>
              <a:rPr lang="ru-RU" sz="2000" dirty="0" err="1" smtClean="0">
                <a:solidFill>
                  <a:schemeClr val="bg1"/>
                </a:solidFill>
              </a:rPr>
              <a:t>К.Раункієра</a:t>
            </a:r>
            <a:r>
              <a:rPr lang="ru-RU" sz="2000" dirty="0" smtClean="0">
                <a:solidFill>
                  <a:schemeClr val="bg1"/>
                </a:solidFill>
              </a:rPr>
              <a:t>, в </a:t>
            </a:r>
            <a:r>
              <a:rPr lang="ru-RU" sz="2000" dirty="0" err="1" smtClean="0">
                <a:solidFill>
                  <a:schemeClr val="bg1"/>
                </a:solidFill>
              </a:rPr>
              <a:t>якій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життєві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виділяються</a:t>
            </a:r>
            <a:r>
              <a:rPr lang="ru-RU" sz="2000" dirty="0" smtClean="0">
                <a:solidFill>
                  <a:schemeClr val="bg1"/>
                </a:solidFill>
              </a:rPr>
              <a:t> за характером </a:t>
            </a:r>
            <a:r>
              <a:rPr lang="ru-RU" sz="2000" dirty="0" err="1" smtClean="0">
                <a:solidFill>
                  <a:schemeClr val="bg1"/>
                </a:solidFill>
              </a:rPr>
              <a:t>розміщення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бруньок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відновлення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відносно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поверхні</a:t>
            </a:r>
            <a:r>
              <a:rPr lang="ru-RU" sz="2000" dirty="0" smtClean="0">
                <a:solidFill>
                  <a:schemeClr val="bg1"/>
                </a:solidFill>
              </a:rPr>
              <a:t> грунту та за </a:t>
            </a:r>
            <a:r>
              <a:rPr lang="ru-RU" sz="2000" dirty="0" err="1" smtClean="0">
                <a:solidFill>
                  <a:schemeClr val="bg1"/>
                </a:solidFill>
              </a:rPr>
              <a:t>фізіологічною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реакцією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сезонні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зміни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середовища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5"/>
            <a:ext cx="9144000" cy="625048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Фанерофіти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брунька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відновлення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перебувають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високо</a:t>
            </a:r>
            <a:r>
              <a:rPr lang="ru-RU" sz="2000" dirty="0" smtClean="0">
                <a:solidFill>
                  <a:schemeClr val="bg1"/>
                </a:solidFill>
              </a:rPr>
              <a:t> над землею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(дерева, </a:t>
            </a:r>
            <a:r>
              <a:rPr lang="ru-RU" sz="2000" dirty="0" err="1" smtClean="0">
                <a:solidFill>
                  <a:schemeClr val="bg1"/>
                </a:solidFill>
              </a:rPr>
              <a:t>кущі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ліани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епіфіти</a:t>
            </a:r>
            <a:r>
              <a:rPr lang="ru-RU" sz="2000" dirty="0" smtClean="0">
                <a:solidFill>
                  <a:schemeClr val="bg1"/>
                </a:solidFill>
              </a:rPr>
              <a:t>).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484"/>
            <a:ext cx="9130120" cy="622051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Дерева – </a:t>
            </a:r>
            <a:r>
              <a:rPr lang="ru-RU" sz="2000" dirty="0" err="1" smtClean="0">
                <a:solidFill>
                  <a:schemeClr val="bg1"/>
                </a:solidFill>
              </a:rPr>
              <a:t>рослини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багаторічним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здерев'янілим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стовбуром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несе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бруньки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відновлення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зберігається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протягом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всього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рослини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328"/>
            <a:ext cx="9144000" cy="6048672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Кущі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життєва</a:t>
            </a:r>
            <a:r>
              <a:rPr lang="ru-RU" sz="2000" dirty="0" smtClean="0">
                <a:solidFill>
                  <a:schemeClr val="bg1"/>
                </a:solidFill>
              </a:rPr>
              <a:t> форма </a:t>
            </a:r>
            <a:r>
              <a:rPr lang="ru-RU" sz="2000" dirty="0" err="1" smtClean="0">
                <a:solidFill>
                  <a:schemeClr val="bg1"/>
                </a:solidFill>
              </a:rPr>
              <a:t>рослин</a:t>
            </a:r>
            <a:r>
              <a:rPr lang="ru-RU" sz="2000" dirty="0" smtClean="0">
                <a:solidFill>
                  <a:schemeClr val="bg1"/>
                </a:solidFill>
              </a:rPr>
              <a:t>, у </a:t>
            </a:r>
            <a:r>
              <a:rPr lang="ru-RU" sz="2000" dirty="0" err="1" smtClean="0">
                <a:solidFill>
                  <a:schemeClr val="bg1"/>
                </a:solidFill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кущення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починається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поверхні</a:t>
            </a:r>
            <a:r>
              <a:rPr lang="ru-RU" sz="2000" dirty="0" smtClean="0">
                <a:solidFill>
                  <a:schemeClr val="bg1"/>
                </a:solidFill>
              </a:rPr>
              <a:t> грунту, а </a:t>
            </a:r>
            <a:r>
              <a:rPr lang="ru-RU" sz="2000" dirty="0" err="1" smtClean="0">
                <a:solidFill>
                  <a:schemeClr val="bg1"/>
                </a:solidFill>
              </a:rPr>
              <a:t>серед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численних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надземних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пагонів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важко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виділити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головний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стовбур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6523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Ліани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рослини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потребують</a:t>
            </a:r>
            <a:r>
              <a:rPr lang="ru-RU" sz="2000" dirty="0" smtClean="0">
                <a:solidFill>
                  <a:schemeClr val="bg1"/>
                </a:solidFill>
              </a:rPr>
              <a:t> опори для </a:t>
            </a:r>
            <a:r>
              <a:rPr lang="ru-RU" sz="2000" dirty="0" err="1" smtClean="0">
                <a:solidFill>
                  <a:schemeClr val="bg1"/>
                </a:solidFill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розвитку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312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Matusiv</dc:creator>
  <cp:lastModifiedBy>Matusiv</cp:lastModifiedBy>
  <cp:revision>15</cp:revision>
  <dcterms:created xsi:type="dcterms:W3CDTF">2015-01-31T19:17:26Z</dcterms:created>
  <dcterms:modified xsi:type="dcterms:W3CDTF">2015-02-16T17:49:40Z</dcterms:modified>
</cp:coreProperties>
</file>