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5"/>
  </p:notesMasterIdLst>
  <p:sldIdLst>
    <p:sldId id="260" r:id="rId3"/>
    <p:sldId id="265" r:id="rId4"/>
    <p:sldId id="262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A5DC98"/>
    <a:srgbClr val="86D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9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9F4D1-1EBA-4963-93CD-4C79954F4EEB}" type="doc">
      <dgm:prSet loTypeId="urn:microsoft.com/office/officeart/2005/8/layout/hierarchy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31F23F8-7446-48FF-B12B-2F9624389CED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3200" b="1" dirty="0" smtClean="0"/>
            <a:t>Значення грибів у житті людини </a:t>
          </a:r>
          <a:endParaRPr lang="ru-RU" sz="3200" b="1" dirty="0"/>
        </a:p>
      </dgm:t>
    </dgm:pt>
    <dgm:pt modelId="{25E830C2-3EA7-4EE2-8C47-F053BFF12B8F}" type="parTrans" cxnId="{1AA6F5DB-9EC4-4C89-A802-8548A931E7B3}">
      <dgm:prSet/>
      <dgm:spPr/>
      <dgm:t>
        <a:bodyPr/>
        <a:lstStyle/>
        <a:p>
          <a:endParaRPr lang="ru-RU"/>
        </a:p>
      </dgm:t>
    </dgm:pt>
    <dgm:pt modelId="{4BDE40D1-FC0C-4584-B758-46F11E2117CF}" type="sibTrans" cxnId="{1AA6F5DB-9EC4-4C89-A802-8548A931E7B3}">
      <dgm:prSet/>
      <dgm:spPr/>
      <dgm:t>
        <a:bodyPr/>
        <a:lstStyle/>
        <a:p>
          <a:endParaRPr lang="ru-RU"/>
        </a:p>
      </dgm:t>
    </dgm:pt>
    <dgm:pt modelId="{CED7ED9F-54E6-4E77-83A9-7BFFB31FCD65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800" b="1" dirty="0" smtClean="0"/>
            <a:t>У харчовій промисловості</a:t>
          </a:r>
          <a:endParaRPr lang="ru-RU" sz="2800" b="1" dirty="0"/>
        </a:p>
      </dgm:t>
    </dgm:pt>
    <dgm:pt modelId="{F44ED997-274B-4003-B9D2-389B31FB1A9D}" type="parTrans" cxnId="{F423176D-C3C5-4602-9166-7A77BD10C537}">
      <dgm:prSet/>
      <dgm:spPr/>
      <dgm:t>
        <a:bodyPr/>
        <a:lstStyle/>
        <a:p>
          <a:endParaRPr lang="ru-RU"/>
        </a:p>
      </dgm:t>
    </dgm:pt>
    <dgm:pt modelId="{535DBB84-A7F4-4BCE-8760-6123EBEBAD88}" type="sibTrans" cxnId="{F423176D-C3C5-4602-9166-7A77BD10C537}">
      <dgm:prSet/>
      <dgm:spPr/>
      <dgm:t>
        <a:bodyPr/>
        <a:lstStyle/>
        <a:p>
          <a:endParaRPr lang="ru-RU"/>
        </a:p>
      </dgm:t>
    </dgm:pt>
    <dgm:pt modelId="{8FD828A0-FAB4-4A6D-8A50-9F85DDA96F51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Дріжджі </a:t>
          </a:r>
        </a:p>
        <a:p>
          <a:r>
            <a:rPr lang="uk-UA" sz="2000" b="1" i="0" dirty="0" smtClean="0"/>
            <a:t>(у випіканні хліба, виноробстві, пивоварінні)</a:t>
          </a:r>
          <a:endParaRPr lang="ru-RU" sz="2000" b="1" i="0" dirty="0"/>
        </a:p>
      </dgm:t>
    </dgm:pt>
    <dgm:pt modelId="{5D7FB997-4CEE-4DFC-9D6B-8A4E6012A017}" type="parTrans" cxnId="{2D26C391-A209-464D-B8B3-2E9C1EBB7DD2}">
      <dgm:prSet/>
      <dgm:spPr/>
      <dgm:t>
        <a:bodyPr/>
        <a:lstStyle/>
        <a:p>
          <a:endParaRPr lang="ru-RU"/>
        </a:p>
      </dgm:t>
    </dgm:pt>
    <dgm:pt modelId="{EC740162-9003-4E66-A695-10E24EE6A90E}" type="sibTrans" cxnId="{2D26C391-A209-464D-B8B3-2E9C1EBB7DD2}">
      <dgm:prSet/>
      <dgm:spPr/>
      <dgm:t>
        <a:bodyPr/>
        <a:lstStyle/>
        <a:p>
          <a:endParaRPr lang="ru-RU"/>
        </a:p>
      </dgm:t>
    </dgm:pt>
    <dgm:pt modelId="{F00877CD-8782-4373-9421-B915F08D9F81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Деякі цвілеві гриби </a:t>
          </a:r>
        </a:p>
        <a:p>
          <a:r>
            <a:rPr lang="uk-UA" sz="2000" b="1" dirty="0" smtClean="0"/>
            <a:t>(для виготовлення сирів та ковбас</a:t>
          </a:r>
          <a:r>
            <a:rPr lang="uk-UA" sz="1800" b="1" dirty="0" smtClean="0"/>
            <a:t>)</a:t>
          </a:r>
          <a:endParaRPr lang="ru-RU" sz="1800" b="1" dirty="0"/>
        </a:p>
      </dgm:t>
    </dgm:pt>
    <dgm:pt modelId="{1185E0A2-D93F-4981-9917-6AB58CB6C03A}" type="parTrans" cxnId="{E756849E-52B9-4BBC-A061-F92E69262352}">
      <dgm:prSet/>
      <dgm:spPr/>
      <dgm:t>
        <a:bodyPr/>
        <a:lstStyle/>
        <a:p>
          <a:endParaRPr lang="ru-RU"/>
        </a:p>
      </dgm:t>
    </dgm:pt>
    <dgm:pt modelId="{96276AE9-D672-46A1-AB2A-155426344B5A}" type="sibTrans" cxnId="{E756849E-52B9-4BBC-A061-F92E69262352}">
      <dgm:prSet/>
      <dgm:spPr/>
      <dgm:t>
        <a:bodyPr/>
        <a:lstStyle/>
        <a:p>
          <a:endParaRPr lang="ru-RU"/>
        </a:p>
      </dgm:t>
    </dgm:pt>
    <dgm:pt modelId="{604E1429-2C44-4411-9CFB-61C4AFFDE9C3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800" b="1" dirty="0" smtClean="0"/>
            <a:t>В медицині</a:t>
          </a:r>
          <a:endParaRPr lang="ru-RU" sz="2800" b="1" dirty="0"/>
        </a:p>
      </dgm:t>
    </dgm:pt>
    <dgm:pt modelId="{5CC87374-88FA-41FB-9FD3-F71265889411}" type="parTrans" cxnId="{DAE95007-7888-453E-BE50-B1DAC7653C95}">
      <dgm:prSet/>
      <dgm:spPr/>
      <dgm:t>
        <a:bodyPr/>
        <a:lstStyle/>
        <a:p>
          <a:endParaRPr lang="ru-RU"/>
        </a:p>
      </dgm:t>
    </dgm:pt>
    <dgm:pt modelId="{EA1D9F15-B02D-494C-AEB0-289294E39793}" type="sibTrans" cxnId="{DAE95007-7888-453E-BE50-B1DAC7653C95}">
      <dgm:prSet/>
      <dgm:spPr/>
      <dgm:t>
        <a:bodyPr/>
        <a:lstStyle/>
        <a:p>
          <a:endParaRPr lang="ru-RU"/>
        </a:p>
      </dgm:t>
    </dgm:pt>
    <dgm:pt modelId="{41D79BF8-6D3B-4D72-941C-784D19A0538D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Антибіотики </a:t>
          </a:r>
        </a:p>
        <a:p>
          <a:r>
            <a:rPr lang="uk-UA" sz="2000" b="1" dirty="0" smtClean="0"/>
            <a:t>(їх можна отримати з близько 250 видів грибів) </a:t>
          </a:r>
          <a:endParaRPr lang="ru-RU" sz="2000" b="1" dirty="0"/>
        </a:p>
      </dgm:t>
    </dgm:pt>
    <dgm:pt modelId="{8851AC43-BA13-477A-AA0E-64737A88B408}" type="parTrans" cxnId="{4FC4F713-3D05-4BD9-8929-58E07AA26065}">
      <dgm:prSet/>
      <dgm:spPr/>
      <dgm:t>
        <a:bodyPr/>
        <a:lstStyle/>
        <a:p>
          <a:endParaRPr lang="ru-RU"/>
        </a:p>
      </dgm:t>
    </dgm:pt>
    <dgm:pt modelId="{8276D56F-42DD-4124-A772-65EAE86430E6}" type="sibTrans" cxnId="{4FC4F713-3D05-4BD9-8929-58E07AA26065}">
      <dgm:prSet/>
      <dgm:spPr/>
      <dgm:t>
        <a:bodyPr/>
        <a:lstStyle/>
        <a:p>
          <a:endParaRPr lang="ru-RU"/>
        </a:p>
      </dgm:t>
    </dgm:pt>
    <dgm:pt modelId="{A4927832-DFC3-4803-9B15-1B8BF37231E9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000" b="1" dirty="0" smtClean="0"/>
            <a:t>Трутовик </a:t>
          </a:r>
          <a:r>
            <a:rPr lang="uk-UA" sz="2000" b="1" dirty="0" err="1" smtClean="0"/>
            <a:t>чага</a:t>
          </a:r>
          <a:r>
            <a:rPr lang="uk-UA" sz="2000" b="1" dirty="0" smtClean="0"/>
            <a:t> (при запаленні, виразковій хворобі шлунка, протипухлинний засіб)</a:t>
          </a:r>
          <a:endParaRPr lang="ru-RU" sz="2000" b="1" dirty="0"/>
        </a:p>
      </dgm:t>
    </dgm:pt>
    <dgm:pt modelId="{0112505B-FEE6-43FC-81EC-4BF37FFA5D1F}" type="parTrans" cxnId="{4BA7EC13-C464-43C7-9AFB-AA32C0B3CEED}">
      <dgm:prSet/>
      <dgm:spPr/>
      <dgm:t>
        <a:bodyPr/>
        <a:lstStyle/>
        <a:p>
          <a:endParaRPr lang="ru-RU"/>
        </a:p>
      </dgm:t>
    </dgm:pt>
    <dgm:pt modelId="{9924433B-4871-4B9E-8118-DC21C24F31E0}" type="sibTrans" cxnId="{4BA7EC13-C464-43C7-9AFB-AA32C0B3CEED}">
      <dgm:prSet/>
      <dgm:spPr/>
      <dgm:t>
        <a:bodyPr/>
        <a:lstStyle/>
        <a:p>
          <a:endParaRPr lang="ru-RU"/>
        </a:p>
      </dgm:t>
    </dgm:pt>
    <dgm:pt modelId="{1A66418F-8A00-4EFF-9FA5-45E4AB50C4E9}" type="pres">
      <dgm:prSet presAssocID="{43F9F4D1-1EBA-4963-93CD-4C79954F4E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71D259-C2E2-4216-AADB-65B4A35A9D29}" type="pres">
      <dgm:prSet presAssocID="{B31F23F8-7446-48FF-B12B-2F9624389CED}" presName="vertOne" presStyleCnt="0"/>
      <dgm:spPr/>
      <dgm:t>
        <a:bodyPr/>
        <a:lstStyle/>
        <a:p>
          <a:endParaRPr lang="ru-RU"/>
        </a:p>
      </dgm:t>
    </dgm:pt>
    <dgm:pt modelId="{0645EF72-526F-4E30-B0C2-4A6F879DC112}" type="pres">
      <dgm:prSet presAssocID="{B31F23F8-7446-48FF-B12B-2F9624389CED}" presName="txOne" presStyleLbl="node0" presStyleIdx="0" presStyleCnt="1" custScaleY="64715" custLinFactY="11477" custLinFactNeighborX="34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CC2C9-B34D-491F-9901-B1D6F8F1E417}" type="pres">
      <dgm:prSet presAssocID="{B31F23F8-7446-48FF-B12B-2F9624389CED}" presName="parTransOne" presStyleCnt="0"/>
      <dgm:spPr/>
      <dgm:t>
        <a:bodyPr/>
        <a:lstStyle/>
        <a:p>
          <a:endParaRPr lang="ru-RU"/>
        </a:p>
      </dgm:t>
    </dgm:pt>
    <dgm:pt modelId="{0E57846D-BC74-43C6-92DC-B3825CBE7762}" type="pres">
      <dgm:prSet presAssocID="{B31F23F8-7446-48FF-B12B-2F9624389CED}" presName="horzOne" presStyleCnt="0"/>
      <dgm:spPr/>
      <dgm:t>
        <a:bodyPr/>
        <a:lstStyle/>
        <a:p>
          <a:endParaRPr lang="ru-RU"/>
        </a:p>
      </dgm:t>
    </dgm:pt>
    <dgm:pt modelId="{16705236-CDD2-4F17-A360-14EBECB73654}" type="pres">
      <dgm:prSet presAssocID="{CED7ED9F-54E6-4E77-83A9-7BFFB31FCD65}" presName="vertTwo" presStyleCnt="0"/>
      <dgm:spPr/>
      <dgm:t>
        <a:bodyPr/>
        <a:lstStyle/>
        <a:p>
          <a:endParaRPr lang="ru-RU"/>
        </a:p>
      </dgm:t>
    </dgm:pt>
    <dgm:pt modelId="{20C2EB85-483B-47A6-B328-8CA326041306}" type="pres">
      <dgm:prSet presAssocID="{CED7ED9F-54E6-4E77-83A9-7BFFB31FCD65}" presName="txTwo" presStyleLbl="node2" presStyleIdx="0" presStyleCnt="2" custScaleY="73717" custLinFactNeighborX="65" custLinFactNeighborY="93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0ACC7-93C2-4C39-BF95-D014DBD13019}" type="pres">
      <dgm:prSet presAssocID="{CED7ED9F-54E6-4E77-83A9-7BFFB31FCD65}" presName="parTransTwo" presStyleCnt="0"/>
      <dgm:spPr/>
      <dgm:t>
        <a:bodyPr/>
        <a:lstStyle/>
        <a:p>
          <a:endParaRPr lang="ru-RU"/>
        </a:p>
      </dgm:t>
    </dgm:pt>
    <dgm:pt modelId="{D694FA3D-DB7D-492C-B4D7-B9A23DDF8E87}" type="pres">
      <dgm:prSet presAssocID="{CED7ED9F-54E6-4E77-83A9-7BFFB31FCD65}" presName="horzTwo" presStyleCnt="0"/>
      <dgm:spPr/>
      <dgm:t>
        <a:bodyPr/>
        <a:lstStyle/>
        <a:p>
          <a:endParaRPr lang="ru-RU"/>
        </a:p>
      </dgm:t>
    </dgm:pt>
    <dgm:pt modelId="{8C9496D7-9415-40EE-9370-229C7C95D42B}" type="pres">
      <dgm:prSet presAssocID="{8FD828A0-FAB4-4A6D-8A50-9F85DDA96F51}" presName="vertThree" presStyleCnt="0"/>
      <dgm:spPr/>
      <dgm:t>
        <a:bodyPr/>
        <a:lstStyle/>
        <a:p>
          <a:endParaRPr lang="ru-RU"/>
        </a:p>
      </dgm:t>
    </dgm:pt>
    <dgm:pt modelId="{6C6BF346-E4B6-4B31-96CD-D7B8D329C8CE}" type="pres">
      <dgm:prSet presAssocID="{8FD828A0-FAB4-4A6D-8A50-9F85DDA96F51}" presName="txThree" presStyleLbl="node3" presStyleIdx="0" presStyleCnt="4" custScaleY="1624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423BAE-40CB-4F9C-AE64-2DA782CBD447}" type="pres">
      <dgm:prSet presAssocID="{8FD828A0-FAB4-4A6D-8A50-9F85DDA96F51}" presName="horzThree" presStyleCnt="0"/>
      <dgm:spPr/>
      <dgm:t>
        <a:bodyPr/>
        <a:lstStyle/>
        <a:p>
          <a:endParaRPr lang="ru-RU"/>
        </a:p>
      </dgm:t>
    </dgm:pt>
    <dgm:pt modelId="{DF917F6C-3975-4A55-BBB3-DB66290A4F2C}" type="pres">
      <dgm:prSet presAssocID="{EC740162-9003-4E66-A695-10E24EE6A90E}" presName="sibSpaceThree" presStyleCnt="0"/>
      <dgm:spPr/>
      <dgm:t>
        <a:bodyPr/>
        <a:lstStyle/>
        <a:p>
          <a:endParaRPr lang="ru-RU"/>
        </a:p>
      </dgm:t>
    </dgm:pt>
    <dgm:pt modelId="{30EA23F7-A4E5-4143-BEF8-8ED0DC07CCEC}" type="pres">
      <dgm:prSet presAssocID="{F00877CD-8782-4373-9421-B915F08D9F81}" presName="vertThree" presStyleCnt="0"/>
      <dgm:spPr/>
      <dgm:t>
        <a:bodyPr/>
        <a:lstStyle/>
        <a:p>
          <a:endParaRPr lang="ru-RU"/>
        </a:p>
      </dgm:t>
    </dgm:pt>
    <dgm:pt modelId="{0211F218-5860-4807-9631-820AB937D7DD}" type="pres">
      <dgm:prSet presAssocID="{F00877CD-8782-4373-9421-B915F08D9F81}" presName="txThree" presStyleLbl="node3" presStyleIdx="1" presStyleCnt="4" custScaleY="163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AFC01-69C3-45DC-9A95-DFBFDA77BFAC}" type="pres">
      <dgm:prSet presAssocID="{F00877CD-8782-4373-9421-B915F08D9F81}" presName="horzThree" presStyleCnt="0"/>
      <dgm:spPr/>
      <dgm:t>
        <a:bodyPr/>
        <a:lstStyle/>
        <a:p>
          <a:endParaRPr lang="ru-RU"/>
        </a:p>
      </dgm:t>
    </dgm:pt>
    <dgm:pt modelId="{992855DE-D03D-4EC0-9227-DC9778A8DB22}" type="pres">
      <dgm:prSet presAssocID="{535DBB84-A7F4-4BCE-8760-6123EBEBAD88}" presName="sibSpaceTwo" presStyleCnt="0"/>
      <dgm:spPr/>
      <dgm:t>
        <a:bodyPr/>
        <a:lstStyle/>
        <a:p>
          <a:endParaRPr lang="ru-RU"/>
        </a:p>
      </dgm:t>
    </dgm:pt>
    <dgm:pt modelId="{35551212-1C92-4DB6-81EF-A4604FC094C9}" type="pres">
      <dgm:prSet presAssocID="{604E1429-2C44-4411-9CFB-61C4AFFDE9C3}" presName="vertTwo" presStyleCnt="0"/>
      <dgm:spPr/>
      <dgm:t>
        <a:bodyPr/>
        <a:lstStyle/>
        <a:p>
          <a:endParaRPr lang="ru-RU"/>
        </a:p>
      </dgm:t>
    </dgm:pt>
    <dgm:pt modelId="{3310ACBB-31B7-4ED5-A390-16A704ED1118}" type="pres">
      <dgm:prSet presAssocID="{604E1429-2C44-4411-9CFB-61C4AFFDE9C3}" presName="txTwo" presStyleLbl="node2" presStyleIdx="1" presStyleCnt="2" custScaleY="71107" custLinFactNeighborX="-1385" custLinFactNeighborY="93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51EDA-C86F-455D-BB9C-DEC8B0DE94CD}" type="pres">
      <dgm:prSet presAssocID="{604E1429-2C44-4411-9CFB-61C4AFFDE9C3}" presName="parTransTwo" presStyleCnt="0"/>
      <dgm:spPr/>
      <dgm:t>
        <a:bodyPr/>
        <a:lstStyle/>
        <a:p>
          <a:endParaRPr lang="ru-RU"/>
        </a:p>
      </dgm:t>
    </dgm:pt>
    <dgm:pt modelId="{C7DA40C5-DB61-47C4-BEE3-B06CD1E070DE}" type="pres">
      <dgm:prSet presAssocID="{604E1429-2C44-4411-9CFB-61C4AFFDE9C3}" presName="horzTwo" presStyleCnt="0"/>
      <dgm:spPr/>
      <dgm:t>
        <a:bodyPr/>
        <a:lstStyle/>
        <a:p>
          <a:endParaRPr lang="ru-RU"/>
        </a:p>
      </dgm:t>
    </dgm:pt>
    <dgm:pt modelId="{368A5968-B0BA-4EB8-A963-826A69690B24}" type="pres">
      <dgm:prSet presAssocID="{41D79BF8-6D3B-4D72-941C-784D19A0538D}" presName="vertThree" presStyleCnt="0"/>
      <dgm:spPr/>
      <dgm:t>
        <a:bodyPr/>
        <a:lstStyle/>
        <a:p>
          <a:endParaRPr lang="ru-RU"/>
        </a:p>
      </dgm:t>
    </dgm:pt>
    <dgm:pt modelId="{EC4E001D-0C12-49E7-A3FF-2B2B3D816B1C}" type="pres">
      <dgm:prSet presAssocID="{41D79BF8-6D3B-4D72-941C-784D19A0538D}" presName="txThree" presStyleLbl="node3" presStyleIdx="2" presStyleCnt="4" custScaleY="169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81A9D-4779-4190-9D9E-50CC31560C12}" type="pres">
      <dgm:prSet presAssocID="{41D79BF8-6D3B-4D72-941C-784D19A0538D}" presName="horzThree" presStyleCnt="0"/>
      <dgm:spPr/>
      <dgm:t>
        <a:bodyPr/>
        <a:lstStyle/>
        <a:p>
          <a:endParaRPr lang="ru-RU"/>
        </a:p>
      </dgm:t>
    </dgm:pt>
    <dgm:pt modelId="{1FFD9B61-D0FE-4BA1-B3EE-A2D15E72BFF2}" type="pres">
      <dgm:prSet presAssocID="{8276D56F-42DD-4124-A772-65EAE86430E6}" presName="sibSpaceThree" presStyleCnt="0"/>
      <dgm:spPr/>
      <dgm:t>
        <a:bodyPr/>
        <a:lstStyle/>
        <a:p>
          <a:endParaRPr lang="ru-RU"/>
        </a:p>
      </dgm:t>
    </dgm:pt>
    <dgm:pt modelId="{EACB55D1-52F1-40ED-83E9-B41559E77461}" type="pres">
      <dgm:prSet presAssocID="{A4927832-DFC3-4803-9B15-1B8BF37231E9}" presName="vertThree" presStyleCnt="0"/>
      <dgm:spPr/>
      <dgm:t>
        <a:bodyPr/>
        <a:lstStyle/>
        <a:p>
          <a:endParaRPr lang="ru-RU"/>
        </a:p>
      </dgm:t>
    </dgm:pt>
    <dgm:pt modelId="{EA7ADEB9-24D9-4297-AEBD-704C00AF504E}" type="pres">
      <dgm:prSet presAssocID="{A4927832-DFC3-4803-9B15-1B8BF37231E9}" presName="txThree" presStyleLbl="node3" presStyleIdx="3" presStyleCnt="4" custScaleX="121609" custScaleY="168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EAD24-DD22-4D76-A1FF-43DCCBA0782B}" type="pres">
      <dgm:prSet presAssocID="{A4927832-DFC3-4803-9B15-1B8BF37231E9}" presName="horzThree" presStyleCnt="0"/>
      <dgm:spPr/>
      <dgm:t>
        <a:bodyPr/>
        <a:lstStyle/>
        <a:p>
          <a:endParaRPr lang="ru-RU"/>
        </a:p>
      </dgm:t>
    </dgm:pt>
  </dgm:ptLst>
  <dgm:cxnLst>
    <dgm:cxn modelId="{4BA7EC13-C464-43C7-9AFB-AA32C0B3CEED}" srcId="{604E1429-2C44-4411-9CFB-61C4AFFDE9C3}" destId="{A4927832-DFC3-4803-9B15-1B8BF37231E9}" srcOrd="1" destOrd="0" parTransId="{0112505B-FEE6-43FC-81EC-4BF37FFA5D1F}" sibTransId="{9924433B-4871-4B9E-8118-DC21C24F31E0}"/>
    <dgm:cxn modelId="{3620063C-D2BC-48BB-911E-6AA7D4018B98}" type="presOf" srcId="{43F9F4D1-1EBA-4963-93CD-4C79954F4EEB}" destId="{1A66418F-8A00-4EFF-9FA5-45E4AB50C4E9}" srcOrd="0" destOrd="0" presId="urn:microsoft.com/office/officeart/2005/8/layout/hierarchy4"/>
    <dgm:cxn modelId="{ADD241A7-1E2F-4221-8CF1-9526D3F0FDA6}" type="presOf" srcId="{8FD828A0-FAB4-4A6D-8A50-9F85DDA96F51}" destId="{6C6BF346-E4B6-4B31-96CD-D7B8D329C8CE}" srcOrd="0" destOrd="0" presId="urn:microsoft.com/office/officeart/2005/8/layout/hierarchy4"/>
    <dgm:cxn modelId="{1AA6F5DB-9EC4-4C89-A802-8548A931E7B3}" srcId="{43F9F4D1-1EBA-4963-93CD-4C79954F4EEB}" destId="{B31F23F8-7446-48FF-B12B-2F9624389CED}" srcOrd="0" destOrd="0" parTransId="{25E830C2-3EA7-4EE2-8C47-F053BFF12B8F}" sibTransId="{4BDE40D1-FC0C-4584-B758-46F11E2117CF}"/>
    <dgm:cxn modelId="{F423176D-C3C5-4602-9166-7A77BD10C537}" srcId="{B31F23F8-7446-48FF-B12B-2F9624389CED}" destId="{CED7ED9F-54E6-4E77-83A9-7BFFB31FCD65}" srcOrd="0" destOrd="0" parTransId="{F44ED997-274B-4003-B9D2-389B31FB1A9D}" sibTransId="{535DBB84-A7F4-4BCE-8760-6123EBEBAD88}"/>
    <dgm:cxn modelId="{2D26C391-A209-464D-B8B3-2E9C1EBB7DD2}" srcId="{CED7ED9F-54E6-4E77-83A9-7BFFB31FCD65}" destId="{8FD828A0-FAB4-4A6D-8A50-9F85DDA96F51}" srcOrd="0" destOrd="0" parTransId="{5D7FB997-4CEE-4DFC-9D6B-8A4E6012A017}" sibTransId="{EC740162-9003-4E66-A695-10E24EE6A90E}"/>
    <dgm:cxn modelId="{4FC4F713-3D05-4BD9-8929-58E07AA26065}" srcId="{604E1429-2C44-4411-9CFB-61C4AFFDE9C3}" destId="{41D79BF8-6D3B-4D72-941C-784D19A0538D}" srcOrd="0" destOrd="0" parTransId="{8851AC43-BA13-477A-AA0E-64737A88B408}" sibTransId="{8276D56F-42DD-4124-A772-65EAE86430E6}"/>
    <dgm:cxn modelId="{03090B76-45E7-4CE6-A0A5-8AD0991AA18F}" type="presOf" srcId="{CED7ED9F-54E6-4E77-83A9-7BFFB31FCD65}" destId="{20C2EB85-483B-47A6-B328-8CA326041306}" srcOrd="0" destOrd="0" presId="urn:microsoft.com/office/officeart/2005/8/layout/hierarchy4"/>
    <dgm:cxn modelId="{E756849E-52B9-4BBC-A061-F92E69262352}" srcId="{CED7ED9F-54E6-4E77-83A9-7BFFB31FCD65}" destId="{F00877CD-8782-4373-9421-B915F08D9F81}" srcOrd="1" destOrd="0" parTransId="{1185E0A2-D93F-4981-9917-6AB58CB6C03A}" sibTransId="{96276AE9-D672-46A1-AB2A-155426344B5A}"/>
    <dgm:cxn modelId="{DAE95007-7888-453E-BE50-B1DAC7653C95}" srcId="{B31F23F8-7446-48FF-B12B-2F9624389CED}" destId="{604E1429-2C44-4411-9CFB-61C4AFFDE9C3}" srcOrd="1" destOrd="0" parTransId="{5CC87374-88FA-41FB-9FD3-F71265889411}" sibTransId="{EA1D9F15-B02D-494C-AEB0-289294E39793}"/>
    <dgm:cxn modelId="{B33D66AC-AC12-4218-906C-BDA88ED41D39}" type="presOf" srcId="{F00877CD-8782-4373-9421-B915F08D9F81}" destId="{0211F218-5860-4807-9631-820AB937D7DD}" srcOrd="0" destOrd="0" presId="urn:microsoft.com/office/officeart/2005/8/layout/hierarchy4"/>
    <dgm:cxn modelId="{EF7935C2-18B3-4FC5-86F4-8C676C263B72}" type="presOf" srcId="{41D79BF8-6D3B-4D72-941C-784D19A0538D}" destId="{EC4E001D-0C12-49E7-A3FF-2B2B3D816B1C}" srcOrd="0" destOrd="0" presId="urn:microsoft.com/office/officeart/2005/8/layout/hierarchy4"/>
    <dgm:cxn modelId="{1A68137F-3030-4C44-AB7E-0055F3986966}" type="presOf" srcId="{604E1429-2C44-4411-9CFB-61C4AFFDE9C3}" destId="{3310ACBB-31B7-4ED5-A390-16A704ED1118}" srcOrd="0" destOrd="0" presId="urn:microsoft.com/office/officeart/2005/8/layout/hierarchy4"/>
    <dgm:cxn modelId="{DC875CC5-9BC6-40EF-A9E1-919014421615}" type="presOf" srcId="{A4927832-DFC3-4803-9B15-1B8BF37231E9}" destId="{EA7ADEB9-24D9-4297-AEBD-704C00AF504E}" srcOrd="0" destOrd="0" presId="urn:microsoft.com/office/officeart/2005/8/layout/hierarchy4"/>
    <dgm:cxn modelId="{DF0B5693-A47F-411D-853C-603CAC8B4B31}" type="presOf" srcId="{B31F23F8-7446-48FF-B12B-2F9624389CED}" destId="{0645EF72-526F-4E30-B0C2-4A6F879DC112}" srcOrd="0" destOrd="0" presId="urn:microsoft.com/office/officeart/2005/8/layout/hierarchy4"/>
    <dgm:cxn modelId="{163F5D8D-4B60-43B9-A255-49656779D3CB}" type="presParOf" srcId="{1A66418F-8A00-4EFF-9FA5-45E4AB50C4E9}" destId="{4971D259-C2E2-4216-AADB-65B4A35A9D29}" srcOrd="0" destOrd="0" presId="urn:microsoft.com/office/officeart/2005/8/layout/hierarchy4"/>
    <dgm:cxn modelId="{26511167-CF33-44EA-9400-780B011858A7}" type="presParOf" srcId="{4971D259-C2E2-4216-AADB-65B4A35A9D29}" destId="{0645EF72-526F-4E30-B0C2-4A6F879DC112}" srcOrd="0" destOrd="0" presId="urn:microsoft.com/office/officeart/2005/8/layout/hierarchy4"/>
    <dgm:cxn modelId="{52A18E74-5853-430B-906C-D1FC93BEBFE5}" type="presParOf" srcId="{4971D259-C2E2-4216-AADB-65B4A35A9D29}" destId="{3AECC2C9-B34D-491F-9901-B1D6F8F1E417}" srcOrd="1" destOrd="0" presId="urn:microsoft.com/office/officeart/2005/8/layout/hierarchy4"/>
    <dgm:cxn modelId="{B0945A7D-F733-4432-8096-52396E92E4A1}" type="presParOf" srcId="{4971D259-C2E2-4216-AADB-65B4A35A9D29}" destId="{0E57846D-BC74-43C6-92DC-B3825CBE7762}" srcOrd="2" destOrd="0" presId="urn:microsoft.com/office/officeart/2005/8/layout/hierarchy4"/>
    <dgm:cxn modelId="{1B801E73-18AC-46F1-B1ED-6B5896BA1D0E}" type="presParOf" srcId="{0E57846D-BC74-43C6-92DC-B3825CBE7762}" destId="{16705236-CDD2-4F17-A360-14EBECB73654}" srcOrd="0" destOrd="0" presId="urn:microsoft.com/office/officeart/2005/8/layout/hierarchy4"/>
    <dgm:cxn modelId="{C7EF5545-0351-48BC-9684-D6ED64F43FD3}" type="presParOf" srcId="{16705236-CDD2-4F17-A360-14EBECB73654}" destId="{20C2EB85-483B-47A6-B328-8CA326041306}" srcOrd="0" destOrd="0" presId="urn:microsoft.com/office/officeart/2005/8/layout/hierarchy4"/>
    <dgm:cxn modelId="{1633FCA4-8118-4DBD-8A8C-4EF31FDE17F4}" type="presParOf" srcId="{16705236-CDD2-4F17-A360-14EBECB73654}" destId="{9D20ACC7-93C2-4C39-BF95-D014DBD13019}" srcOrd="1" destOrd="0" presId="urn:microsoft.com/office/officeart/2005/8/layout/hierarchy4"/>
    <dgm:cxn modelId="{B4DB30B2-054E-449D-B7A5-FD107EA24C70}" type="presParOf" srcId="{16705236-CDD2-4F17-A360-14EBECB73654}" destId="{D694FA3D-DB7D-492C-B4D7-B9A23DDF8E87}" srcOrd="2" destOrd="0" presId="urn:microsoft.com/office/officeart/2005/8/layout/hierarchy4"/>
    <dgm:cxn modelId="{D74A62E2-BB4F-4B95-8338-EA80BF954284}" type="presParOf" srcId="{D694FA3D-DB7D-492C-B4D7-B9A23DDF8E87}" destId="{8C9496D7-9415-40EE-9370-229C7C95D42B}" srcOrd="0" destOrd="0" presId="urn:microsoft.com/office/officeart/2005/8/layout/hierarchy4"/>
    <dgm:cxn modelId="{6A131E3A-9853-485D-9CEA-F75BD3FCAE8F}" type="presParOf" srcId="{8C9496D7-9415-40EE-9370-229C7C95D42B}" destId="{6C6BF346-E4B6-4B31-96CD-D7B8D329C8CE}" srcOrd="0" destOrd="0" presId="urn:microsoft.com/office/officeart/2005/8/layout/hierarchy4"/>
    <dgm:cxn modelId="{CC99B2C3-1234-442F-9843-711C857FC35D}" type="presParOf" srcId="{8C9496D7-9415-40EE-9370-229C7C95D42B}" destId="{20423BAE-40CB-4F9C-AE64-2DA782CBD447}" srcOrd="1" destOrd="0" presId="urn:microsoft.com/office/officeart/2005/8/layout/hierarchy4"/>
    <dgm:cxn modelId="{C9D38D82-9AA0-4CA9-AAF5-7A03AC519513}" type="presParOf" srcId="{D694FA3D-DB7D-492C-B4D7-B9A23DDF8E87}" destId="{DF917F6C-3975-4A55-BBB3-DB66290A4F2C}" srcOrd="1" destOrd="0" presId="urn:microsoft.com/office/officeart/2005/8/layout/hierarchy4"/>
    <dgm:cxn modelId="{DA9D3157-D87E-45C6-A910-6ECEAE076610}" type="presParOf" srcId="{D694FA3D-DB7D-492C-B4D7-B9A23DDF8E87}" destId="{30EA23F7-A4E5-4143-BEF8-8ED0DC07CCEC}" srcOrd="2" destOrd="0" presId="urn:microsoft.com/office/officeart/2005/8/layout/hierarchy4"/>
    <dgm:cxn modelId="{35FEEA9C-20FE-4E4A-A70C-D083F13FF7B2}" type="presParOf" srcId="{30EA23F7-A4E5-4143-BEF8-8ED0DC07CCEC}" destId="{0211F218-5860-4807-9631-820AB937D7DD}" srcOrd="0" destOrd="0" presId="urn:microsoft.com/office/officeart/2005/8/layout/hierarchy4"/>
    <dgm:cxn modelId="{5EC77C41-9492-4661-B4D7-8C647823B154}" type="presParOf" srcId="{30EA23F7-A4E5-4143-BEF8-8ED0DC07CCEC}" destId="{47FAFC01-69C3-45DC-9A95-DFBFDA77BFAC}" srcOrd="1" destOrd="0" presId="urn:microsoft.com/office/officeart/2005/8/layout/hierarchy4"/>
    <dgm:cxn modelId="{79B9DAB3-5E5C-4C93-A51D-6ED091BD5B05}" type="presParOf" srcId="{0E57846D-BC74-43C6-92DC-B3825CBE7762}" destId="{992855DE-D03D-4EC0-9227-DC9778A8DB22}" srcOrd="1" destOrd="0" presId="urn:microsoft.com/office/officeart/2005/8/layout/hierarchy4"/>
    <dgm:cxn modelId="{F4BCC706-8A22-461C-A37D-184DB2F82A6E}" type="presParOf" srcId="{0E57846D-BC74-43C6-92DC-B3825CBE7762}" destId="{35551212-1C92-4DB6-81EF-A4604FC094C9}" srcOrd="2" destOrd="0" presId="urn:microsoft.com/office/officeart/2005/8/layout/hierarchy4"/>
    <dgm:cxn modelId="{3231458E-5597-43AD-BA67-1A7424281412}" type="presParOf" srcId="{35551212-1C92-4DB6-81EF-A4604FC094C9}" destId="{3310ACBB-31B7-4ED5-A390-16A704ED1118}" srcOrd="0" destOrd="0" presId="urn:microsoft.com/office/officeart/2005/8/layout/hierarchy4"/>
    <dgm:cxn modelId="{91CAE96C-BB34-4FA7-AA3C-698E85B3316D}" type="presParOf" srcId="{35551212-1C92-4DB6-81EF-A4604FC094C9}" destId="{EEC51EDA-C86F-455D-BB9C-DEC8B0DE94CD}" srcOrd="1" destOrd="0" presId="urn:microsoft.com/office/officeart/2005/8/layout/hierarchy4"/>
    <dgm:cxn modelId="{1F16B089-5ECF-4A65-9390-8FE823FEA094}" type="presParOf" srcId="{35551212-1C92-4DB6-81EF-A4604FC094C9}" destId="{C7DA40C5-DB61-47C4-BEE3-B06CD1E070DE}" srcOrd="2" destOrd="0" presId="urn:microsoft.com/office/officeart/2005/8/layout/hierarchy4"/>
    <dgm:cxn modelId="{7B26D58A-90C9-4EE0-8C2B-13758850103B}" type="presParOf" srcId="{C7DA40C5-DB61-47C4-BEE3-B06CD1E070DE}" destId="{368A5968-B0BA-4EB8-A963-826A69690B24}" srcOrd="0" destOrd="0" presId="urn:microsoft.com/office/officeart/2005/8/layout/hierarchy4"/>
    <dgm:cxn modelId="{87DAE1C4-98C6-4B3F-A2D7-A34B20D3D722}" type="presParOf" srcId="{368A5968-B0BA-4EB8-A963-826A69690B24}" destId="{EC4E001D-0C12-49E7-A3FF-2B2B3D816B1C}" srcOrd="0" destOrd="0" presId="urn:microsoft.com/office/officeart/2005/8/layout/hierarchy4"/>
    <dgm:cxn modelId="{22C715B4-CC15-4080-A4B2-1743D7DDC162}" type="presParOf" srcId="{368A5968-B0BA-4EB8-A963-826A69690B24}" destId="{CA381A9D-4779-4190-9D9E-50CC31560C12}" srcOrd="1" destOrd="0" presId="urn:microsoft.com/office/officeart/2005/8/layout/hierarchy4"/>
    <dgm:cxn modelId="{E77CBB7D-4FB3-4D5D-BD05-3839F6867292}" type="presParOf" srcId="{C7DA40C5-DB61-47C4-BEE3-B06CD1E070DE}" destId="{1FFD9B61-D0FE-4BA1-B3EE-A2D15E72BFF2}" srcOrd="1" destOrd="0" presId="urn:microsoft.com/office/officeart/2005/8/layout/hierarchy4"/>
    <dgm:cxn modelId="{D7FB65AA-DB18-4E8F-8E65-6F79699EE408}" type="presParOf" srcId="{C7DA40C5-DB61-47C4-BEE3-B06CD1E070DE}" destId="{EACB55D1-52F1-40ED-83E9-B41559E77461}" srcOrd="2" destOrd="0" presId="urn:microsoft.com/office/officeart/2005/8/layout/hierarchy4"/>
    <dgm:cxn modelId="{9CC88B10-E549-47CF-AD5E-20A2EC9D08C4}" type="presParOf" srcId="{EACB55D1-52F1-40ED-83E9-B41559E77461}" destId="{EA7ADEB9-24D9-4297-AEBD-704C00AF504E}" srcOrd="0" destOrd="0" presId="urn:microsoft.com/office/officeart/2005/8/layout/hierarchy4"/>
    <dgm:cxn modelId="{A86464BF-86FA-4ADD-86BC-A99B8B09D19B}" type="presParOf" srcId="{EACB55D1-52F1-40ED-83E9-B41559E77461}" destId="{B42EAD24-DD22-4D76-A1FF-43DCCBA078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5EF72-526F-4E30-B0C2-4A6F879DC112}">
      <dsp:nvSpPr>
        <dsp:cNvPr id="0" name=""/>
        <dsp:cNvSpPr/>
      </dsp:nvSpPr>
      <dsp:spPr>
        <a:xfrm>
          <a:off x="3142" y="288037"/>
          <a:ext cx="8421793" cy="80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Значення грибів у житті людини </a:t>
          </a:r>
          <a:endParaRPr lang="ru-RU" sz="3200" b="1" kern="1200" dirty="0"/>
        </a:p>
      </dsp:txBody>
      <dsp:txXfrm>
        <a:off x="26575" y="311470"/>
        <a:ext cx="8374927" cy="753183"/>
      </dsp:txXfrm>
    </dsp:sp>
    <dsp:sp modelId="{20C2EB85-483B-47A6-B328-8CA326041306}">
      <dsp:nvSpPr>
        <dsp:cNvPr id="0" name=""/>
        <dsp:cNvSpPr/>
      </dsp:nvSpPr>
      <dsp:spPr>
        <a:xfrm>
          <a:off x="12336" y="1080120"/>
          <a:ext cx="3915260" cy="911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У харчовій промисловості</a:t>
          </a:r>
          <a:endParaRPr lang="ru-RU" sz="2800" b="1" kern="1200" dirty="0"/>
        </a:p>
      </dsp:txBody>
      <dsp:txXfrm>
        <a:off x="39028" y="1106812"/>
        <a:ext cx="3861876" cy="857953"/>
      </dsp:txXfrm>
    </dsp:sp>
    <dsp:sp modelId="{6C6BF346-E4B6-4B31-96CD-D7B8D329C8CE}">
      <dsp:nvSpPr>
        <dsp:cNvPr id="0" name=""/>
        <dsp:cNvSpPr/>
      </dsp:nvSpPr>
      <dsp:spPr>
        <a:xfrm>
          <a:off x="25228" y="2001058"/>
          <a:ext cx="1902437" cy="2008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Дріжджі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/>
            <a:t>(у випіканні хліба, виноробстві, пивоварінні)</a:t>
          </a:r>
          <a:endParaRPr lang="ru-RU" sz="2000" b="1" i="0" kern="1200" dirty="0"/>
        </a:p>
      </dsp:txBody>
      <dsp:txXfrm>
        <a:off x="80948" y="2056778"/>
        <a:ext cx="1790997" cy="1897368"/>
      </dsp:txXfrm>
    </dsp:sp>
    <dsp:sp modelId="{0211F218-5860-4807-9631-820AB937D7DD}">
      <dsp:nvSpPr>
        <dsp:cNvPr id="0" name=""/>
        <dsp:cNvSpPr/>
      </dsp:nvSpPr>
      <dsp:spPr>
        <a:xfrm>
          <a:off x="2007178" y="2001058"/>
          <a:ext cx="1902437" cy="2027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Деякі цвілеві гриби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(для виготовлення сирів та ковбас</a:t>
          </a:r>
          <a:r>
            <a:rPr lang="uk-UA" sz="1800" b="1" kern="1200" dirty="0" smtClean="0"/>
            <a:t>)</a:t>
          </a:r>
          <a:endParaRPr lang="ru-RU" sz="1800" b="1" kern="1200" dirty="0"/>
        </a:p>
      </dsp:txBody>
      <dsp:txXfrm>
        <a:off x="2062898" y="2056778"/>
        <a:ext cx="1790997" cy="1915738"/>
      </dsp:txXfrm>
    </dsp:sp>
    <dsp:sp modelId="{3310ACBB-31B7-4ED5-A390-16A704ED1118}">
      <dsp:nvSpPr>
        <dsp:cNvPr id="0" name=""/>
        <dsp:cNvSpPr/>
      </dsp:nvSpPr>
      <dsp:spPr>
        <a:xfrm>
          <a:off x="4025675" y="1080120"/>
          <a:ext cx="4329505" cy="879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 медицині</a:t>
          </a:r>
          <a:endParaRPr lang="ru-RU" sz="2800" b="1" kern="1200" dirty="0"/>
        </a:p>
      </dsp:txBody>
      <dsp:txXfrm>
        <a:off x="4051422" y="1105867"/>
        <a:ext cx="4278011" cy="827577"/>
      </dsp:txXfrm>
    </dsp:sp>
    <dsp:sp modelId="{EC4E001D-0C12-49E7-A3FF-2B2B3D816B1C}">
      <dsp:nvSpPr>
        <dsp:cNvPr id="0" name=""/>
        <dsp:cNvSpPr/>
      </dsp:nvSpPr>
      <dsp:spPr>
        <a:xfrm>
          <a:off x="4102649" y="1968791"/>
          <a:ext cx="1902437" cy="2092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Антибіотики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(їх можна отримати з близько 250 видів грибів) </a:t>
          </a:r>
          <a:endParaRPr lang="ru-RU" sz="2000" b="1" kern="1200" dirty="0"/>
        </a:p>
      </dsp:txBody>
      <dsp:txXfrm>
        <a:off x="4158369" y="2024511"/>
        <a:ext cx="1790997" cy="1981137"/>
      </dsp:txXfrm>
    </dsp:sp>
    <dsp:sp modelId="{EA7ADEB9-24D9-4297-AEBD-704C00AF504E}">
      <dsp:nvSpPr>
        <dsp:cNvPr id="0" name=""/>
        <dsp:cNvSpPr/>
      </dsp:nvSpPr>
      <dsp:spPr>
        <a:xfrm>
          <a:off x="6084599" y="1968791"/>
          <a:ext cx="2313534" cy="2087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Трутовик </a:t>
          </a:r>
          <a:r>
            <a:rPr lang="uk-UA" sz="2000" b="1" kern="1200" dirty="0" err="1" smtClean="0"/>
            <a:t>чага</a:t>
          </a:r>
          <a:r>
            <a:rPr lang="uk-UA" sz="2000" b="1" kern="1200" dirty="0" smtClean="0"/>
            <a:t> (при запаленні, виразковій хворобі шлунка, протипухлинний засіб)</a:t>
          </a:r>
          <a:endParaRPr lang="ru-RU" sz="2000" b="1" kern="1200" dirty="0"/>
        </a:p>
      </dsp:txBody>
      <dsp:txXfrm>
        <a:off x="6145750" y="2029942"/>
        <a:ext cx="2191232" cy="196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58AD7-4951-4E5B-B1AD-B6DF9B35644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34988-C0ED-4008-BFAB-D8DD2C8A4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34988-C0ED-4008-BFAB-D8DD2C8A4E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9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3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4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7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8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6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7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4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9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5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38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7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43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68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7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6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2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149080"/>
            <a:ext cx="531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Дорошенко </a:t>
            </a:r>
            <a:r>
              <a:rPr lang="ru-RU" sz="2400" b="1" dirty="0" err="1"/>
              <a:t>Володимир</a:t>
            </a:r>
            <a:r>
              <a:rPr lang="ru-RU" sz="2400" b="1" dirty="0"/>
              <a:t> Павлович,</a:t>
            </a:r>
          </a:p>
          <a:p>
            <a:pPr algn="ctr"/>
            <a:r>
              <a:rPr lang="ru-RU" sz="2400" b="1" dirty="0"/>
              <a:t> учитель </a:t>
            </a:r>
            <a:r>
              <a:rPr lang="ru-RU" sz="2400" b="1" dirty="0" err="1"/>
              <a:t>біології</a:t>
            </a:r>
            <a:r>
              <a:rPr lang="ru-RU" sz="2400" b="1" dirty="0"/>
              <a:t> та </a:t>
            </a:r>
            <a:r>
              <a:rPr lang="ru-RU" sz="2400" b="1" dirty="0" err="1"/>
              <a:t>економіки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dirty="0" err="1"/>
              <a:t>Маньківського</a:t>
            </a:r>
            <a:r>
              <a:rPr lang="ru-RU" sz="2400" b="1" dirty="0"/>
              <a:t> НВК «</a:t>
            </a:r>
            <a:r>
              <a:rPr lang="ru-RU" sz="2400" b="1" dirty="0" err="1"/>
              <a:t>Загальноосвітня</a:t>
            </a:r>
            <a:r>
              <a:rPr lang="ru-RU" sz="2400" b="1" dirty="0"/>
              <a:t> школа </a:t>
            </a:r>
          </a:p>
          <a:p>
            <a:pPr algn="ctr"/>
            <a:r>
              <a:rPr lang="ru-RU" sz="2400" b="1" dirty="0" smtClean="0"/>
              <a:t>     І </a:t>
            </a:r>
            <a:r>
              <a:rPr lang="ru-RU" sz="2400" b="1" dirty="0"/>
              <a:t>– ІІІ </a:t>
            </a:r>
            <a:r>
              <a:rPr lang="ru-RU" sz="2400" b="1" dirty="0" err="1"/>
              <a:t>ступенів</a:t>
            </a:r>
            <a:r>
              <a:rPr lang="ru-RU" sz="2400" b="1" dirty="0"/>
              <a:t> - </a:t>
            </a:r>
            <a:r>
              <a:rPr lang="ru-RU" sz="2400" b="1" dirty="0" err="1"/>
              <a:t>гімназія</a:t>
            </a:r>
            <a:r>
              <a:rPr lang="ru-RU" sz="2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89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58881"/>
            <a:ext cx="7992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Домашнє завдання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000" b="1" dirty="0" smtClean="0"/>
              <a:t>Повторити §§ 51 – 57.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000" b="1" dirty="0" smtClean="0"/>
              <a:t>Підготувати міні-проект на тему «Гриби у біосфері та житті людини».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292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лассные Анимашки - бегемоты, тигры, рыбы, насекомые. - BEST-ANIMATION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28457"/>
            <a:ext cx="4114455" cy="348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04799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</a:p>
          <a:p>
            <a:pPr algn="ctr"/>
            <a:r>
              <a:rPr lang="uk-UA" sz="6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співпрацю!</a:t>
            </a:r>
            <a:endParaRPr lang="ru-RU" sz="6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4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1281"/>
            <a:ext cx="70567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</a:p>
          <a:p>
            <a:pPr algn="ctr">
              <a:lnSpc>
                <a:spcPct val="150000"/>
              </a:lnSpc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Література: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6-й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кл./Л.І.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Остапченко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та ін. – К.: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2014. – 224с.: іл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://beaplanet.ru/lishayniki.html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http://beaplanet.ru/gribi/cvylevy_gribi/penycil.html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http://900igr.net/prezentatsii/biologija/Selektsija-v-biotekhnologii/044-Kolonija-penitsilla.html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http://dieta.rv.ua/statti/korysni-vlastyvosti-hrybiv-ryzhyky/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http://www.biengi.ac.ru/expression.htm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shalash.dp.ua/index.php/7-biblioteka/7b-priroda/770-znachennya-gribiv-u-prirodi-i-v-zhitti-lyudini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274638" algn="l"/>
              </a:tabLst>
            </a:pPr>
            <a:r>
              <a:rPr lang="uk-UA" sz="3200" b="1" dirty="0" smtClean="0"/>
              <a:t>Самостійна робота</a:t>
            </a:r>
          </a:p>
          <a:p>
            <a:pPr marL="274638" indent="-274638" algn="just">
              <a:lnSpc>
                <a:spcPct val="150000"/>
              </a:lnSpc>
              <a:buAutoNum type="arabicPeriod"/>
              <a:tabLst>
                <a:tab pos="274638" algn="l"/>
              </a:tabLst>
            </a:pPr>
            <a:r>
              <a:rPr lang="uk-UA" sz="2000" b="1" dirty="0" smtClean="0"/>
              <a:t>Укажіть гриби, які можуть паразитувати на деревних рослинах: </a:t>
            </a:r>
          </a:p>
          <a:p>
            <a:pPr marL="274638" indent="-274638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000" b="1" dirty="0" smtClean="0"/>
              <a:t>      </a:t>
            </a:r>
            <a:r>
              <a:rPr lang="uk-UA" sz="2000" b="1" dirty="0" smtClean="0"/>
              <a:t>а</a:t>
            </a:r>
            <a:r>
              <a:rPr lang="uk-UA" sz="2000" b="1" dirty="0" smtClean="0"/>
              <a:t>) ріжки; б) трутовики; в) сажки; г) мукор.</a:t>
            </a:r>
          </a:p>
          <a:p>
            <a:pPr marL="274638" indent="-274638" algn="just">
              <a:lnSpc>
                <a:spcPct val="150000"/>
              </a:lnSpc>
              <a:buAutoNum type="arabicPeriod" startAt="2"/>
              <a:tabLst>
                <a:tab pos="274638" algn="l"/>
              </a:tabLst>
            </a:pPr>
            <a:r>
              <a:rPr lang="uk-UA" sz="2000" b="1" dirty="0" smtClean="0"/>
              <a:t>Укажіть організми, у яких можуть паразитувати гриби: </a:t>
            </a:r>
            <a:endParaRPr lang="uk-UA" sz="2000" b="1" dirty="0" smtClean="0"/>
          </a:p>
          <a:p>
            <a:pPr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000" b="1" dirty="0"/>
              <a:t> </a:t>
            </a:r>
            <a:r>
              <a:rPr lang="uk-UA" sz="2000" b="1" dirty="0" smtClean="0"/>
              <a:t>     </a:t>
            </a:r>
            <a:r>
              <a:rPr lang="uk-UA" sz="2000" b="1" dirty="0" smtClean="0"/>
              <a:t>а</a:t>
            </a:r>
            <a:r>
              <a:rPr lang="uk-UA" sz="2000" b="1" dirty="0" smtClean="0"/>
              <a:t>) тільки      рослини; б) тільки тварини; в) рослини, тварини, гриби.</a:t>
            </a:r>
          </a:p>
          <a:p>
            <a:pPr marL="274638" indent="-274638" algn="just">
              <a:lnSpc>
                <a:spcPct val="150000"/>
              </a:lnSpc>
              <a:buAutoNum type="arabicPeriod" startAt="2"/>
              <a:tabLst>
                <a:tab pos="274638" algn="l"/>
              </a:tabLst>
            </a:pPr>
            <a:r>
              <a:rPr lang="uk-UA" sz="2000" b="1" dirty="0" smtClean="0"/>
              <a:t>Продовжте речення.</a:t>
            </a:r>
          </a:p>
          <a:p>
            <a:pPr marL="274638" indent="-274638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000" b="1" dirty="0"/>
              <a:t>	</a:t>
            </a:r>
            <a:r>
              <a:rPr lang="uk-UA" sz="2000" b="1" dirty="0" smtClean="0"/>
              <a:t>1) Трутовик є необов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язковими паразитами, тому що …</a:t>
            </a:r>
          </a:p>
          <a:p>
            <a:pPr marL="274638" indent="-274638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000" b="1" dirty="0"/>
              <a:t>	</a:t>
            </a:r>
            <a:r>
              <a:rPr lang="uk-UA" sz="2000" b="1" dirty="0" smtClean="0"/>
              <a:t>2) Фітофтора є необов</a:t>
            </a:r>
            <a:r>
              <a:rPr lang="uk-UA" sz="2000" b="1" dirty="0" smtClean="0">
                <a:cs typeface="Times New Roman"/>
              </a:rPr>
              <a:t>'</a:t>
            </a:r>
            <a:r>
              <a:rPr lang="uk-UA" sz="2000" b="1" dirty="0" smtClean="0"/>
              <a:t>язковим паразитом, тому </a:t>
            </a:r>
            <a:r>
              <a:rPr lang="uk-UA" sz="2000" b="1" dirty="0"/>
              <a:t>що …</a:t>
            </a:r>
          </a:p>
          <a:p>
            <a:pPr marL="274638" indent="-274638" algn="just">
              <a:lnSpc>
                <a:spcPct val="150000"/>
              </a:lnSpc>
              <a:tabLst>
                <a:tab pos="274638" algn="l"/>
              </a:tabLst>
            </a:pPr>
            <a:r>
              <a:rPr lang="uk-UA" sz="2000" b="1" dirty="0" smtClean="0"/>
              <a:t>4.  Поясніть терміни: трутовики, </a:t>
            </a:r>
            <a:r>
              <a:rPr lang="uk-UA" sz="2000" b="1" dirty="0" err="1" smtClean="0"/>
              <a:t>борошнисторосяні</a:t>
            </a:r>
            <a:r>
              <a:rPr lang="uk-UA" sz="2000" b="1" dirty="0" smtClean="0"/>
              <a:t> гриби, сажкові  		    гриби, мікози, біологічний метод боротьби зі шкідниками.</a:t>
            </a:r>
          </a:p>
          <a:p>
            <a:pPr marL="441325" indent="-441325" algn="just">
              <a:lnSpc>
                <a:spcPct val="150000"/>
              </a:lnSpc>
            </a:pPr>
            <a:r>
              <a:rPr lang="uk-UA" sz="2000" b="1" dirty="0"/>
              <a:t>	</a:t>
            </a:r>
            <a:r>
              <a:rPr lang="uk-UA" sz="2000" b="1" dirty="0" smtClean="0"/>
              <a:t>	         5. Які заходи слід проводити, щоб уникнути зараження   		         паразитичними грибами?</a:t>
            </a:r>
          </a:p>
          <a:p>
            <a:pPr marL="457200" indent="-457200" algn="ctr">
              <a:buAutoNum type="arabicPeriod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145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5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Завдання уроку: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/>
              <a:t>розкрити суть санітарної та ґрунтоутворюючої функції грибів;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/>
              <a:t>в</a:t>
            </a:r>
            <a:r>
              <a:rPr lang="uk-UA" sz="2000" b="1" dirty="0" smtClean="0"/>
              <a:t>изначити значення грибів у житті певних видів рослин та тварин;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/>
              <a:t>п</a:t>
            </a:r>
            <a:r>
              <a:rPr lang="uk-UA" sz="2000" b="1" dirty="0" smtClean="0"/>
              <a:t>роаналізувати роль грибів у харчовій та медичній промисловості;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000" b="1" dirty="0" smtClean="0"/>
              <a:t>з</a:t>
            </a:r>
            <a:r>
              <a:rPr lang="uk-UA" sz="2000" b="1" dirty="0" smtClean="0">
                <a:cs typeface="Times New Roman"/>
              </a:rPr>
              <a:t>'</a:t>
            </a:r>
            <a:r>
              <a:rPr lang="uk-UA" sz="2000" b="1" dirty="0" smtClean="0"/>
              <a:t>ясувати негативне значення певних видів грибів для людини та її господарства.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4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ЕМОНСТРАЦИОННЫЙ ВАРИАНТ итоговой работы для выпускников начальной школы по окружающему ми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40" y="3327714"/>
            <a:ext cx="2406214" cy="18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953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Санітарна функція грибів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5640" y="5123365"/>
            <a:ext cx="24062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Опеньки</a:t>
            </a:r>
            <a:endParaRPr lang="ru-RU" b="1" dirty="0"/>
          </a:p>
        </p:txBody>
      </p:sp>
      <p:pic>
        <p:nvPicPr>
          <p:cNvPr id="1030" name="Picture 6" descr="&quot;Пчеловодство&quot;: тем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63" y="2716134"/>
            <a:ext cx="2883383" cy="17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4463" y="4541699"/>
            <a:ext cx="2883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Мукор на рештках</a:t>
            </a:r>
          </a:p>
          <a:p>
            <a:pPr algn="ctr"/>
            <a:r>
              <a:rPr lang="uk-UA" sz="2000" b="1" dirty="0" smtClean="0"/>
              <a:t> органіки</a:t>
            </a:r>
            <a:endParaRPr lang="ru-RU" sz="2000" b="1" dirty="0"/>
          </a:p>
        </p:txBody>
      </p:sp>
      <p:pic>
        <p:nvPicPr>
          <p:cNvPr id="1032" name="Picture 8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1" y="2708920"/>
            <a:ext cx="2429432" cy="17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856" y="4513554"/>
            <a:ext cx="244598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Цвілеві гриби розкладають органічні рештки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/>
              <a:t>	Серед грибів є багато </a:t>
            </a:r>
            <a:r>
              <a:rPr lang="uk-UA" sz="2000" b="1" dirty="0" err="1" smtClean="0"/>
              <a:t>сапротрофів</a:t>
            </a:r>
            <a:r>
              <a:rPr lang="uk-UA" sz="2000" b="1" dirty="0" smtClean="0"/>
              <a:t>, які живляться органічними речовинами, рештками рослин та тварин. Розкладаючи рештки рослин і тварин, гриби звільняють від них поверхню нашої планети.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14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248" y="38140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Гриби-ґрунтоутворювачі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587" y="4138694"/>
            <a:ext cx="5741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      Лишайники </a:t>
            </a:r>
            <a:r>
              <a:rPr lang="ru-RU" sz="2000" b="1" dirty="0" err="1" smtClean="0"/>
              <a:t>оселяються</a:t>
            </a:r>
            <a:r>
              <a:rPr lang="ru-RU" sz="2000" b="1" dirty="0" smtClean="0"/>
              <a:t> першими </a:t>
            </a:r>
            <a:r>
              <a:rPr lang="ru-RU" sz="2000" b="1" dirty="0"/>
              <a:t>в </a:t>
            </a:r>
            <a:r>
              <a:rPr lang="ru-RU" sz="2000" b="1" dirty="0" err="1"/>
              <a:t>місцях</a:t>
            </a:r>
            <a:r>
              <a:rPr lang="ru-RU" sz="2000" b="1" dirty="0"/>
              <a:t>, де </a:t>
            </a:r>
            <a:r>
              <a:rPr lang="ru-RU" sz="2000" b="1" dirty="0" err="1"/>
              <a:t>немає</a:t>
            </a:r>
            <a:r>
              <a:rPr lang="ru-RU" sz="2000" b="1" dirty="0"/>
              <a:t> </a:t>
            </a:r>
            <a:r>
              <a:rPr lang="ru-RU" sz="2000" b="1" dirty="0" err="1"/>
              <a:t>ніякої</a:t>
            </a:r>
            <a:r>
              <a:rPr lang="ru-RU" sz="2000" b="1" dirty="0"/>
              <a:t> </a:t>
            </a:r>
            <a:r>
              <a:rPr lang="ru-RU" sz="2000" b="1" dirty="0" err="1"/>
              <a:t>іншої</a:t>
            </a:r>
            <a:r>
              <a:rPr lang="ru-RU" sz="2000" b="1" dirty="0"/>
              <a:t> </a:t>
            </a:r>
            <a:r>
              <a:rPr lang="ru-RU" sz="2000" b="1" dirty="0" err="1"/>
              <a:t>рослинності</a:t>
            </a:r>
            <a:r>
              <a:rPr lang="ru-RU" sz="2000" b="1" dirty="0"/>
              <a:t>. </a:t>
            </a:r>
            <a:r>
              <a:rPr lang="ru-RU" sz="2000" b="1" dirty="0" err="1"/>
              <a:t>Після</a:t>
            </a:r>
            <a:r>
              <a:rPr lang="ru-RU" sz="2000" b="1" dirty="0"/>
              <a:t> них </a:t>
            </a:r>
            <a:r>
              <a:rPr lang="ru-RU" sz="2000" b="1" dirty="0" err="1"/>
              <a:t>з'являється</a:t>
            </a:r>
            <a:r>
              <a:rPr lang="ru-RU" sz="2000" b="1" dirty="0"/>
              <a:t> </a:t>
            </a:r>
            <a:r>
              <a:rPr lang="ru-RU" sz="2000" b="1" dirty="0" err="1"/>
              <a:t>перегній</a:t>
            </a:r>
            <a:r>
              <a:rPr lang="ru-RU" sz="2000" b="1" dirty="0"/>
              <a:t>, на </a:t>
            </a:r>
            <a:r>
              <a:rPr lang="ru-RU" sz="2000" b="1" dirty="0" err="1"/>
              <a:t>якому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й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рослини</a:t>
            </a:r>
            <a:r>
              <a:rPr lang="ru-RU" sz="2000" b="1" dirty="0"/>
              <a:t>.</a:t>
            </a:r>
          </a:p>
        </p:txBody>
      </p:sp>
      <p:pic>
        <p:nvPicPr>
          <p:cNvPr id="1028" name="Picture 4" descr="Будова і життєдіяльність лишайників. Повні уроки - Гипермаркет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8" y="3780694"/>
            <a:ext cx="2580995" cy="198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krainaincognita.com/sites/default/files/u10/DSC_0390_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28" y="932323"/>
            <a:ext cx="2533713" cy="169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krainaincognita.com/sites/default/files/u10/DSC_0495_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28" y="2636912"/>
            <a:ext cx="2533713" cy="169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77712"/>
            <a:ext cx="5499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5475">
              <a:lnSpc>
                <a:spcPct val="150000"/>
              </a:lnSpc>
            </a:pPr>
            <a:r>
              <a:rPr lang="uk-UA" sz="2000" b="1" dirty="0" smtClean="0"/>
              <a:t>	Гриби поліпшують родючість </a:t>
            </a:r>
            <a:r>
              <a:rPr lang="uk-UA" sz="2000" b="1" dirty="0"/>
              <a:t>ґ</a:t>
            </a:r>
            <a:r>
              <a:rPr lang="uk-UA" sz="2000" b="1" dirty="0" smtClean="0"/>
              <a:t>рунту. За добу вони розщеплюють органічної речовини в 2-7 разів більше, ніж споживають самі.  А неорганічні речовини, які утворилися в процесі, споживаються рослинами. Тому гриби забезпечують </a:t>
            </a:r>
            <a:r>
              <a:rPr lang="uk-UA" sz="2000" b="1" dirty="0" err="1" smtClean="0"/>
              <a:t>колообіг</a:t>
            </a:r>
            <a:r>
              <a:rPr lang="uk-UA" sz="2000" b="1" dirty="0" smtClean="0"/>
              <a:t> речовин.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5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4221493"/>
              </p:ext>
            </p:extLst>
          </p:nvPr>
        </p:nvGraphicFramePr>
        <p:xfrm>
          <a:off x="323528" y="54868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urokimaner.ru/_img/01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35" y="4598105"/>
            <a:ext cx="1872208" cy="151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nicillin specimen with original packaging, c 1950. - Science Muse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636741"/>
            <a:ext cx="2016224" cy="1498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Чага - Я.Грибник- я.р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27" y="4656454"/>
            <a:ext cx="2148317" cy="151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ивні дріжджі для шкір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8"/>
          <a:stretch/>
        </p:blipFill>
        <p:spPr bwMode="auto">
          <a:xfrm>
            <a:off x="354323" y="4581128"/>
            <a:ext cx="1990181" cy="151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625" y="4379524"/>
            <a:ext cx="646061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         </a:t>
            </a:r>
            <a:r>
              <a:rPr lang="ru-RU" sz="2000" b="1" dirty="0" err="1" smtClean="0"/>
              <a:t>Цефалоспорини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клас</a:t>
            </a:r>
            <a:r>
              <a:rPr lang="ru-RU" sz="2000" b="1" dirty="0" smtClean="0"/>
              <a:t> </a:t>
            </a:r>
            <a:r>
              <a:rPr lang="ru-RU" sz="2000" b="1" dirty="0" err="1"/>
              <a:t>антибіотиків</a:t>
            </a:r>
            <a:r>
              <a:rPr lang="ru-RU" sz="2000" b="1" dirty="0"/>
              <a:t> з </a:t>
            </a:r>
            <a:r>
              <a:rPr lang="ru-RU" sz="2000" b="1" dirty="0" smtClean="0"/>
              <a:t>потужною бактерицидною </a:t>
            </a:r>
            <a:r>
              <a:rPr lang="ru-RU" sz="2000" b="1" dirty="0" err="1" smtClean="0"/>
              <a:t>дією</a:t>
            </a:r>
            <a:r>
              <a:rPr lang="ru-RU" sz="2000" b="1" dirty="0"/>
              <a:t>, </a:t>
            </a:r>
            <a:r>
              <a:rPr lang="ru-RU" sz="2000" b="1" dirty="0" err="1"/>
              <a:t>низькою</a:t>
            </a:r>
            <a:r>
              <a:rPr lang="ru-RU" sz="2000" b="1" dirty="0"/>
              <a:t> </a:t>
            </a:r>
            <a:r>
              <a:rPr lang="ru-RU" sz="2000" b="1" dirty="0" err="1"/>
              <a:t>токсичністю</a:t>
            </a:r>
            <a:r>
              <a:rPr lang="ru-RU" sz="2000" b="1" dirty="0"/>
              <a:t>, широким </a:t>
            </a:r>
            <a:r>
              <a:rPr lang="ru-RU" sz="2000" b="1" dirty="0" err="1"/>
              <a:t>терапевтичним</a:t>
            </a:r>
            <a:r>
              <a:rPr lang="ru-RU" sz="2000" b="1" dirty="0"/>
              <a:t> </a:t>
            </a:r>
            <a:r>
              <a:rPr lang="ru-RU" sz="2000" b="1" dirty="0" err="1"/>
              <a:t>діапазоном</a:t>
            </a:r>
            <a:r>
              <a:rPr lang="ru-RU" sz="2000" b="1" dirty="0"/>
              <a:t>. </a:t>
            </a:r>
            <a:r>
              <a:rPr lang="ru-RU" sz="2000" b="1" dirty="0" err="1" smtClean="0"/>
              <a:t>Цефалоспорини</a:t>
            </a:r>
            <a:r>
              <a:rPr lang="ru-RU" sz="2000" b="1" dirty="0"/>
              <a:t> </a:t>
            </a:r>
            <a:r>
              <a:rPr lang="ru-RU" sz="2000" b="1" dirty="0" err="1" smtClean="0"/>
              <a:t>продуку-ють</a:t>
            </a:r>
            <a:r>
              <a:rPr lang="ru-RU" sz="2000" b="1" dirty="0" smtClean="0"/>
              <a:t> 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акремоніум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3078" name="Picture 6" descr="http://www.biengi.ac.ru/images/exp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59255" r="50000" b="3412"/>
          <a:stretch/>
        </p:blipFill>
        <p:spPr bwMode="auto">
          <a:xfrm>
            <a:off x="6842714" y="4784596"/>
            <a:ext cx="2029973" cy="15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3187" y="2906637"/>
            <a:ext cx="6961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Рижик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/>
              <a:t>справжній</a:t>
            </a:r>
            <a:r>
              <a:rPr lang="ru-RU" sz="2000" b="1" dirty="0"/>
              <a:t> і </a:t>
            </a:r>
            <a:r>
              <a:rPr lang="ru-RU" sz="2000" b="1" dirty="0" err="1"/>
              <a:t>рижик</a:t>
            </a:r>
            <a:r>
              <a:rPr lang="ru-RU" sz="2000" b="1" dirty="0"/>
              <a:t> </a:t>
            </a:r>
            <a:r>
              <a:rPr lang="ru-RU" sz="2000" b="1" dirty="0" err="1"/>
              <a:t>червоний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у </a:t>
            </a:r>
            <a:r>
              <a:rPr lang="ru-RU" sz="2000" b="1" dirty="0" err="1"/>
              <a:t>своєму</a:t>
            </a:r>
            <a:r>
              <a:rPr lang="ru-RU" sz="2000" b="1" dirty="0"/>
              <a:t> </a:t>
            </a:r>
            <a:r>
              <a:rPr lang="ru-RU" sz="2000" b="1" dirty="0" err="1"/>
              <a:t>складі</a:t>
            </a:r>
            <a:r>
              <a:rPr lang="ru-RU" sz="2000" b="1" dirty="0"/>
              <a:t> </a:t>
            </a:r>
            <a:r>
              <a:rPr lang="ru-RU" sz="2000" b="1" dirty="0" err="1"/>
              <a:t>лактаріовіолін</a:t>
            </a:r>
            <a:r>
              <a:rPr lang="ru-RU" sz="2000" b="1" dirty="0"/>
              <a:t> – </a:t>
            </a:r>
            <a:r>
              <a:rPr lang="ru-RU" sz="2000" b="1" dirty="0" err="1"/>
              <a:t>антибіотик</a:t>
            </a:r>
            <a:r>
              <a:rPr lang="ru-RU" sz="2000" b="1" dirty="0"/>
              <a:t> </a:t>
            </a:r>
            <a:r>
              <a:rPr lang="ru-RU" sz="2000" b="1" dirty="0" err="1"/>
              <a:t>пригнічує</a:t>
            </a:r>
            <a:r>
              <a:rPr lang="ru-RU" sz="2000" b="1" dirty="0"/>
              <a:t> </a:t>
            </a:r>
            <a:r>
              <a:rPr lang="ru-RU" sz="2000" b="1" dirty="0" err="1" smtClean="0"/>
              <a:t>розмножен-ня</a:t>
            </a:r>
            <a:r>
              <a:rPr lang="ru-RU" sz="2000" b="1" dirty="0" smtClean="0"/>
              <a:t> </a:t>
            </a:r>
            <a:r>
              <a:rPr lang="ru-RU" sz="2000" b="1" dirty="0" err="1"/>
              <a:t>безлічі</a:t>
            </a:r>
            <a:r>
              <a:rPr lang="ru-RU" sz="2000" b="1" dirty="0"/>
              <a:t> </a:t>
            </a:r>
            <a:r>
              <a:rPr lang="ru-RU" sz="2000" b="1" dirty="0" err="1" smtClean="0"/>
              <a:t>бактерій</a:t>
            </a:r>
            <a:r>
              <a:rPr lang="ru-RU" sz="2000" b="1" dirty="0" smtClean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палички</a:t>
            </a:r>
            <a:r>
              <a:rPr lang="ru-RU" sz="2000" b="1" dirty="0"/>
              <a:t> </a:t>
            </a:r>
            <a:r>
              <a:rPr lang="ru-RU" sz="2000" b="1" dirty="0" smtClean="0"/>
              <a:t>Коха </a:t>
            </a:r>
            <a:r>
              <a:rPr lang="ru-RU" sz="2000" b="1" dirty="0"/>
              <a:t>в тому </a:t>
            </a:r>
            <a:r>
              <a:rPr lang="ru-RU" sz="2000" b="1" dirty="0" err="1"/>
              <a:t>числі</a:t>
            </a:r>
            <a:r>
              <a:rPr lang="ru-RU" sz="2000" b="1" dirty="0"/>
              <a:t>. </a:t>
            </a:r>
          </a:p>
        </p:txBody>
      </p:sp>
      <p:pic>
        <p:nvPicPr>
          <p:cNvPr id="3080" name="Picture 8" descr="Корисні властивості грибів риж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9" y="2889798"/>
            <a:ext cx="153315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357" y="930242"/>
            <a:ext cx="6277188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      </a:t>
            </a:r>
            <a:r>
              <a:rPr lang="ru-RU" sz="2000" b="1" dirty="0" err="1" smtClean="0"/>
              <a:t>Особливе</a:t>
            </a:r>
            <a:r>
              <a:rPr lang="ru-RU" sz="2000" b="1" dirty="0" smtClean="0"/>
              <a:t> </a:t>
            </a:r>
            <a:r>
              <a:rPr lang="ru-RU" sz="2000" b="1" dirty="0" err="1"/>
              <a:t>значення</a:t>
            </a:r>
            <a:r>
              <a:rPr lang="ru-RU" sz="2000" b="1" dirty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smtClean="0"/>
              <a:t>зелена </a:t>
            </a:r>
            <a:r>
              <a:rPr lang="ru-RU" sz="2000" b="1" dirty="0" err="1" smtClean="0"/>
              <a:t>цвіль</a:t>
            </a:r>
            <a:r>
              <a:rPr lang="ru-RU" sz="2000" b="1" dirty="0" smtClean="0"/>
              <a:t>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пеніцил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золотистий</a:t>
            </a:r>
            <a:r>
              <a:rPr lang="ru-RU" sz="2000" b="1" dirty="0"/>
              <a:t>, так як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</a:t>
            </a:r>
            <a:r>
              <a:rPr lang="ru-RU" sz="2000" b="1" dirty="0" err="1"/>
              <a:t>людиною</a:t>
            </a:r>
            <a:r>
              <a:rPr lang="ru-RU" sz="2000" b="1" dirty="0"/>
              <a:t> для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 </a:t>
            </a:r>
            <a:r>
              <a:rPr lang="ru-RU" sz="2000" b="1" dirty="0" err="1" smtClean="0"/>
              <a:t>першого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антибіотиків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пеніциліну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/>
              <a:t>відкритий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/>
              <a:t>Лондоні</a:t>
            </a:r>
            <a:r>
              <a:rPr lang="ru-RU" sz="2000" b="1" dirty="0"/>
              <a:t> в 1929 р. О. </a:t>
            </a:r>
            <a:r>
              <a:rPr lang="ru-RU" sz="2000" b="1" dirty="0" err="1"/>
              <a:t>Флемінгом</a:t>
            </a:r>
            <a:r>
              <a:rPr lang="ru-RU" sz="2000" b="1" dirty="0"/>
              <a:t>.</a:t>
            </a:r>
          </a:p>
        </p:txBody>
      </p:sp>
      <p:pic>
        <p:nvPicPr>
          <p:cNvPr id="3082" name="Picture 10" descr="http://900igr.net/datas/biologija/Selektsija-v-biotekhnologii/0044-044-Kolonija-penitsil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18579" r="53514" b="52128"/>
          <a:stretch/>
        </p:blipFill>
        <p:spPr bwMode="auto">
          <a:xfrm>
            <a:off x="6919934" y="1102489"/>
            <a:ext cx="1956442" cy="17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357" y="364014"/>
            <a:ext cx="632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Гриби й антибіотики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93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135" y="551455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Робота з підручником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47530"/>
              </p:ext>
            </p:extLst>
          </p:nvPr>
        </p:nvGraphicFramePr>
        <p:xfrm>
          <a:off x="395536" y="1499047"/>
          <a:ext cx="8352927" cy="4738264"/>
        </p:xfrm>
        <a:graphic>
          <a:graphicData uri="http://schemas.openxmlformats.org/drawingml/2006/table">
            <a:tbl>
              <a:tblPr firstRow="1" bandRow="1"/>
              <a:tblGrid>
                <a:gridCol w="1491594"/>
                <a:gridCol w="2088232"/>
                <a:gridCol w="1566174"/>
                <a:gridCol w="1640754"/>
                <a:gridCol w="1566173"/>
              </a:tblGrid>
              <a:tr h="73255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Групи грибів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Представники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Значення</a:t>
                      </a:r>
                      <a:r>
                        <a:rPr lang="uk-UA" sz="2000" b="1" baseline="0" dirty="0" smtClean="0"/>
                        <a:t> </a:t>
                      </a:r>
                      <a:r>
                        <a:rPr lang="uk-UA" sz="2000" b="1" dirty="0" smtClean="0"/>
                        <a:t>в природі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Користь для людини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Шкода</a:t>
                      </a:r>
                      <a:r>
                        <a:rPr lang="uk-UA" sz="2000" b="1" baseline="0" dirty="0" smtClean="0"/>
                        <a:t> для людини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5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Їстівні гриби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5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Отруйні гриби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2556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Цвілеві гриби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1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Сажки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1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Ріжки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1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Трутовики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1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Фітофтора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В ДЕКАБРЕ НАЧАЛ РАБОТУ ПРОСВЕТИТЕЛЬСКИЙ ПРОЕКТ КНИГА. ЗН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24" y="188640"/>
            <a:ext cx="1921931" cy="13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77130"/>
            <a:ext cx="70567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/>
              <a:t>Фронтальне опитування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Яка роль грибів у процесах </a:t>
            </a:r>
            <a:r>
              <a:rPr lang="uk-UA" sz="2000" b="1" dirty="0"/>
              <a:t>ґ</a:t>
            </a:r>
            <a:r>
              <a:rPr lang="uk-UA" sz="2000" b="1" dirty="0" smtClean="0"/>
              <a:t>рунтоутворення?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Яку користь від грибів отримує людина?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Якої шкоди гриби можуть завдавати здоров</a:t>
            </a:r>
            <a:r>
              <a:rPr lang="uk-UA" sz="2000" b="1" dirty="0" smtClean="0">
                <a:latin typeface="Times New Roman"/>
                <a:cs typeface="Times New Roman"/>
              </a:rPr>
              <a:t>'</a:t>
            </a:r>
            <a:r>
              <a:rPr lang="uk-UA" sz="2000" b="1" dirty="0" smtClean="0"/>
              <a:t>ю людини?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Якої шкоди господарству людини можуть завдавати гриби?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b="1" dirty="0" smtClean="0"/>
              <a:t>Чому багато видів </a:t>
            </a:r>
            <a:r>
              <a:rPr lang="uk-UA" sz="2000" b="1" dirty="0" err="1" smtClean="0"/>
              <a:t>грибів-сапротрофів</a:t>
            </a:r>
            <a:r>
              <a:rPr lang="uk-UA" sz="2000" b="1" dirty="0" smtClean="0"/>
              <a:t> можуть переходити до паразитичного способу життя?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456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2_Тема Office</vt:lpstr>
      <vt:lpstr>Значення грибів  у природі та житті людини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 SoftPERM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грибів у природі та житті людини </dc:title>
  <dc:creator>111</dc:creator>
  <cp:lastModifiedBy>Дорошенко</cp:lastModifiedBy>
  <cp:revision>39</cp:revision>
  <dcterms:created xsi:type="dcterms:W3CDTF">2015-02-17T07:36:42Z</dcterms:created>
  <dcterms:modified xsi:type="dcterms:W3CDTF">2015-02-25T01:12:04Z</dcterms:modified>
</cp:coreProperties>
</file>