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64" r:id="rId8"/>
    <p:sldId id="266" r:id="rId9"/>
    <p:sldId id="265" r:id="rId10"/>
    <p:sldId id="267" r:id="rId11"/>
    <p:sldId id="27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7F82"/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97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69333" y="4555671"/>
            <a:ext cx="4774667" cy="1371600"/>
          </a:xfrm>
        </p:spPr>
        <p:txBody>
          <a:bodyPr>
            <a:normAutofit/>
          </a:bodyPr>
          <a:lstStyle/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uk-UA" sz="2000" kern="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/>
              </a:rPr>
              <a:t>Розробила</a:t>
            </a:r>
          </a:p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uk-UA" sz="2000" kern="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/>
              </a:rPr>
              <a:t>Зозуля Тамара Василівна</a:t>
            </a:r>
          </a:p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uk-UA" sz="2000" kern="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/>
              </a:rPr>
              <a:t>в</a:t>
            </a:r>
            <a:r>
              <a:rPr lang="uk-UA" sz="2000" kern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/>
              </a:rPr>
              <a:t>читель </a:t>
            </a:r>
            <a:r>
              <a:rPr lang="uk-UA" sz="2000" kern="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/>
              </a:rPr>
              <a:t>інформатики </a:t>
            </a:r>
          </a:p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uk-UA" sz="2000" kern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/>
              </a:rPr>
              <a:t>В’язівської</a:t>
            </a:r>
            <a:r>
              <a:rPr lang="uk-UA" sz="2000" kern="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/>
              </a:rPr>
              <a:t> ЗОШ І-ІІІ ступенів</a:t>
            </a:r>
            <a:endParaRPr lang="ru-RU" sz="2000" kern="0" dirty="0">
              <a:solidFill>
                <a:schemeClr val="accent4">
                  <a:lumMod val="60000"/>
                  <a:lumOff val="40000"/>
                </a:schemeClr>
              </a:solidFill>
              <a:latin typeface="Tahoma"/>
            </a:endParaRPr>
          </a:p>
          <a:p>
            <a:endParaRPr lang="ru-RU" sz="24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6" b="7148"/>
          <a:stretch/>
        </p:blipFill>
        <p:spPr bwMode="auto">
          <a:xfrm>
            <a:off x="574611" y="4578667"/>
            <a:ext cx="3385648" cy="1894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8139">
            <a:off x="473050" y="485971"/>
            <a:ext cx="2486025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5799">
            <a:off x="6638321" y="402134"/>
            <a:ext cx="2025756" cy="212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1370" y="1805526"/>
            <a:ext cx="7946265" cy="2644352"/>
          </a:xfrm>
        </p:spPr>
        <p:txBody>
          <a:bodyPr>
            <a:noAutofit/>
          </a:bodyPr>
          <a:lstStyle/>
          <a:p>
            <a:r>
              <a:rPr lang="ru-RU" sz="4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Опрацювання</a:t>
            </a:r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4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даних</a:t>
            </a:r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 як </a:t>
            </a:r>
            <a:r>
              <a:rPr lang="ru-RU" sz="4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інформаційний</a:t>
            </a:r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4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процес</a:t>
            </a:r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b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4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Кодування</a:t>
            </a:r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 та </a:t>
            </a:r>
            <a:r>
              <a:rPr lang="ru-RU" sz="4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декодування</a:t>
            </a:r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4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повідомлень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D:\документи\зображення і фото\анімація\shkolnye_kartinki_56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133" y="1049412"/>
            <a:ext cx="1653731" cy="112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742" y="6818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Українська абетка Морзе</a:t>
            </a:r>
            <a:endParaRPr lang="ru-RU" sz="32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188" y="1091008"/>
            <a:ext cx="4574418" cy="5402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59606" y="1756612"/>
            <a:ext cx="23474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Алфавіт</a:t>
            </a:r>
            <a:r>
              <a:rPr lang="ru-RU" sz="2400" dirty="0">
                <a:latin typeface="Tahoma" pitchFamily="34" charset="0"/>
                <a:cs typeface="Tahoma" pitchFamily="34" charset="0"/>
              </a:rPr>
              <a:t> — </a:t>
            </a:r>
            <a:r>
              <a:rPr lang="ru-RU" sz="2400" dirty="0" err="1">
                <a:latin typeface="Tahoma" pitchFamily="34" charset="0"/>
                <a:cs typeface="Tahoma" pitchFamily="34" charset="0"/>
              </a:rPr>
              <a:t>це</a:t>
            </a:r>
            <a:r>
              <a:rPr lang="ru-RU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>
                <a:latin typeface="Tahoma" pitchFamily="34" charset="0"/>
                <a:cs typeface="Tahoma" pitchFamily="34" charset="0"/>
              </a:rPr>
              <a:t>сукупність</a:t>
            </a:r>
            <a:r>
              <a:rPr lang="ru-RU" sz="2400" dirty="0">
                <a:latin typeface="Tahoma" pitchFamily="34" charset="0"/>
                <a:cs typeface="Tahoma" pitchFamily="34" charset="0"/>
              </a:rPr>
              <a:t> (</a:t>
            </a:r>
            <a:r>
              <a:rPr lang="ru-RU" sz="2400" dirty="0" err="1">
                <a:latin typeface="Tahoma" pitchFamily="34" charset="0"/>
                <a:cs typeface="Tahoma" pitchFamily="34" charset="0"/>
              </a:rPr>
              <a:t>допустимих</a:t>
            </a:r>
            <a:r>
              <a:rPr lang="ru-RU" sz="2400" dirty="0">
                <a:latin typeface="Tahoma" pitchFamily="34" charset="0"/>
                <a:cs typeface="Tahoma" pitchFamily="34" charset="0"/>
              </a:rPr>
              <a:t>) </a:t>
            </a:r>
            <a:r>
              <a:rPr lang="ru-RU" sz="2400" dirty="0" err="1">
                <a:latin typeface="Tahoma" pitchFamily="34" charset="0"/>
                <a:cs typeface="Tahoma" pitchFamily="34" charset="0"/>
              </a:rPr>
              <a:t>символів</a:t>
            </a:r>
            <a:r>
              <a:rPr lang="ru-RU" sz="2400" dirty="0">
                <a:latin typeface="Tahoma" pitchFamily="34" charset="0"/>
                <a:cs typeface="Tahoma" pitchFamily="34" charset="0"/>
              </a:rPr>
              <a:t>, з </a:t>
            </a:r>
            <a:r>
              <a:rPr lang="ru-RU" sz="2400" dirty="0" err="1">
                <a:latin typeface="Tahoma" pitchFamily="34" charset="0"/>
                <a:cs typeface="Tahoma" pitchFamily="34" charset="0"/>
              </a:rPr>
              <a:t>яких</a:t>
            </a:r>
            <a:r>
              <a:rPr lang="ru-RU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 smtClean="0">
                <a:latin typeface="Tahoma" pitchFamily="34" charset="0"/>
                <a:cs typeface="Tahoma" pitchFamily="34" charset="0"/>
              </a:rPr>
              <a:t>утворюються</a:t>
            </a:r>
            <a:r>
              <a:rPr lang="ru-RU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 smtClean="0">
                <a:latin typeface="Tahoma" pitchFamily="34" charset="0"/>
                <a:cs typeface="Tahoma" pitchFamily="34" charset="0"/>
              </a:rPr>
              <a:t>повідомлення</a:t>
            </a:r>
            <a:r>
              <a:rPr lang="ru-RU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ru-RU" sz="2400" dirty="0">
              <a:latin typeface="Tahoma" pitchFamily="34" charset="0"/>
              <a:cs typeface="Tahoma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46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342" y="343518"/>
            <a:ext cx="7886700" cy="796793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Контрольні запитання</a:t>
            </a:r>
            <a:endParaRPr lang="ru-RU" sz="36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49705" y="1764253"/>
            <a:ext cx="7058306" cy="3668359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Blip>
                <a:blip r:embed="rId2"/>
              </a:buBlip>
              <a:tabLst>
                <a:tab pos="457200" algn="l"/>
              </a:tabLst>
            </a:pPr>
            <a:r>
              <a:rPr lang="ru-RU" sz="2000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Скільки</a:t>
            </a:r>
            <a:r>
              <a:rPr lang="ru-RU" sz="2000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символів</a:t>
            </a:r>
            <a:r>
              <a:rPr lang="ru-RU" sz="2000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у </a:t>
            </a:r>
            <a:r>
              <a:rPr lang="ru-RU" sz="2000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алфавіті</a:t>
            </a:r>
            <a:r>
              <a:rPr lang="ru-RU" sz="2000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світлофора</a:t>
            </a:r>
            <a:r>
              <a:rPr lang="ru-RU" sz="2000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? </a:t>
            </a:r>
            <a:endParaRPr lang="ru-RU" sz="2000" i="1" dirty="0" smtClean="0">
              <a:solidFill>
                <a:srgbClr val="000000"/>
              </a:solidFill>
              <a:latin typeface="Tahoma" pitchFamily="34" charset="0"/>
              <a:ea typeface="Times New Roman"/>
              <a:cs typeface="Tahoma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Blip>
                <a:blip r:embed="rId2"/>
              </a:buBlip>
              <a:tabLst>
                <a:tab pos="457200" algn="l"/>
              </a:tabLst>
            </a:pPr>
            <a:r>
              <a:rPr lang="ru-RU" sz="2000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Скільки</a:t>
            </a:r>
            <a:r>
              <a:rPr lang="ru-RU" sz="2000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символів</a:t>
            </a:r>
            <a:r>
              <a:rPr lang="ru-RU" sz="2000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у </a:t>
            </a:r>
            <a:r>
              <a:rPr lang="ru-RU" sz="2000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алфавіті</a:t>
            </a:r>
            <a:r>
              <a:rPr lang="ru-RU" sz="2000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української</a:t>
            </a:r>
            <a:r>
              <a:rPr lang="ru-RU" sz="2000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мови</a:t>
            </a:r>
            <a:r>
              <a:rPr lang="ru-RU" sz="2000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? </a:t>
            </a:r>
          </a:p>
          <a:p>
            <a:pPr marL="685800" lvl="1" indent="-342900">
              <a:lnSpc>
                <a:spcPct val="115000"/>
              </a:lnSpc>
              <a:spcAft>
                <a:spcPts val="1000"/>
              </a:spcAft>
              <a:buBlip>
                <a:blip r:embed="rId2"/>
              </a:buBlip>
              <a:tabLst>
                <a:tab pos="457200" algn="l"/>
              </a:tabLst>
            </a:pPr>
            <a:endParaRPr lang="ru-RU" sz="2000" dirty="0">
              <a:latin typeface="Tahoma" pitchFamily="34" charset="0"/>
              <a:ea typeface="Calibri"/>
              <a:cs typeface="Tahoma" pitchFamily="34" charset="0"/>
            </a:endParaRPr>
          </a:p>
          <a:p>
            <a:endParaRPr lang="ru-RU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D:\документи\по уроках інформатики\на цифрові ресурси 2016\vopros-korich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72" y="1052723"/>
            <a:ext cx="1137733" cy="126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000" r="704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71" r="34944"/>
          <a:stretch/>
        </p:blipFill>
        <p:spPr bwMode="auto">
          <a:xfrm>
            <a:off x="7471184" y="1537190"/>
            <a:ext cx="1366221" cy="3327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258" y="3768733"/>
            <a:ext cx="3749966" cy="2500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384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3555" y="136746"/>
            <a:ext cx="7133359" cy="1016646"/>
          </a:xfrm>
        </p:spPr>
        <p:txBody>
          <a:bodyPr>
            <a:normAutofit/>
          </a:bodyPr>
          <a:lstStyle/>
          <a:p>
            <a:r>
              <a:rPr lang="ru-RU" sz="3200" b="1" i="1" dirty="0" err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Мови</a:t>
            </a:r>
            <a:endParaRPr lang="ru-RU" sz="3200" b="1" i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23555" y="1569027"/>
            <a:ext cx="6838948" cy="5008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3555" y="1462308"/>
            <a:ext cx="7481454" cy="2874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95300" lvl="0" indent="-495300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r>
              <a:rPr lang="ru-RU" sz="2000" b="1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Мова</a:t>
            </a:r>
            <a:r>
              <a:rPr lang="ru-RU" sz="2000" b="1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– </a:t>
            </a:r>
            <a:r>
              <a:rPr lang="ru-RU" sz="2000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знакова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система,  яка </a:t>
            </a:r>
            <a:r>
              <a:rPr lang="ru-RU" sz="2000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використовується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 для </a:t>
            </a:r>
            <a:r>
              <a:rPr lang="ru-RU" sz="2000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збереження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і </a:t>
            </a:r>
            <a:r>
              <a:rPr lang="ru-RU" sz="2000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передачі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інформації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908050" lvl="1" indent="-436563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n"/>
            </a:pPr>
            <a:r>
              <a:rPr lang="ru-RU" sz="2000" b="1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традиційні</a:t>
            </a:r>
            <a:r>
              <a:rPr lang="ru-RU" sz="2000" b="1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ru-RU" sz="2000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українська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000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англійська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…)</a:t>
            </a:r>
          </a:p>
          <a:p>
            <a:pPr marL="908050" lvl="1" indent="-436563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n"/>
            </a:pPr>
            <a:r>
              <a:rPr lang="ru-RU" sz="2000" b="1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формальні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ru-RU" sz="2000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строгі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правила)</a:t>
            </a:r>
          </a:p>
          <a:p>
            <a:pPr marL="471487" lvl="1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r>
              <a:rPr lang="ru-RU" sz="2400" kern="0" dirty="0">
                <a:solidFill>
                  <a:srgbClr val="000000"/>
                </a:solidFill>
                <a:latin typeface="Verdana"/>
              </a:rPr>
              <a:t/>
            </a:r>
            <a:br>
              <a:rPr lang="ru-RU" sz="2400" kern="0" dirty="0">
                <a:solidFill>
                  <a:srgbClr val="000000"/>
                </a:solidFill>
                <a:latin typeface="Verdana"/>
              </a:rPr>
            </a:br>
            <a:endParaRPr lang="ru-RU" sz="2400" kern="0" dirty="0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589" y="5256587"/>
            <a:ext cx="2052665" cy="771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093" y="3675039"/>
            <a:ext cx="1469161" cy="1370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307" y="3633036"/>
            <a:ext cx="2212641" cy="959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019" y="4929183"/>
            <a:ext cx="2385573" cy="89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chemeClr val="hlink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592" y="4929183"/>
            <a:ext cx="2282881" cy="1288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3553" y="887268"/>
            <a:ext cx="7408719" cy="5216815"/>
          </a:xfrm>
        </p:spPr>
        <p:txBody>
          <a:bodyPr/>
          <a:lstStyle/>
          <a:p>
            <a:pPr marL="176213" lvl="0" indent="-176213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Текст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742950" lvl="1" indent="-28575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sz="20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Україні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ru-RU" sz="2000" b="1" i="1" dirty="0" err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Привіт</a:t>
            </a:r>
            <a:r>
              <a:rPr lang="ru-RU" sz="20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, Вася!</a:t>
            </a:r>
          </a:p>
          <a:p>
            <a:pPr marL="742950" lvl="1" indent="-285750" algn="just" defTabSz="914400" fontAlgn="base">
              <a:lnSpc>
                <a:spcPct val="150000"/>
              </a:lnSpc>
              <a:spcBef>
                <a:spcPct val="4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en-US" sz="2000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Windows-1251</a:t>
            </a:r>
            <a:r>
              <a: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n-US" sz="2000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CFF0E8E2DA2C20C2E0F1FF21</a:t>
            </a:r>
          </a:p>
          <a:p>
            <a:pPr marL="742950" lvl="1" indent="-285750" algn="just" defTabSz="914400" fontAlgn="base">
              <a:lnSpc>
                <a:spcPct val="150000"/>
              </a:lnSpc>
              <a:spcBef>
                <a:spcPct val="4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передача за кордон (</a:t>
            </a:r>
            <a:r>
              <a:rPr lang="ru-RU" sz="2000" i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трансліт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): </a:t>
            </a:r>
            <a:r>
              <a:rPr lang="en-US" sz="2000" b="1" i="1" dirty="0" err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Pryvit</a:t>
            </a:r>
            <a:r>
              <a:rPr lang="en-US" sz="20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en-US" sz="2000" b="1" i="1" dirty="0" err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Vasya</a:t>
            </a:r>
            <a:r>
              <a:rPr lang="en-US" sz="20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!</a:t>
            </a:r>
            <a:endParaRPr lang="ru-RU" sz="2000" b="1" i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marL="176213" lvl="0" indent="-176213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Числа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742950" lvl="1" indent="-285750" algn="just" defTabSz="9144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для </a:t>
            </a:r>
            <a:r>
              <a:rPr lang="ru-RU" sz="20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обчислень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ru-RU" sz="20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25</a:t>
            </a:r>
          </a:p>
          <a:p>
            <a:pPr marL="742950" lvl="1" indent="-285750" algn="just" defTabSz="9144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ru-RU" sz="20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прописом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ru-RU" sz="20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двадцать </a:t>
            </a:r>
            <a:r>
              <a:rPr lang="ru-RU" sz="2000" b="1" i="1" dirty="0" err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п’ять</a:t>
            </a:r>
            <a:endParaRPr lang="ru-RU" sz="2000" b="1" i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marL="742950" lvl="1" indent="-285750" algn="just" defTabSz="9144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§"/>
              <a:tabLst>
                <a:tab pos="722313" algn="l"/>
              </a:tabLst>
            </a:pPr>
            <a:r>
              <a:rPr lang="ru-RU" sz="20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римська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 система: </a:t>
            </a:r>
            <a:r>
              <a:rPr lang="en-US" sz="20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XXV</a:t>
            </a:r>
            <a:endParaRPr lang="ru-RU" sz="20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marL="176213" lvl="0" indent="-176213" defTabSz="914400" fontAlgn="base">
              <a:spcBef>
                <a:spcPct val="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endParaRPr lang="en-US" sz="2400" dirty="0">
              <a:solidFill>
                <a:srgbClr val="000000"/>
              </a:solidFill>
              <a:latin typeface="Verdana" pitchFamily="34" charset="0"/>
            </a:endParaRPr>
          </a:p>
          <a:p>
            <a:endParaRPr lang="ru-RU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309689" y="203778"/>
            <a:ext cx="7231639" cy="66905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Кодування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: мета і </a:t>
            </a: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способи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40000"/>
                  <a:lumOff val="60000"/>
                </a:schemeClr>
              </a:solidFill>
              <a:effectLst/>
              <a:uLnTx/>
              <a:uFillTx/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5" name="Group 86"/>
          <p:cNvGrpSpPr>
            <a:grpSpLocks/>
          </p:cNvGrpSpPr>
          <p:nvPr/>
        </p:nvGrpSpPr>
        <p:grpSpPr bwMode="auto">
          <a:xfrm>
            <a:off x="1220787" y="5395913"/>
            <a:ext cx="7407275" cy="814387"/>
            <a:chOff x="419" y="3011"/>
            <a:chExt cx="4666" cy="513"/>
          </a:xfrm>
        </p:grpSpPr>
        <p:sp>
          <p:nvSpPr>
            <p:cNvPr id="6" name="Text Box 56"/>
            <p:cNvSpPr txBox="1">
              <a:spLocks noChangeArrowheads="1"/>
            </p:cNvSpPr>
            <p:nvPr/>
          </p:nvSpPr>
          <p:spPr bwMode="auto">
            <a:xfrm>
              <a:off x="713" y="3078"/>
              <a:ext cx="4372" cy="44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marL="0" marR="0" lvl="0" indent="0" algn="just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  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Інформація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 (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зміст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 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повідомлення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) 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може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 </a:t>
              </a:r>
              <a:b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</a:b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  бути 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закодована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 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різними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 способами!</a:t>
              </a:r>
            </a:p>
          </p:txBody>
        </p:sp>
        <p:sp>
          <p:nvSpPr>
            <p:cNvPr id="7" name="Oval 57"/>
            <p:cNvSpPr>
              <a:spLocks noChangeArrowheads="1"/>
            </p:cNvSpPr>
            <p:nvPr/>
          </p:nvSpPr>
          <p:spPr bwMode="auto">
            <a:xfrm>
              <a:off x="419" y="301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137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9646" y="173235"/>
            <a:ext cx="7595754" cy="1350817"/>
          </a:xfrm>
        </p:spPr>
        <p:txBody>
          <a:bodyPr>
            <a:normAutofit/>
          </a:bodyPr>
          <a:lstStyle/>
          <a:p>
            <a:r>
              <a:rPr lang="ru-RU" sz="2400" b="1" i="1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Декодування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 — </a:t>
            </a:r>
            <a:r>
              <a:rPr lang="ru-RU" sz="2400" i="1" dirty="0" err="1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це</a:t>
            </a: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400" i="1" dirty="0" err="1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процес</a:t>
            </a: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sz="2400" i="1" dirty="0" err="1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обернений</a:t>
            </a: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до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            					</a:t>
            </a:r>
            <a:r>
              <a:rPr lang="ru-RU" sz="2400" i="1" dirty="0" err="1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кодування</a:t>
            </a: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.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/>
            </a:r>
            <a:br>
              <a:rPr lang="ru-RU" sz="2400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</a:br>
            <a:endParaRPr lang="ru-RU" sz="2400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7463" y="1392381"/>
            <a:ext cx="7439891" cy="2556165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2000" i="1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Декодування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- </a:t>
            </a:r>
            <a:r>
              <a:rPr lang="ru-RU" sz="200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процес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зворотного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перетворення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коду до </a:t>
            </a:r>
            <a:r>
              <a:rPr lang="ru-RU" sz="200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форми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вихідної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символьної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системи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00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тобто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отримання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вихідного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повідомлення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. </a:t>
            </a:r>
            <a:endParaRPr lang="ru-RU" sz="20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i="1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Наприклад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: переклад з азбуки Морзе в </a:t>
            </a:r>
            <a:r>
              <a:rPr lang="ru-RU" sz="200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письмовий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текст </a:t>
            </a:r>
            <a:r>
              <a:rPr lang="ru-RU" sz="2000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українською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мовою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://olympica.com.ua/img/f/4/f47b73d716a175652e97223abf7666ed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751" y="3889611"/>
            <a:ext cx="4417687" cy="24429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43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0488" y="335659"/>
            <a:ext cx="7398761" cy="680170"/>
          </a:xfrm>
        </p:spPr>
        <p:txBody>
          <a:bodyPr>
            <a:normAutofit/>
          </a:bodyPr>
          <a:lstStyle/>
          <a:p>
            <a:pPr algn="ctr"/>
            <a:r>
              <a:rPr lang="uk-UA" sz="3600" i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>Виконайте завдання</a:t>
            </a:r>
            <a:endParaRPr lang="ru-RU" sz="3600" i="1" dirty="0">
              <a:solidFill>
                <a:schemeClr val="accent2">
                  <a:lumMod val="20000"/>
                  <a:lumOff val="8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3554" y="1039090"/>
            <a:ext cx="7087033" cy="5050561"/>
          </a:xfrm>
        </p:spPr>
        <p:txBody>
          <a:bodyPr/>
          <a:lstStyle/>
          <a:p>
            <a:pPr marL="176213" lvl="0" indent="-176213" defTabSz="914400" fontAlgn="base">
              <a:spcBef>
                <a:spcPct val="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Задача 1.</a:t>
            </a: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Закодуйте</a:t>
            </a: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свое </a:t>
            </a:r>
            <a:r>
              <a:rPr lang="ru-RU" sz="2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ім</a:t>
            </a:r>
            <a:r>
              <a:rPr lang="ru-RU" sz="2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  <a:sym typeface="Symbol" pitchFamily="18" charset="2"/>
              </a:rPr>
              <a:t></a:t>
            </a:r>
            <a:r>
              <a:rPr lang="ru-RU" sz="2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я</a:t>
            </a: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з</a:t>
            </a:r>
            <a:r>
              <a:rPr lang="uk-UA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а</a:t>
            </a: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допомогою</a:t>
            </a: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азбуки Морзе.</a:t>
            </a:r>
            <a:endParaRPr lang="en-US" sz="2400" dirty="0" smtClean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endParaRPr lang="ru-RU" dirty="0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112" y="1890713"/>
            <a:ext cx="6048375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1360488" y="5775325"/>
            <a:ext cx="7169363" cy="663575"/>
            <a:chOff x="501" y="3511"/>
            <a:chExt cx="4801" cy="418"/>
          </a:xfrm>
        </p:grpSpPr>
        <p:sp>
          <p:nvSpPr>
            <p:cNvPr id="7" name="Text Box 56"/>
            <p:cNvSpPr txBox="1">
              <a:spLocks noChangeArrowheads="1"/>
            </p:cNvSpPr>
            <p:nvPr/>
          </p:nvSpPr>
          <p:spPr bwMode="auto">
            <a:xfrm>
              <a:off x="795" y="3578"/>
              <a:ext cx="4507" cy="291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itchFamily="34" charset="0"/>
                </a:rPr>
                <a:t>  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Код 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нерівномірний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, 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потрібен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 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розділювач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!</a:t>
              </a:r>
            </a:p>
          </p:txBody>
        </p:sp>
        <p:sp>
          <p:nvSpPr>
            <p:cNvPr id="8" name="Oval 57"/>
            <p:cNvSpPr>
              <a:spLocks noChangeArrowheads="1"/>
            </p:cNvSpPr>
            <p:nvPr/>
          </p:nvSpPr>
          <p:spPr bwMode="auto">
            <a:xfrm>
              <a:off x="501" y="351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330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4727" y="218209"/>
            <a:ext cx="7315634" cy="841664"/>
          </a:xfrm>
        </p:spPr>
        <p:txBody>
          <a:bodyPr/>
          <a:lstStyle/>
          <a:p>
            <a:pPr algn="ctr"/>
            <a:r>
              <a:rPr lang="uk-UA" sz="4100" i="1" dirty="0">
                <a:solidFill>
                  <a:srgbClr val="ED7D31">
                    <a:lumMod val="20000"/>
                    <a:lumOff val="80000"/>
                  </a:srgbClr>
                </a:solidFill>
              </a:rPr>
              <a:t>Виконайте завдання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9419" y="1118900"/>
            <a:ext cx="6982691" cy="3712873"/>
          </a:xfrm>
        </p:spPr>
        <p:txBody>
          <a:bodyPr/>
          <a:lstStyle/>
          <a:p>
            <a:pPr marL="176213" lvl="0" indent="-176213" algn="just" defTabSz="914400" fontAlgn="base">
              <a:spcBef>
                <a:spcPct val="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Задача 2.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Закодуйте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свое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ім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  <a:sym typeface="Symbol" pitchFamily="18" charset="2"/>
              </a:rPr>
              <a:t>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я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з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допомогою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кодової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таблиці</a:t>
            </a: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176213" lvl="0" indent="-176213" defTabSz="914400" fontAlgn="base">
              <a:spcBef>
                <a:spcPct val="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039" y="2129036"/>
            <a:ext cx="7380404" cy="173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96"/>
          <p:cNvGrpSpPr>
            <a:grpSpLocks/>
          </p:cNvGrpSpPr>
          <p:nvPr/>
        </p:nvGrpSpPr>
        <p:grpSpPr bwMode="auto">
          <a:xfrm>
            <a:off x="1394840" y="4635499"/>
            <a:ext cx="7468604" cy="663575"/>
            <a:chOff x="419" y="3011"/>
            <a:chExt cx="5016" cy="418"/>
          </a:xfrm>
        </p:grpSpPr>
        <p:sp>
          <p:nvSpPr>
            <p:cNvPr id="7" name="Text Box 56"/>
            <p:cNvSpPr txBox="1">
              <a:spLocks noChangeArrowheads="1"/>
            </p:cNvSpPr>
            <p:nvPr/>
          </p:nvSpPr>
          <p:spPr bwMode="auto">
            <a:xfrm>
              <a:off x="713" y="3078"/>
              <a:ext cx="4722" cy="29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itchFamily="34" charset="0"/>
                </a:rPr>
                <a:t>  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Код 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рівномірний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, 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разділювач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 </a:t>
              </a:r>
              <a:r>
                <a:rPr kumimoji="0" lang="ru-RU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НЕ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 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потрібен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!</a:t>
              </a:r>
            </a:p>
          </p:txBody>
        </p:sp>
        <p:sp>
          <p:nvSpPr>
            <p:cNvPr id="8" name="Oval 57"/>
            <p:cNvSpPr>
              <a:spLocks noChangeArrowheads="1"/>
            </p:cNvSpPr>
            <p:nvPr/>
          </p:nvSpPr>
          <p:spPr bwMode="auto">
            <a:xfrm>
              <a:off x="419" y="301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912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2774" y="952647"/>
            <a:ext cx="7359090" cy="2351662"/>
          </a:xfrm>
        </p:spPr>
        <p:txBody>
          <a:bodyPr>
            <a:normAutofit/>
          </a:bodyPr>
          <a:lstStyle/>
          <a:p>
            <a:pPr marL="176213" lvl="0" indent="-176213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2000" b="1" dirty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Задача </a:t>
            </a:r>
            <a:r>
              <a:rPr lang="ru-RU" sz="2000" b="1" dirty="0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ru-RU" sz="2000" dirty="0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Андрійко</a:t>
            </a:r>
            <a:r>
              <a:rPr lang="ru-RU" sz="2000" dirty="0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отримав</a:t>
            </a:r>
            <a:r>
              <a:rPr lang="ru-RU" sz="2000" dirty="0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закодоване</a:t>
            </a:r>
            <a:r>
              <a:rPr lang="ru-RU" sz="2000" dirty="0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повідомлення</a:t>
            </a:r>
            <a:r>
              <a:rPr lang="ru-RU" sz="2000" dirty="0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000" dirty="0" err="1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що</a:t>
            </a:r>
            <a:r>
              <a:rPr lang="ru-RU" sz="2000" dirty="0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складається</a:t>
            </a:r>
            <a:r>
              <a:rPr lang="ru-RU" sz="2000" dirty="0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із</a:t>
            </a:r>
            <a:r>
              <a:rPr lang="ru-RU" sz="2000" dirty="0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 цифр:</a:t>
            </a:r>
          </a:p>
          <a:p>
            <a:pPr marL="176213" lvl="0" indent="-176213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uk-UA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uk-UA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24 29 12 01 03 01 29 15 22 16 18 14 01 20 10 12 01</a:t>
            </a:r>
            <a:endParaRPr lang="ru-RU" sz="20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60488" y="150814"/>
            <a:ext cx="7160057" cy="794759"/>
          </a:xfrm>
        </p:spPr>
        <p:txBody>
          <a:bodyPr>
            <a:normAutofit/>
          </a:bodyPr>
          <a:lstStyle/>
          <a:p>
            <a:pPr algn="ctr"/>
            <a:r>
              <a:rPr lang="uk-UA" sz="3600" i="1" dirty="0">
                <a:solidFill>
                  <a:srgbClr val="ED7D31">
                    <a:lumMod val="20000"/>
                    <a:lumOff val="80000"/>
                  </a:srgbClr>
                </a:solidFill>
                <a:latin typeface="Tahoma" pitchFamily="34" charset="0"/>
                <a:cs typeface="Tahoma" pitchFamily="34" charset="0"/>
              </a:rPr>
              <a:t>Виконайте завдання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2772" y="2266679"/>
            <a:ext cx="75541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i="1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Числовий</a:t>
            </a:r>
            <a:r>
              <a:rPr lang="ru-RU" sz="2000" i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ru-RU" sz="20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код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—</a:t>
            </a:r>
            <a:r>
              <a:rPr lang="ru-RU" sz="2000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це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повідомлення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,  </a:t>
            </a:r>
            <a:r>
              <a:rPr lang="ru-RU" sz="2000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закодоване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числами 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з </a:t>
            </a:r>
            <a:r>
              <a:rPr lang="ru-RU" sz="2000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допомогою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спеціальної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таблиці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кодів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sz="20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772" y="3219569"/>
            <a:ext cx="6547512" cy="258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02771" y="5700670"/>
            <a:ext cx="70554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Правило </a:t>
            </a:r>
            <a:r>
              <a:rPr lang="ru-RU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кодування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ru-RU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кожні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дві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цифри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цього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тексту </a:t>
            </a:r>
            <a:r>
              <a:rPr lang="ru-RU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відповідають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одній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букві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звичайного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тексту .</a:t>
            </a:r>
            <a:endParaRPr lang="ru-RU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1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2381" y="116898"/>
            <a:ext cx="7170161" cy="904009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Код Цезаря</a:t>
            </a:r>
            <a:endParaRPr lang="ru-RU" sz="28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84786" y="1114425"/>
            <a:ext cx="7079523" cy="490191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Декодуй слова з допомогою коду Цезаря: замість потрібної букви записується попередня по алфавіту.</a:t>
            </a:r>
            <a:endParaRPr lang="ru-RU" sz="2000" dirty="0">
              <a:solidFill>
                <a:schemeClr val="accent2">
                  <a:lumMod val="40000"/>
                  <a:lumOff val="6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46" y="364716"/>
            <a:ext cx="1362941" cy="1362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981" y="2162907"/>
            <a:ext cx="6353963" cy="3167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103612"/>
              </p:ext>
            </p:extLst>
          </p:nvPr>
        </p:nvGraphicFramePr>
        <p:xfrm>
          <a:off x="2462584" y="5616485"/>
          <a:ext cx="4996149" cy="828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346"/>
                <a:gridCol w="1600200"/>
                <a:gridCol w="182360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err="1" smtClean="0"/>
                        <a:t>иобл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err="1" smtClean="0"/>
                        <a:t>щлпмб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err="1" smtClean="0"/>
                        <a:t>ипщіу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74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7786" y="249428"/>
            <a:ext cx="7886700" cy="1060757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Домашнє завдання</a:t>
            </a:r>
            <a:endParaRPr lang="ru-RU" sz="32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8424" y="1542197"/>
            <a:ext cx="7132164" cy="4547454"/>
          </a:xfrm>
        </p:spPr>
        <p:txBody>
          <a:bodyPr>
            <a:norm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Опрацювати відповідний параграф  підручника та записи у зошиті;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Виконайте завдання: декодуй повідомлення за шифром Цезаря  </a:t>
            </a:r>
            <a:r>
              <a:rPr lang="ru-RU" sz="2000" i="1" u="sng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Лпотуіуфчїа</a:t>
            </a:r>
            <a:r>
              <a:rPr lang="ru-RU" sz="2000" i="1" u="sng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i="1" u="sng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птопгоік</a:t>
            </a:r>
            <a:r>
              <a:rPr lang="ru-RU" sz="2000" i="1" u="sng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i="1" u="sng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иблпо</a:t>
            </a:r>
            <a:r>
              <a:rPr lang="ru-RU" sz="2000" i="1" u="sng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i="1" u="sng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Флсбйоі</a:t>
            </a:r>
            <a:endParaRPr lang="ru-RU" sz="2000" i="1" u="sng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endParaRPr lang="uk-UA" sz="20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sz="20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</a:pPr>
            <a:endParaRPr lang="uk-UA" sz="20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ru-RU" sz="20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16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217" y="539938"/>
            <a:ext cx="8399248" cy="79580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Актуалізація</a:t>
            </a:r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3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опорних</a:t>
            </a:r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3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знань</a:t>
            </a:r>
            <a:endParaRPr lang="ru-RU" sz="3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1598805" y="4904838"/>
            <a:ext cx="5444487" cy="901700"/>
            <a:chOff x="1254" y="1557"/>
            <a:chExt cx="3210" cy="568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572" y="2125"/>
              <a:ext cx="2892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33" y="1578"/>
              <a:ext cx="369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346" y="1598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1613279" y="1919479"/>
            <a:ext cx="7401931" cy="609601"/>
            <a:chOff x="1265" y="2025"/>
            <a:chExt cx="4357" cy="384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44" y="2046"/>
              <a:ext cx="370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680" y="2041"/>
              <a:ext cx="394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3200" dirty="0" err="1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ahoma" pitchFamily="34" charset="0"/>
                  <a:cs typeface="Tahoma" pitchFamily="34" charset="0"/>
                </a:rPr>
                <a:t>Що</a:t>
              </a:r>
              <a:r>
                <a:rPr lang="ru-RU" sz="32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sz="3200" dirty="0" err="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ahoma" pitchFamily="34" charset="0"/>
                  <a:cs typeface="Tahoma" pitchFamily="34" charset="0"/>
                </a:rPr>
                <a:t>означає</a:t>
              </a:r>
              <a:r>
                <a:rPr lang="ru-RU" sz="32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sz="3200" dirty="0" err="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ahoma" pitchFamily="34" charset="0"/>
                  <a:cs typeface="Tahoma" pitchFamily="34" charset="0"/>
                </a:rPr>
                <a:t>поняття</a:t>
              </a:r>
              <a:r>
                <a:rPr lang="ru-RU" sz="32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sz="3200" dirty="0" err="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ahoma" pitchFamily="34" charset="0"/>
                  <a:cs typeface="Tahoma" pitchFamily="34" charset="0"/>
                </a:rPr>
                <a:t>інформація</a:t>
              </a:r>
              <a:r>
                <a:rPr lang="ru-RU" sz="32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ahoma" pitchFamily="34" charset="0"/>
                  <a:cs typeface="Tahoma" pitchFamily="34" charset="0"/>
                </a:rPr>
                <a:t>?</a:t>
              </a:r>
              <a:endPara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349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1535395" y="2771961"/>
            <a:ext cx="5674451" cy="590550"/>
            <a:chOff x="1266" y="2644"/>
            <a:chExt cx="3198" cy="372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30" y="2680"/>
              <a:ext cx="372" cy="299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352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1548056" y="3753950"/>
            <a:ext cx="5912769" cy="744538"/>
            <a:chOff x="1274" y="3110"/>
            <a:chExt cx="3447" cy="469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698" y="3578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57" y="3127"/>
              <a:ext cx="36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354" y="3122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3</a:t>
              </a:r>
            </a:p>
          </p:txBody>
        </p:sp>
      </p:grpSp>
      <p:sp>
        <p:nvSpPr>
          <p:cNvPr id="99" name="Line 23"/>
          <p:cNvSpPr>
            <a:spLocks noChangeShapeType="1"/>
          </p:cNvSpPr>
          <p:nvPr/>
        </p:nvSpPr>
        <p:spPr bwMode="gray">
          <a:xfrm>
            <a:off x="2132972" y="-706246"/>
            <a:ext cx="5114725" cy="0"/>
          </a:xfrm>
          <a:prstGeom prst="line">
            <a:avLst/>
          </a:prstGeom>
          <a:noFill/>
          <a:ln w="25400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316538" y="2787836"/>
            <a:ext cx="65335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Які</a:t>
            </a:r>
            <a:r>
              <a:rPr lang="ru-RU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є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джерела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інформації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75360" y="3463686"/>
            <a:ext cx="65747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Які</a:t>
            </a:r>
            <a:r>
              <a:rPr lang="ru-RU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є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види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інформації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способом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сприйняття</a:t>
            </a:r>
            <a:r>
              <a:rPr lang="ru-RU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?</a:t>
            </a:r>
            <a:r>
              <a:rPr 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endParaRPr lang="ru-RU" sz="32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16539" y="4643026"/>
            <a:ext cx="6299428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Які</a:t>
            </a:r>
            <a:r>
              <a:rPr lang="ru-RU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є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види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інформації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за </a:t>
            </a:r>
            <a:r>
              <a:rPr lang="ru-RU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формою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подання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?</a:t>
            </a:r>
            <a:endParaRPr lang="ru-RU" sz="32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ea typeface="Calibri"/>
              <a:cs typeface="Tahoma" pitchFamily="34" charset="0"/>
            </a:endParaRPr>
          </a:p>
        </p:txBody>
      </p:sp>
      <p:pic>
        <p:nvPicPr>
          <p:cNvPr id="2051" name="Picture 3" descr="D:\документи\по уроках інформатики\на цифрові ресурси 2016\vopros-krasniii 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95" y="1144106"/>
            <a:ext cx="1139541" cy="126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71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3944" y="436418"/>
            <a:ext cx="7461107" cy="800967"/>
          </a:xfrm>
        </p:spPr>
        <p:txBody>
          <a:bodyPr>
            <a:normAutofit/>
          </a:bodyPr>
          <a:lstStyle/>
          <a:p>
            <a:r>
              <a:rPr lang="uk-UA" sz="3200" kern="0" dirty="0">
                <a:solidFill>
                  <a:schemeClr val="accent4">
                    <a:lumMod val="40000"/>
                    <a:lumOff val="60000"/>
                  </a:schemeClr>
                </a:solidFill>
                <a:latin typeface="Tahoma"/>
              </a:rPr>
              <a:t>Список використаної літератури</a:t>
            </a:r>
            <a:endParaRPr lang="ru-RU" sz="32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13164" y="1433946"/>
            <a:ext cx="7097424" cy="4655706"/>
          </a:xfrm>
        </p:spPr>
        <p:txBody>
          <a:bodyPr/>
          <a:lstStyle/>
          <a:p>
            <a:pPr marL="342900" lvl="0" indent="-342900" algn="just" defTabSz="9144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kern="0" dirty="0" err="1" smtClean="0">
                <a:solidFill>
                  <a:schemeClr val="bg1"/>
                </a:solidFill>
                <a:latin typeface="Tahoma"/>
                <a:cs typeface="Times New Roman" pitchFamily="18" charset="0"/>
              </a:rPr>
              <a:t>Завадський</a:t>
            </a:r>
            <a:r>
              <a:rPr lang="ru-RU" kern="0" dirty="0" smtClean="0">
                <a:solidFill>
                  <a:schemeClr val="bg1"/>
                </a:solidFill>
                <a:latin typeface="Tahoma"/>
                <a:cs typeface="Times New Roman" pitchFamily="18" charset="0"/>
              </a:rPr>
              <a:t> </a:t>
            </a:r>
            <a:r>
              <a:rPr lang="ru-RU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І. О. , Стеценко І. В. , Левченко О. М. . </a:t>
            </a:r>
            <a:r>
              <a:rPr lang="ru-RU" kern="0" dirty="0" err="1">
                <a:solidFill>
                  <a:schemeClr val="bg1"/>
                </a:solidFill>
                <a:latin typeface="Tahoma"/>
                <a:cs typeface="Times New Roman" pitchFamily="18" charset="0"/>
              </a:rPr>
              <a:t>Інформатика</a:t>
            </a:r>
            <a:r>
              <a:rPr lang="ru-RU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 (</a:t>
            </a:r>
            <a:r>
              <a:rPr lang="ru-RU" kern="0" dirty="0" err="1">
                <a:solidFill>
                  <a:schemeClr val="bg1"/>
                </a:solidFill>
                <a:latin typeface="Tahoma"/>
                <a:cs typeface="Times New Roman" pitchFamily="18" charset="0"/>
              </a:rPr>
              <a:t>підручник</a:t>
            </a:r>
            <a:r>
              <a:rPr lang="ru-RU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 9 </a:t>
            </a:r>
            <a:r>
              <a:rPr lang="ru-RU" kern="0" dirty="0" err="1">
                <a:solidFill>
                  <a:schemeClr val="bg1"/>
                </a:solidFill>
                <a:latin typeface="Tahoma"/>
                <a:cs typeface="Times New Roman" pitchFamily="18" charset="0"/>
              </a:rPr>
              <a:t>клас</a:t>
            </a:r>
            <a:r>
              <a:rPr lang="ru-RU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.) (</a:t>
            </a:r>
            <a:r>
              <a:rPr lang="ru-RU" i="1" kern="0" dirty="0" err="1">
                <a:solidFill>
                  <a:schemeClr val="bg1"/>
                </a:solidFill>
                <a:latin typeface="Tahoma"/>
                <a:cs typeface="Times New Roman" pitchFamily="18" charset="0"/>
              </a:rPr>
              <a:t>підручник</a:t>
            </a:r>
            <a:r>
              <a:rPr lang="ru-RU" i="1" kern="0" dirty="0" smtClean="0">
                <a:solidFill>
                  <a:schemeClr val="bg1"/>
                </a:solidFill>
                <a:latin typeface="Tahoma"/>
                <a:cs typeface="Times New Roman" pitchFamily="18" charset="0"/>
              </a:rPr>
              <a:t>)</a:t>
            </a:r>
          </a:p>
          <a:p>
            <a:pPr marL="342900" lvl="0" indent="-342900" algn="just" defTabSz="9144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Морзе Н.В., </a:t>
            </a:r>
            <a:r>
              <a:rPr lang="ru-RU" kern="0" dirty="0" err="1">
                <a:solidFill>
                  <a:schemeClr val="bg1"/>
                </a:solidFill>
                <a:latin typeface="Tahoma"/>
                <a:cs typeface="Times New Roman" pitchFamily="18" charset="0"/>
              </a:rPr>
              <a:t>Вембер</a:t>
            </a:r>
            <a:r>
              <a:rPr lang="ru-RU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 В.П., </a:t>
            </a:r>
            <a:r>
              <a:rPr lang="ru-RU" kern="0" dirty="0" err="1">
                <a:solidFill>
                  <a:schemeClr val="bg1"/>
                </a:solidFill>
                <a:latin typeface="Tahoma"/>
                <a:cs typeface="Times New Roman" pitchFamily="18" charset="0"/>
              </a:rPr>
              <a:t>Кузьмінська</a:t>
            </a:r>
            <a:r>
              <a:rPr lang="ru-RU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 О.Г. </a:t>
            </a:r>
            <a:r>
              <a:rPr lang="ru-RU" kern="0" dirty="0" err="1">
                <a:solidFill>
                  <a:schemeClr val="bg1"/>
                </a:solidFill>
                <a:latin typeface="Tahoma"/>
                <a:cs typeface="Times New Roman" pitchFamily="18" charset="0"/>
              </a:rPr>
              <a:t>Інформатика</a:t>
            </a:r>
            <a:r>
              <a:rPr lang="ru-RU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 9 </a:t>
            </a:r>
            <a:r>
              <a:rPr lang="ru-RU" kern="0" dirty="0" err="1" smtClean="0">
                <a:solidFill>
                  <a:schemeClr val="bg1"/>
                </a:solidFill>
                <a:latin typeface="Tahoma"/>
                <a:cs typeface="Times New Roman" pitchFamily="18" charset="0"/>
              </a:rPr>
              <a:t>клас</a:t>
            </a:r>
            <a:r>
              <a:rPr lang="ru-RU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. -</a:t>
            </a:r>
            <a:r>
              <a:rPr lang="ru-RU" kern="0" dirty="0" smtClean="0">
                <a:solidFill>
                  <a:schemeClr val="bg1"/>
                </a:solidFill>
                <a:latin typeface="Tahoma"/>
                <a:cs typeface="Times New Roman" pitchFamily="18" charset="0"/>
              </a:rPr>
              <a:t>2009.- 314 с.</a:t>
            </a:r>
            <a:endParaRPr lang="ru-RU" kern="0" dirty="0">
              <a:solidFill>
                <a:schemeClr val="bg1"/>
              </a:solidFill>
              <a:latin typeface="Tahoma"/>
              <a:cs typeface="Times New Roman" pitchFamily="18" charset="0"/>
            </a:endParaRPr>
          </a:p>
          <a:p>
            <a:pPr marL="342900" lvl="0" indent="-342900" algn="ctr" defTabSz="9144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kern="0" dirty="0" err="1" smtClean="0">
                <a:solidFill>
                  <a:schemeClr val="bg1"/>
                </a:solidFill>
                <a:latin typeface="Tahoma"/>
                <a:cs typeface="Times New Roman" pitchFamily="18" charset="0"/>
              </a:rPr>
              <a:t>Інтернет-ресурси</a:t>
            </a:r>
            <a:r>
              <a:rPr lang="ru-RU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:</a:t>
            </a:r>
          </a:p>
          <a:p>
            <a:pPr marL="342900" lvl="0" indent="-342900" defTabSz="9144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http://mon.gov.ua.</a:t>
            </a:r>
          </a:p>
          <a:p>
            <a:pPr marL="342900" lvl="0" indent="-342900" defTabSz="9144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http://uk.wikipedia.org/wiki </a:t>
            </a:r>
            <a:r>
              <a:rPr lang="en-US" kern="0" dirty="0" smtClean="0">
                <a:solidFill>
                  <a:schemeClr val="bg1"/>
                </a:solidFill>
                <a:latin typeface="Tahoma"/>
                <a:cs typeface="Times New Roman" pitchFamily="18" charset="0"/>
              </a:rPr>
              <a:t>http</a:t>
            </a:r>
            <a:r>
              <a:rPr lang="en-US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://</a:t>
            </a:r>
            <a:r>
              <a:rPr lang="en-US" kern="0" dirty="0" smtClean="0">
                <a:solidFill>
                  <a:schemeClr val="bg1"/>
                </a:solidFill>
                <a:latin typeface="Tahoma"/>
                <a:cs typeface="Times New Roman" pitchFamily="18" charset="0"/>
              </a:rPr>
              <a:t>subject.com.ua/textbook/informatics</a:t>
            </a:r>
            <a:r>
              <a:rPr lang="uk-UA" kern="0" dirty="0" smtClean="0">
                <a:solidFill>
                  <a:schemeClr val="bg1"/>
                </a:solidFill>
                <a:latin typeface="Tahoma"/>
                <a:cs typeface="Times New Roman" pitchFamily="18" charset="0"/>
              </a:rPr>
              <a:t> </a:t>
            </a:r>
            <a:r>
              <a:rPr lang="en-US" kern="0" dirty="0" smtClean="0">
                <a:solidFill>
                  <a:schemeClr val="bg1"/>
                </a:solidFill>
                <a:latin typeface="Tahoma"/>
                <a:cs typeface="Times New Roman" pitchFamily="18" charset="0"/>
              </a:rPr>
              <a:t> </a:t>
            </a:r>
            <a:r>
              <a:rPr lang="uk-UA" kern="0" dirty="0" smtClean="0">
                <a:solidFill>
                  <a:schemeClr val="bg1"/>
                </a:solidFill>
                <a:latin typeface="Tahoma"/>
                <a:cs typeface="Times New Roman" pitchFamily="18" charset="0"/>
              </a:rPr>
              <a:t>  </a:t>
            </a:r>
            <a:r>
              <a:rPr lang="ru-RU" i="1" kern="0" dirty="0" smtClean="0">
                <a:solidFill>
                  <a:schemeClr val="bg1"/>
                </a:solidFill>
                <a:latin typeface="Tahoma"/>
                <a:cs typeface="Times New Roman" pitchFamily="18" charset="0"/>
              </a:rPr>
              <a:t>(</a:t>
            </a:r>
            <a:r>
              <a:rPr lang="ru-RU" i="1" kern="0" dirty="0" err="1">
                <a:solidFill>
                  <a:schemeClr val="bg1"/>
                </a:solidFill>
                <a:latin typeface="Tahoma"/>
                <a:cs typeface="Times New Roman" pitchFamily="18" charset="0"/>
              </a:rPr>
              <a:t>посилання</a:t>
            </a:r>
            <a:r>
              <a:rPr lang="ru-RU" i="1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 на </a:t>
            </a:r>
            <a:r>
              <a:rPr lang="ru-RU" i="1" kern="0" dirty="0" err="1">
                <a:solidFill>
                  <a:schemeClr val="bg1"/>
                </a:solidFill>
                <a:latin typeface="Tahoma"/>
                <a:cs typeface="Times New Roman" pitchFamily="18" charset="0"/>
              </a:rPr>
              <a:t>сайти</a:t>
            </a:r>
            <a:r>
              <a:rPr lang="ru-RU" i="1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, </a:t>
            </a:r>
            <a:r>
              <a:rPr lang="ru-RU" i="1" kern="0" dirty="0" err="1">
                <a:solidFill>
                  <a:schemeClr val="bg1"/>
                </a:solidFill>
                <a:latin typeface="Tahoma"/>
                <a:cs typeface="Times New Roman" pitchFamily="18" charset="0"/>
              </a:rPr>
              <a:t>портали</a:t>
            </a:r>
            <a:r>
              <a:rPr lang="ru-RU" i="1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, </a:t>
            </a:r>
            <a:r>
              <a:rPr lang="ru-RU" i="1" kern="0" dirty="0" err="1">
                <a:solidFill>
                  <a:schemeClr val="bg1"/>
                </a:solidFill>
                <a:latin typeface="Tahoma"/>
                <a:cs typeface="Times New Roman" pitchFamily="18" charset="0"/>
              </a:rPr>
              <a:t>Інтернет-ресурси</a:t>
            </a:r>
            <a:r>
              <a:rPr lang="ru-RU" i="1" kern="0" dirty="0">
                <a:solidFill>
                  <a:schemeClr val="bg1"/>
                </a:solidFill>
                <a:latin typeface="Tahoma"/>
                <a:cs typeface="Times New Roman" pitchFamily="18" charset="0"/>
              </a:rPr>
              <a:t>).</a:t>
            </a:r>
          </a:p>
          <a:p>
            <a:pPr marL="342900" lvl="0" indent="-342900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kern="0" dirty="0">
              <a:solidFill>
                <a:prstClr val="black"/>
              </a:solidFill>
              <a:latin typeface="Tahoma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947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1594895" y="4804240"/>
            <a:ext cx="5638376" cy="595313"/>
            <a:chOff x="1266" y="1434"/>
            <a:chExt cx="3198" cy="375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42" y="1458"/>
              <a:ext cx="375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343" y="1454"/>
              <a:ext cx="19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FF"/>
                  </a:solidFill>
                </a:rPr>
                <a:t>8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1603426" y="1940114"/>
            <a:ext cx="5146676" cy="623888"/>
            <a:chOff x="1222" y="2038"/>
            <a:chExt cx="3242" cy="393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17" y="2043"/>
              <a:ext cx="393" cy="383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1613678" y="2830538"/>
            <a:ext cx="5448563" cy="872265"/>
            <a:chOff x="1135" y="2649"/>
            <a:chExt cx="3540" cy="452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 flipV="1">
              <a:off x="1583" y="3101"/>
              <a:ext cx="3092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168" y="2616"/>
              <a:ext cx="302" cy="36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51" y="2680"/>
              <a:ext cx="219" cy="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6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1580494" y="3774114"/>
            <a:ext cx="5571498" cy="603250"/>
            <a:chOff x="1262" y="3225"/>
            <a:chExt cx="3202" cy="38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39" y="3248"/>
              <a:ext cx="380" cy="334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352" y="3244"/>
              <a:ext cx="19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7</a:t>
              </a:r>
            </a:p>
          </p:txBody>
        </p:sp>
      </p:grpSp>
      <p:sp>
        <p:nvSpPr>
          <p:cNvPr id="28" name="Заголовок 1"/>
          <p:cNvSpPr txBox="1">
            <a:spLocks/>
          </p:cNvSpPr>
          <p:nvPr/>
        </p:nvSpPr>
        <p:spPr>
          <a:xfrm>
            <a:off x="1172053" y="498917"/>
            <a:ext cx="7629046" cy="795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Актуалізація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36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опорних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36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ahoma" pitchFamily="34" charset="0"/>
                <a:cs typeface="Tahoma" pitchFamily="34" charset="0"/>
              </a:rPr>
              <a:t>знань</a:t>
            </a:r>
            <a:endParaRPr lang="ru-RU" sz="3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09247" y="1894379"/>
            <a:ext cx="61469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err="1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Які</a:t>
            </a:r>
            <a:r>
              <a:rPr lang="ru-RU" sz="3200" dirty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 smtClean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є </a:t>
            </a:r>
            <a:r>
              <a:rPr lang="ru-RU" sz="3200" dirty="0" err="1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інформаційні</a:t>
            </a:r>
            <a:r>
              <a:rPr lang="ru-RU" sz="3200" dirty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 err="1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процеси</a:t>
            </a:r>
            <a:r>
              <a:rPr lang="ru-RU" sz="3200" dirty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cs typeface="Tahoma" pitchFamily="34" charset="0"/>
              </a:rPr>
              <a:t>?</a:t>
            </a:r>
          </a:p>
        </p:txBody>
      </p:sp>
      <p:sp>
        <p:nvSpPr>
          <p:cNvPr id="36" name="Text Box 26"/>
          <p:cNvSpPr txBox="1">
            <a:spLocks noChangeArrowheads="1"/>
          </p:cNvSpPr>
          <p:nvPr/>
        </p:nvSpPr>
        <p:spPr bwMode="gray">
          <a:xfrm>
            <a:off x="1775726" y="1952017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09247" y="2622302"/>
            <a:ext cx="63918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Які</a:t>
            </a:r>
            <a:r>
              <a:rPr lang="ru-RU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є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види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інформації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призначенням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09246" y="3804276"/>
            <a:ext cx="43408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Що</a:t>
            </a:r>
            <a:r>
              <a:rPr lang="ru-RU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таке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дані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10094" y="4695558"/>
            <a:ext cx="55917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Що</a:t>
            </a:r>
            <a:r>
              <a:rPr lang="ru-RU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таке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повідомлення</a:t>
            </a:r>
            <a:r>
              <a:rPr lang="ru-RU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?</a:t>
            </a:r>
          </a:p>
        </p:txBody>
      </p:sp>
      <p:pic>
        <p:nvPicPr>
          <p:cNvPr id="3074" name="Picture 2" descr="D:\документи\по уроках інформатики\на цифрові ресурси 2016\vopros-krasniii 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47" y="1121547"/>
            <a:ext cx="1164196" cy="129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6914" y="925158"/>
            <a:ext cx="7320720" cy="120485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n-US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n-US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</a:br>
            <a:r>
              <a:rPr lang="uk-UA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Під </a:t>
            </a:r>
            <a:r>
              <a:rPr lang="uk-UA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час повторення ми пригадали</a:t>
            </a:r>
            <a:r>
              <a:rPr lang="en-U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які бувають </a:t>
            </a:r>
            <a:r>
              <a:rPr lang="uk-UA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інформаційні процеси. Це - </a:t>
            </a:r>
            <a:br>
              <a:rPr lang="uk-UA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</a:br>
            <a:endParaRPr lang="ru-RU" sz="28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4257" y="1845129"/>
            <a:ext cx="7445829" cy="4735285"/>
          </a:xfrm>
        </p:spPr>
        <p:txBody>
          <a:bodyPr>
            <a:normAutofit fontScale="77500" lnSpcReduction="20000"/>
          </a:bodyPr>
          <a:lstStyle/>
          <a:p>
            <a:r>
              <a:rPr lang="ru-RU" sz="2800" b="1" u="sng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Збереження</a:t>
            </a:r>
            <a:endParaRPr lang="ru-RU" sz="2800" b="1" u="sng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70000"/>
              </a:lnSpc>
              <a:buFont typeface="Arial" pitchFamily="34" charset="0"/>
              <a:buChar char="•"/>
            </a:pP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мозок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папір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камінь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…</a:t>
            </a:r>
            <a:endParaRPr lang="ru-RU" sz="24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70000"/>
              </a:lnSpc>
              <a:buFont typeface="Arial" pitchFamily="34" charset="0"/>
              <a:buChar char="•"/>
            </a:pP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память ПК,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дискети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вінчестери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CD, DVD,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магнітна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стрічка</a:t>
            </a:r>
            <a:endParaRPr lang="ru-RU" sz="24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2800" b="1" u="sng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Опрацювання</a:t>
            </a:r>
            <a:endParaRPr lang="ru-RU" sz="2800" b="1" u="sng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60000"/>
              </a:lnSpc>
              <a:buFont typeface="Arial" pitchFamily="34" charset="0"/>
              <a:buChar char="•"/>
            </a:pP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створення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нової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інформації</a:t>
            </a:r>
            <a:endParaRPr lang="ru-RU" sz="24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60000"/>
              </a:lnSpc>
              <a:buFont typeface="Arial" pitchFamily="34" charset="0"/>
              <a:buChar char="•"/>
            </a:pPr>
            <a:r>
              <a:rPr lang="ru-RU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кодування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–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зміна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форми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запис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певній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знаковій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системі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(у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вигляді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кода)</a:t>
            </a:r>
          </a:p>
          <a:p>
            <a:pPr marL="342900" indent="-342900">
              <a:lnSpc>
                <a:spcPct val="160000"/>
              </a:lnSpc>
              <a:buFont typeface="Arial" pitchFamily="34" charset="0"/>
              <a:buChar char="•"/>
            </a:pP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пошук</a:t>
            </a:r>
            <a:endParaRPr lang="ru-RU" sz="24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60000"/>
              </a:lnSpc>
              <a:buFont typeface="Arial" pitchFamily="34" charset="0"/>
              <a:buChar char="•"/>
            </a:pP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сортування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–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розташування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елементів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заданому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порядку</a:t>
            </a:r>
          </a:p>
          <a:p>
            <a:r>
              <a:rPr lang="ru-RU" sz="2800" b="1" u="sng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Передача</a:t>
            </a:r>
          </a:p>
          <a:p>
            <a:endParaRPr lang="ru-RU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07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6914" y="424544"/>
            <a:ext cx="7073674" cy="216853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Отже, сьогодні на уроці нас буде цікавити інформаційний процес </a:t>
            </a:r>
            <a:r>
              <a:rPr lang="uk-UA" sz="2800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опрацювання даних</a:t>
            </a:r>
            <a:r>
              <a:rPr lang="uk-UA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, а саме</a:t>
            </a:r>
            <a:endParaRPr lang="ru-RU" sz="2800" b="1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08198" y="3575957"/>
            <a:ext cx="5502729" cy="1500187"/>
          </a:xfrm>
        </p:spPr>
        <p:txBody>
          <a:bodyPr>
            <a:normAutofit/>
          </a:bodyPr>
          <a:lstStyle/>
          <a:p>
            <a:pPr algn="ctr"/>
            <a:r>
              <a:rPr lang="uk-UA" sz="5400" b="1" i="1" dirty="0">
                <a:solidFill>
                  <a:srgbClr val="FFC000">
                    <a:lumMod val="60000"/>
                    <a:lumOff val="40000"/>
                  </a:srgbClr>
                </a:solidFill>
                <a:latin typeface="Tahoma" pitchFamily="34" charset="0"/>
                <a:ea typeface="+mj-ea"/>
                <a:cs typeface="Tahoma" pitchFamily="34" charset="0"/>
              </a:rPr>
              <a:t>кодування</a:t>
            </a:r>
            <a:endParaRPr lang="ru-RU" sz="5400" i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D:\документи\зображення і фото\анімація\772441712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629" y="3927021"/>
            <a:ext cx="2298247" cy="229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38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97519" y="1379884"/>
            <a:ext cx="7334930" cy="5323115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dirty="0"/>
              <a:t>	</a:t>
            </a:r>
            <a:r>
              <a:rPr lang="uk-UA" dirty="0" smtClean="0"/>
              <a:t>	</a:t>
            </a:r>
            <a:r>
              <a:rPr lang="ru-RU" sz="2800" b="1" dirty="0" err="1">
                <a:solidFill>
                  <a:schemeClr val="tx1"/>
                </a:solidFill>
                <a:latin typeface="Tahoma" pitchFamily="34" charset="0"/>
                <a:ea typeface="Times New Roman"/>
                <a:cs typeface="Tahoma" pitchFamily="34" charset="0"/>
              </a:rPr>
              <a:t>Кодування</a:t>
            </a:r>
            <a:r>
              <a:rPr lang="ru-RU" sz="2800" dirty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 — </a:t>
            </a:r>
            <a:r>
              <a:rPr lang="ru-RU" sz="2800" i="1" dirty="0" err="1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це</a:t>
            </a:r>
            <a:r>
              <a:rPr lang="ru-RU" sz="2800" i="1" dirty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i="1" dirty="0" err="1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процес</a:t>
            </a:r>
            <a:r>
              <a:rPr lang="ru-RU" sz="2800" i="1" dirty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i="1" dirty="0" err="1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заміни</a:t>
            </a:r>
            <a:r>
              <a:rPr lang="ru-RU" sz="2800" i="1" dirty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i="1" dirty="0" err="1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знаків</a:t>
            </a:r>
            <a:r>
              <a:rPr lang="ru-RU" sz="2800" i="1" dirty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одного набору знаками </a:t>
            </a:r>
            <a:r>
              <a:rPr lang="ru-RU" sz="2800" i="1" dirty="0" err="1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іншого</a:t>
            </a:r>
            <a:r>
              <a:rPr lang="ru-RU" sz="2800" i="1" dirty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набору при </a:t>
            </a:r>
            <a:r>
              <a:rPr lang="ru-RU" sz="2800" i="1" dirty="0" err="1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збереженні</a:t>
            </a:r>
            <a:r>
              <a:rPr lang="ru-RU" sz="2800" i="1" dirty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i="1" dirty="0" err="1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змісту</a:t>
            </a:r>
            <a:r>
              <a:rPr lang="ru-RU" sz="2800" i="1" dirty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i="1" dirty="0" err="1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інформації</a:t>
            </a:r>
            <a:r>
              <a:rPr lang="ru-RU" sz="2800" i="1" dirty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, яку </a:t>
            </a:r>
            <a:r>
              <a:rPr lang="ru-RU" sz="2800" i="1" dirty="0" err="1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подають</a:t>
            </a:r>
            <a:r>
              <a:rPr lang="ru-RU" sz="2800" i="1" dirty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за </a:t>
            </a:r>
            <a:r>
              <a:rPr lang="ru-RU" sz="2800" i="1" dirty="0" err="1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допомогою</a:t>
            </a:r>
            <a:r>
              <a:rPr lang="ru-RU" sz="2800" i="1" dirty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i="1" dirty="0" err="1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цих</a:t>
            </a:r>
            <a:r>
              <a:rPr lang="ru-RU" sz="2800" i="1" dirty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i="1" dirty="0" err="1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знаків</a:t>
            </a:r>
            <a:r>
              <a:rPr lang="ru-RU" sz="2800" i="1" dirty="0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ru-RU" sz="2800" b="1" i="1" dirty="0" err="1" smtClean="0">
                <a:solidFill>
                  <a:srgbClr val="C00000"/>
                </a:solidFill>
                <a:latin typeface="Tahoma" pitchFamily="34" charset="0"/>
                <a:ea typeface="Times New Roman"/>
                <a:cs typeface="Tahoma" pitchFamily="34" charset="0"/>
              </a:rPr>
              <a:t>або</a:t>
            </a:r>
            <a:r>
              <a:rPr lang="ru-RU" sz="28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</a:br>
            <a:r>
              <a:rPr lang="ru-RU" sz="2800" b="1" dirty="0" err="1" smtClean="0">
                <a:solidFill>
                  <a:schemeClr val="tx1"/>
                </a:solidFill>
                <a:latin typeface="Tahoma" pitchFamily="34" charset="0"/>
                <a:ea typeface="Times New Roman"/>
                <a:cs typeface="Tahoma" pitchFamily="34" charset="0"/>
              </a:rPr>
              <a:t>Кодування</a:t>
            </a:r>
            <a:r>
              <a:rPr lang="ru-RU" sz="2800" dirty="0" smtClean="0">
                <a:solidFill>
                  <a:schemeClr val="tx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– </a:t>
            </a:r>
            <a:r>
              <a:rPr lang="ru-RU" sz="2800" i="1" dirty="0" err="1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це</a:t>
            </a:r>
            <a:r>
              <a:rPr lang="ru-RU" sz="2800" i="1" dirty="0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i="1" dirty="0" err="1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запис</a:t>
            </a:r>
            <a:r>
              <a:rPr lang="ru-RU" sz="2800" i="1" dirty="0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i="1" dirty="0" err="1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інформації</a:t>
            </a:r>
            <a:r>
              <a:rPr lang="ru-RU" sz="2800" i="1" dirty="0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за </a:t>
            </a:r>
            <a:r>
              <a:rPr lang="ru-RU" sz="2800" i="1" dirty="0" err="1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допомогою</a:t>
            </a:r>
            <a:r>
              <a:rPr lang="ru-RU" sz="2800" i="1" dirty="0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i="1" dirty="0" err="1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деякої</a:t>
            </a:r>
            <a:r>
              <a:rPr lang="ru-RU" sz="2800" i="1" dirty="0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i="1" dirty="0" err="1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знакової</a:t>
            </a:r>
            <a:r>
              <a:rPr lang="ru-RU" sz="2800" i="1" dirty="0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800" i="1" dirty="0" err="1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системи</a:t>
            </a:r>
            <a:r>
              <a:rPr lang="ru-RU" sz="2800" i="1" dirty="0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 (</a:t>
            </a:r>
            <a:r>
              <a:rPr lang="ru-RU" sz="2800" i="1" dirty="0" err="1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мови</a:t>
            </a:r>
            <a:r>
              <a:rPr lang="ru-RU" sz="2800" i="1" dirty="0" smtClean="0">
                <a:solidFill>
                  <a:schemeClr val="bg1"/>
                </a:solidFill>
                <a:latin typeface="Tahoma" pitchFamily="34" charset="0"/>
                <a:ea typeface="Times New Roman"/>
                <a:cs typeface="Tahoma" pitchFamily="34" charset="0"/>
              </a:rPr>
              <a:t>).</a:t>
            </a:r>
            <a:endParaRPr lang="ru-RU" sz="2800" i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2148" y="638277"/>
            <a:ext cx="4517572" cy="552451"/>
          </a:xfrm>
        </p:spPr>
        <p:txBody>
          <a:bodyPr>
            <a:noAutofit/>
          </a:bodyPr>
          <a:lstStyle/>
          <a:p>
            <a:r>
              <a:rPr lang="uk-UA" sz="3600" b="1" i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Запам’ятайте</a:t>
            </a:r>
            <a:endParaRPr lang="ru-RU" sz="3600" b="1" i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D:\документи\по уроках інформатики\на цифрові ресурси 2016\Exclamation-mark-2608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850" y="638277"/>
            <a:ext cx="19050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96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1424875" y="472422"/>
            <a:ext cx="5799138" cy="663575"/>
            <a:chOff x="497" y="1029"/>
            <a:chExt cx="3653" cy="418"/>
          </a:xfrm>
        </p:grpSpPr>
        <p:sp>
          <p:nvSpPr>
            <p:cNvPr id="5" name="Text Box 30"/>
            <p:cNvSpPr txBox="1">
              <a:spLocks noChangeArrowheads="1"/>
            </p:cNvSpPr>
            <p:nvPr/>
          </p:nvSpPr>
          <p:spPr bwMode="auto">
            <a:xfrm>
              <a:off x="832" y="1096"/>
              <a:ext cx="3318" cy="288"/>
            </a:xfrm>
            <a:prstGeom prst="rect">
              <a:avLst/>
            </a:prstGeom>
            <a:solidFill>
              <a:srgbClr val="D1D1FF"/>
            </a:solidFill>
            <a:ln w="25400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0" rIns="0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</a:rPr>
                <a:t>   </a:t>
              </a:r>
              <a:r>
                <a:rPr kumimoji="0" lang="ru-RU" sz="2400" b="1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Навіщо</a:t>
              </a:r>
              <a:r>
                <a:rPr kumimoji="0" lang="ru-RU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 </a:t>
              </a:r>
              <a:r>
                <a:rPr kumimoji="0" lang="ru-RU" sz="2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кодують</a:t>
              </a:r>
              <a:r>
                <a:rPr kumimoji="0" lang="ru-RU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 </a:t>
              </a:r>
              <a:r>
                <a:rPr kumimoji="0" lang="ru-RU" sz="2400" b="1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інформацію</a:t>
              </a:r>
              <a:r>
                <a:rPr kumimoji="0" lang="ru-RU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ahoma" pitchFamily="34" charset="0"/>
                  <a:cs typeface="Tahoma" pitchFamily="34" charset="0"/>
                </a:rPr>
                <a:t>?</a:t>
              </a:r>
            </a:p>
          </p:txBody>
        </p:sp>
        <p:sp>
          <p:nvSpPr>
            <p:cNvPr id="6" name="Oval 31"/>
            <p:cNvSpPr>
              <a:spLocks noChangeArrowheads="1"/>
            </p:cNvSpPr>
            <p:nvPr/>
          </p:nvSpPr>
          <p:spPr bwMode="auto">
            <a:xfrm>
              <a:off x="497" y="1029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</a:rPr>
                <a:t>?</a:t>
              </a:r>
              <a:endParaRPr kumimoji="0" lang="ru-RU" sz="4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endParaRPr>
            </a:p>
          </p:txBody>
        </p:sp>
      </p:grpSp>
      <p:sp>
        <p:nvSpPr>
          <p:cNvPr id="7" name="Rectangle 74"/>
          <p:cNvSpPr>
            <a:spLocks noChangeArrowheads="1"/>
          </p:cNvSpPr>
          <p:nvPr/>
        </p:nvSpPr>
        <p:spPr bwMode="auto">
          <a:xfrm>
            <a:off x="5066834" y="1285968"/>
            <a:ext cx="3832225" cy="1463675"/>
          </a:xfrm>
          <a:prstGeom prst="rect">
            <a:avLst/>
          </a:prstGeom>
          <a:solidFill>
            <a:srgbClr val="D1D1FF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Інформаці</a:t>
            </a:r>
            <a:r>
              <a:rPr lang="ru-RU" sz="2400" kern="0" noProof="0" dirty="0" err="1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rPr>
              <a:t>я</a:t>
            </a:r>
            <a:r>
              <a:rPr lang="ru-RU" sz="2400" kern="0" dirty="0" smtClean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передається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,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опрацьовується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 і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зберігається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 у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вигляді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кодів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3" y="1288653"/>
            <a:ext cx="1589554" cy="1204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02541" y="1632136"/>
            <a:ext cx="1900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ahoma" pitchFamily="34" charset="0"/>
                <a:cs typeface="Tahoma" pitchFamily="34" charset="0"/>
              </a:rPr>
              <a:t>кодування</a:t>
            </a:r>
            <a:endParaRPr lang="ru-RU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2799" y="2749643"/>
            <a:ext cx="1865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Дані (код)</a:t>
            </a:r>
            <a:endParaRPr lang="ru-RU" sz="2400" b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60138" y="3211308"/>
            <a:ext cx="1606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11000111100</a:t>
            </a:r>
            <a:endParaRPr lang="ru-RU" dirty="0"/>
          </a:p>
        </p:txBody>
      </p:sp>
      <p:cxnSp>
        <p:nvCxnSpPr>
          <p:cNvPr id="16" name="Соединительная линия уступом 15"/>
          <p:cNvCxnSpPr/>
          <p:nvPr/>
        </p:nvCxnSpPr>
        <p:spPr>
          <a:xfrm rot="16200000" flipH="1">
            <a:off x="4659125" y="3632129"/>
            <a:ext cx="1117508" cy="824752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/>
          <p:nvPr/>
        </p:nvCxnSpPr>
        <p:spPr>
          <a:xfrm rot="16200000" flipH="1">
            <a:off x="2336847" y="2373650"/>
            <a:ext cx="1117508" cy="824752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307976" y="3544782"/>
            <a:ext cx="1909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ahoma" pitchFamily="34" charset="0"/>
                <a:cs typeface="Tahoma" pitchFamily="34" charset="0"/>
              </a:rPr>
              <a:t>передача</a:t>
            </a:r>
            <a:endParaRPr lang="ru-RU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91770" y="3580640"/>
            <a:ext cx="18421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400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Дані (код)</a:t>
            </a:r>
            <a:endParaRPr lang="ru-RU" sz="2400" b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17317" y="4044504"/>
            <a:ext cx="1606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11110111100</a:t>
            </a:r>
            <a:endParaRPr lang="ru-RU" dirty="0"/>
          </a:p>
        </p:txBody>
      </p:sp>
      <p:sp>
        <p:nvSpPr>
          <p:cNvPr id="26" name="Прямоугольная выноска 25"/>
          <p:cNvSpPr/>
          <p:nvPr/>
        </p:nvSpPr>
        <p:spPr>
          <a:xfrm rot="10800000">
            <a:off x="1597632" y="3982880"/>
            <a:ext cx="2187150" cy="1323576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1708274" y="4075592"/>
            <a:ext cx="1862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Спеціальні способи кодування</a:t>
            </a:r>
            <a:endParaRPr lang="ru-RU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603009" y="4260259"/>
            <a:ext cx="2466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ahoma" pitchFamily="34" charset="0"/>
                <a:cs typeface="Tahoma" pitchFamily="34" charset="0"/>
              </a:rPr>
              <a:t>опрацюванн</a:t>
            </a:r>
            <a:r>
              <a:rPr lang="uk-UA" sz="2400" b="1" dirty="0" smtClean="0"/>
              <a:t>я</a:t>
            </a:r>
            <a:endParaRPr lang="ru-RU" sz="2400" b="1" dirty="0"/>
          </a:p>
        </p:txBody>
      </p:sp>
      <p:cxnSp>
        <p:nvCxnSpPr>
          <p:cNvPr id="4096" name="Прямая со стрелкой 4095"/>
          <p:cNvCxnSpPr/>
          <p:nvPr/>
        </p:nvCxnSpPr>
        <p:spPr>
          <a:xfrm>
            <a:off x="5461044" y="4603259"/>
            <a:ext cx="121710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296762" y="4661821"/>
            <a:ext cx="1927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ahoma" pitchFamily="34" charset="0"/>
                <a:cs typeface="Tahoma" pitchFamily="34" charset="0"/>
              </a:rPr>
              <a:t>передача</a:t>
            </a:r>
            <a:endParaRPr lang="ru-RU" sz="24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434" y="4006447"/>
            <a:ext cx="1435893" cy="1435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TextBox 4100"/>
          <p:cNvSpPr txBox="1"/>
          <p:nvPr/>
        </p:nvSpPr>
        <p:spPr>
          <a:xfrm>
            <a:off x="6982946" y="5483277"/>
            <a:ext cx="2161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ahoma" pitchFamily="34" charset="0"/>
                <a:cs typeface="Tahoma" pitchFamily="34" charset="0"/>
              </a:rPr>
              <a:t>збереження</a:t>
            </a:r>
            <a:endParaRPr lang="ru-RU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02" name="TextBox 4101"/>
          <p:cNvSpPr txBox="1"/>
          <p:nvPr/>
        </p:nvSpPr>
        <p:spPr>
          <a:xfrm>
            <a:off x="888224" y="5749543"/>
            <a:ext cx="744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Код </a:t>
            </a:r>
            <a:r>
              <a:rPr lang="uk-UA" sz="2400" dirty="0" err="1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–це</a:t>
            </a:r>
            <a:r>
              <a:rPr lang="uk-UA" sz="2400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 набір символів  для подачі інформації.</a:t>
            </a:r>
            <a:endParaRPr lang="ru-RU" sz="2400" dirty="0">
              <a:solidFill>
                <a:srgbClr val="FFC00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4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6518" y="1598967"/>
            <a:ext cx="8134070" cy="4978477"/>
          </a:xfrm>
        </p:spPr>
        <p:txBody>
          <a:bodyPr>
            <a:normAutofit/>
          </a:bodyPr>
          <a:lstStyle/>
          <a:p>
            <a:pPr marL="1028700" lvl="2" indent="-342900">
              <a:buFont typeface="Wingdings" pitchFamily="2" charset="2"/>
              <a:buChar char="v"/>
            </a:pPr>
            <a:endParaRPr lang="uk-UA" sz="2400" b="1" dirty="0" smtClean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marL="1028700" lvl="2" indent="-342900"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Ребуси</a:t>
            </a:r>
            <a:endParaRPr lang="uk-UA" sz="2400" dirty="0" smtClean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marL="2057400" lvl="5" indent="-342900">
              <a:buFont typeface="Wingdings" pitchFamily="2" charset="2"/>
              <a:buChar char="v"/>
            </a:pPr>
            <a:endParaRPr lang="uk-UA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2057400" lvl="5" indent="-342900">
              <a:buFont typeface="Wingdings" pitchFamily="2" charset="2"/>
              <a:buChar char="v"/>
            </a:pPr>
            <a:endParaRPr lang="uk-UA" sz="20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2057400" lvl="5" indent="-342900">
              <a:buFont typeface="Wingdings" pitchFamily="2" charset="2"/>
              <a:buChar char="v"/>
            </a:pPr>
            <a:endParaRPr lang="uk-UA" sz="20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lvl="2"/>
            <a:endParaRPr lang="uk-UA" sz="2950" dirty="0" smtClean="0">
              <a:solidFill>
                <a:schemeClr val="tx1"/>
              </a:solidFill>
            </a:endParaRPr>
          </a:p>
          <a:p>
            <a:pPr marL="1028700" lvl="2" indent="-342900">
              <a:buFont typeface="Wingdings" pitchFamily="2" charset="2"/>
              <a:buChar char="v"/>
            </a:pPr>
            <a:endParaRPr lang="uk-UA" sz="2950" b="1" dirty="0">
              <a:solidFill>
                <a:schemeClr val="tx1"/>
              </a:solidFill>
            </a:endParaRPr>
          </a:p>
          <a:p>
            <a:pPr marL="1028700" lvl="2" indent="-342900">
              <a:buFont typeface="Wingdings" pitchFamily="2" charset="2"/>
              <a:buChar char="v"/>
            </a:pPr>
            <a:endParaRPr lang="uk-UA" sz="2950" b="1" dirty="0" smtClean="0">
              <a:solidFill>
                <a:schemeClr val="tx1"/>
              </a:solidFill>
            </a:endParaRPr>
          </a:p>
          <a:p>
            <a:pPr marL="1028700" lvl="2" indent="-342900"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Мова квітів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6854" y="306958"/>
            <a:ext cx="8557146" cy="7305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Приклади кодування повідомлень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793" y="1558632"/>
            <a:ext cx="3722127" cy="145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792" y="3490319"/>
            <a:ext cx="4760913" cy="309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211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42" y="4653452"/>
            <a:ext cx="1392145" cy="2068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6165" y="582272"/>
            <a:ext cx="85344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Приклади кодування повідомлень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345" y="2595688"/>
            <a:ext cx="3738656" cy="1804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06241" y="1419366"/>
            <a:ext cx="7494324" cy="5076967"/>
          </a:xfrm>
        </p:spPr>
        <p:txBody>
          <a:bodyPr>
            <a:normAutofit fontScale="92500" lnSpcReduction="20000"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dirty="0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Письмен­ник Артур </a:t>
            </a:r>
            <a:r>
              <a:rPr lang="uk-UA" sz="2000" dirty="0" err="1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Конан</a:t>
            </a:r>
            <a:r>
              <a:rPr lang="uk-UA" sz="2000" dirty="0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uk-UA" sz="2000" dirty="0" err="1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Дойл</a:t>
            </a:r>
            <a:r>
              <a:rPr lang="uk-UA" sz="2000" dirty="0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uk-UA" sz="2400" dirty="0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(1859-1930) </a:t>
            </a:r>
            <a:r>
              <a:rPr lang="uk-UA" sz="2000" dirty="0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написав оповідання «Танцюючі 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чоловічки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». У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ньому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 автор придумав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оригіналь­ний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спосіб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кодування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FFFF00"/>
                </a:solidFill>
                <a:latin typeface="Tahoma" pitchFamily="34" charset="0"/>
                <a:ea typeface="Times New Roman"/>
                <a:cs typeface="Tahoma" pitchFamily="34" charset="0"/>
              </a:rPr>
              <a:t>повідомлень</a:t>
            </a:r>
            <a:endParaRPr lang="ru-RU" sz="2000" dirty="0" smtClean="0">
              <a:solidFill>
                <a:srgbClr val="FFFF00"/>
              </a:solidFill>
              <a:latin typeface="Tahoma" pitchFamily="34" charset="0"/>
              <a:ea typeface="Times New Roman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uk-UA" sz="2400" dirty="0">
              <a:solidFill>
                <a:srgbClr val="333333"/>
              </a:solidFill>
              <a:latin typeface="Helvetica"/>
              <a:cs typeface="Times New Roman"/>
            </a:endParaRPr>
          </a:p>
          <a:p>
            <a:pPr marL="285750" indent="-285750">
              <a:buFont typeface="Wingdings" pitchFamily="2" charset="2"/>
              <a:buChar char="v"/>
            </a:pPr>
            <a:endParaRPr lang="uk-UA" sz="2400" dirty="0" smtClean="0">
              <a:solidFill>
                <a:srgbClr val="333333"/>
              </a:solidFill>
              <a:latin typeface="Helvetica"/>
              <a:cs typeface="Times New Roman"/>
            </a:endParaRPr>
          </a:p>
          <a:p>
            <a:pPr marL="285750" indent="-285750">
              <a:buFont typeface="Wingdings" pitchFamily="2" charset="2"/>
              <a:buChar char="v"/>
            </a:pPr>
            <a:endParaRPr lang="uk-UA" sz="2400" dirty="0" smtClean="0">
              <a:solidFill>
                <a:srgbClr val="333333"/>
              </a:solidFill>
              <a:latin typeface="Helvetica"/>
              <a:cs typeface="Times New Roman"/>
            </a:endParaRPr>
          </a:p>
          <a:p>
            <a:pPr marL="285750" indent="-285750">
              <a:buFont typeface="Wingdings" pitchFamily="2" charset="2"/>
              <a:buChar char="v"/>
            </a:pPr>
            <a:endParaRPr lang="uk-UA" sz="2400" dirty="0">
              <a:solidFill>
                <a:srgbClr val="333333"/>
              </a:solidFill>
              <a:latin typeface="Helvetica"/>
              <a:cs typeface="Times New Roman"/>
            </a:endParaRPr>
          </a:p>
          <a:p>
            <a:endParaRPr lang="ru-RU" sz="24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lnSpc>
                <a:spcPct val="160000"/>
              </a:lnSpc>
              <a:buFont typeface="Wingdings" pitchFamily="2" charset="2"/>
              <a:buChar char="v"/>
            </a:pPr>
            <a:r>
              <a:rPr lang="ru-RU" sz="20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Американський</a:t>
            </a:r>
            <a:r>
              <a:rPr lang="ru-RU" sz="20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художник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Семюел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Морзе </a:t>
            </a:r>
            <a:r>
              <a:rPr lang="ru-RU" sz="24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(1791-1872) </a:t>
            </a:r>
            <a:r>
              <a:rPr lang="ru-RU" sz="20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придумав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свій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спосіб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кодування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повідомлень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який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отримав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назву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«Азбука Морзе». У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цій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азбуці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кожна</a:t>
            </a:r>
            <a:r>
              <a:rPr lang="ru-RU" sz="20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літера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кодується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допомогою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крапок</a:t>
            </a:r>
            <a:r>
              <a:rPr lang="ru-RU" sz="2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і тире.</a:t>
            </a:r>
          </a:p>
        </p:txBody>
      </p:sp>
    </p:spTree>
    <p:extLst>
      <p:ext uri="{BB962C8B-B14F-4D97-AF65-F5344CB8AC3E}">
        <p14:creationId xmlns:p14="http://schemas.microsoft.com/office/powerpoint/2010/main" val="165760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565</Words>
  <Application>Microsoft Office PowerPoint</Application>
  <PresentationFormat>Экран (4:3)</PresentationFormat>
  <Paragraphs>123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Опрацювання даних як інформаційний процес. Кодування та декодування повідомлень</vt:lpstr>
      <vt:lpstr>Актуалізація опорних знань</vt:lpstr>
      <vt:lpstr>Презентация PowerPoint</vt:lpstr>
      <vt:lpstr>    Під час повторення ми пригадали які бувають інформаційні процеси. Це -  </vt:lpstr>
      <vt:lpstr>Отже, сьогодні на уроці нас буде цікавити інформаційний процес опрацювання даних, а саме</vt:lpstr>
      <vt:lpstr>Запам’ятайте</vt:lpstr>
      <vt:lpstr>Презентация PowerPoint</vt:lpstr>
      <vt:lpstr>Презентация PowerPoint</vt:lpstr>
      <vt:lpstr>Презентация PowerPoint</vt:lpstr>
      <vt:lpstr>Українська абетка Морзе</vt:lpstr>
      <vt:lpstr>Контрольні запитання</vt:lpstr>
      <vt:lpstr>Мови</vt:lpstr>
      <vt:lpstr>Кодування: мета і способи</vt:lpstr>
      <vt:lpstr>Декодування — це процес, обернений до                   кодування. </vt:lpstr>
      <vt:lpstr>Виконайте завдання</vt:lpstr>
      <vt:lpstr>Виконайте завдання</vt:lpstr>
      <vt:lpstr>Виконайте завдання</vt:lpstr>
      <vt:lpstr>Код Цезаря</vt:lpstr>
      <vt:lpstr>Домашнє завдання</vt:lpstr>
      <vt:lpstr>Список використаної літератури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Admin</cp:lastModifiedBy>
  <cp:revision>81</cp:revision>
  <dcterms:created xsi:type="dcterms:W3CDTF">2014-11-21T11:00:06Z</dcterms:created>
  <dcterms:modified xsi:type="dcterms:W3CDTF">2016-02-17T17:10:09Z</dcterms:modified>
</cp:coreProperties>
</file>